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37" r:id="rId3"/>
    <p:sldMasterId id="2147483750" r:id="rId4"/>
  </p:sldMasterIdLst>
  <p:notesMasterIdLst>
    <p:notesMasterId r:id="rId98"/>
  </p:notesMasterIdLst>
  <p:handoutMasterIdLst>
    <p:handoutMasterId r:id="rId99"/>
  </p:handoutMasterIdLst>
  <p:sldIdLst>
    <p:sldId id="395" r:id="rId5"/>
    <p:sldId id="400" r:id="rId6"/>
    <p:sldId id="396" r:id="rId7"/>
    <p:sldId id="360" r:id="rId8"/>
    <p:sldId id="398" r:id="rId9"/>
    <p:sldId id="277" r:id="rId10"/>
    <p:sldId id="465" r:id="rId11"/>
    <p:sldId id="427" r:id="rId12"/>
    <p:sldId id="428" r:id="rId13"/>
    <p:sldId id="429" r:id="rId14"/>
    <p:sldId id="430" r:id="rId15"/>
    <p:sldId id="390" r:id="rId16"/>
    <p:sldId id="391" r:id="rId17"/>
    <p:sldId id="392" r:id="rId18"/>
    <p:sldId id="393" r:id="rId19"/>
    <p:sldId id="318" r:id="rId20"/>
    <p:sldId id="460" r:id="rId21"/>
    <p:sldId id="280" r:id="rId22"/>
    <p:sldId id="281" r:id="rId23"/>
    <p:sldId id="282" r:id="rId24"/>
    <p:sldId id="283" r:id="rId25"/>
    <p:sldId id="284" r:id="rId26"/>
    <p:sldId id="285" r:id="rId27"/>
    <p:sldId id="286" r:id="rId28"/>
    <p:sldId id="461" r:id="rId29"/>
    <p:sldId id="287" r:id="rId30"/>
    <p:sldId id="403" r:id="rId31"/>
    <p:sldId id="404" r:id="rId32"/>
    <p:sldId id="402" r:id="rId33"/>
    <p:sldId id="288" r:id="rId34"/>
    <p:sldId id="289" r:id="rId35"/>
    <p:sldId id="293" r:id="rId36"/>
    <p:sldId id="294" r:id="rId37"/>
    <p:sldId id="295" r:id="rId38"/>
    <p:sldId id="296" r:id="rId39"/>
    <p:sldId id="337" r:id="rId40"/>
    <p:sldId id="431" r:id="rId41"/>
    <p:sldId id="432" r:id="rId42"/>
    <p:sldId id="433" r:id="rId43"/>
    <p:sldId id="397" r:id="rId44"/>
    <p:sldId id="41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469" r:id="rId58"/>
    <p:sldId id="470" r:id="rId59"/>
    <p:sldId id="471" r:id="rId60"/>
    <p:sldId id="472" r:id="rId61"/>
    <p:sldId id="437" r:id="rId62"/>
    <p:sldId id="468" r:id="rId63"/>
    <p:sldId id="438" r:id="rId64"/>
    <p:sldId id="439" r:id="rId65"/>
    <p:sldId id="440" r:id="rId66"/>
    <p:sldId id="441" r:id="rId67"/>
    <p:sldId id="466" r:id="rId68"/>
    <p:sldId id="467" r:id="rId69"/>
    <p:sldId id="459" r:id="rId70"/>
    <p:sldId id="381" r:id="rId71"/>
    <p:sldId id="373" r:id="rId72"/>
    <p:sldId id="374" r:id="rId73"/>
    <p:sldId id="375" r:id="rId74"/>
    <p:sldId id="376" r:id="rId75"/>
    <p:sldId id="377" r:id="rId76"/>
    <p:sldId id="378" r:id="rId77"/>
    <p:sldId id="379" r:id="rId78"/>
    <p:sldId id="380" r:id="rId79"/>
    <p:sldId id="462" r:id="rId80"/>
    <p:sldId id="401" r:id="rId81"/>
    <p:sldId id="444" r:id="rId82"/>
    <p:sldId id="445" r:id="rId83"/>
    <p:sldId id="447" r:id="rId84"/>
    <p:sldId id="446" r:id="rId85"/>
    <p:sldId id="464" r:id="rId86"/>
    <p:sldId id="448" r:id="rId87"/>
    <p:sldId id="449" r:id="rId88"/>
    <p:sldId id="450" r:id="rId89"/>
    <p:sldId id="451" r:id="rId90"/>
    <p:sldId id="452" r:id="rId91"/>
    <p:sldId id="453" r:id="rId92"/>
    <p:sldId id="454" r:id="rId93"/>
    <p:sldId id="455" r:id="rId94"/>
    <p:sldId id="456" r:id="rId95"/>
    <p:sldId id="457" r:id="rId96"/>
    <p:sldId id="463" r:id="rId97"/>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65A"/>
    <a:srgbClr val="00FF00"/>
    <a:srgbClr val="0AA676"/>
    <a:srgbClr val="32000C"/>
    <a:srgbClr val="CB6B30"/>
    <a:srgbClr val="E36243"/>
    <a:srgbClr val="FF4A7E"/>
    <a:srgbClr val="0B0B0B"/>
    <a:srgbClr val="234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23" autoAdjust="0"/>
    <p:restoredTop sz="77310" autoAdjust="0"/>
  </p:normalViewPr>
  <p:slideViewPr>
    <p:cSldViewPr>
      <p:cViewPr>
        <p:scale>
          <a:sx n="60" d="100"/>
          <a:sy n="60" d="100"/>
        </p:scale>
        <p:origin x="2604" y="1092"/>
      </p:cViewPr>
      <p:guideLst>
        <p:guide orient="horz"/>
        <p:guide/>
      </p:guideLst>
    </p:cSldViewPr>
  </p:slideViewPr>
  <p:notesTextViewPr>
    <p:cViewPr>
      <p:scale>
        <a:sx n="3" d="2"/>
        <a:sy n="3" d="2"/>
      </p:scale>
      <p:origin x="0" y="0"/>
    </p:cViewPr>
  </p:notesTextViewPr>
  <p:sorterViewPr>
    <p:cViewPr varScale="1">
      <p:scale>
        <a:sx n="1" d="1"/>
        <a:sy n="1" d="1"/>
      </p:scale>
      <p:origin x="0" y="-124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microsoft.com/office/2015/10/relationships/revisionInfo" Target="revisionInfo.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143.wmf"/><Relationship Id="rId1" Type="http://schemas.openxmlformats.org/officeDocument/2006/relationships/image" Target="../media/image142.wmf"/><Relationship Id="rId4" Type="http://schemas.openxmlformats.org/officeDocument/2006/relationships/image" Target="../media/image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pPr>
              <a:defRPr/>
            </a:pPr>
            <a:fld id="{A0450A14-1984-4078-9E10-83FDC85EC0C0}" type="datetimeFigureOut">
              <a:rPr lang="en-US"/>
              <a:pPr>
                <a:defRPr/>
              </a:pPr>
              <a:t>9/25/2017</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pPr>
              <a:defRPr/>
            </a:pPr>
            <a:fld id="{1550F79F-EF92-4013-8754-5DC0A7245BD8}" type="slidenum">
              <a:rPr lang="en-US"/>
              <a:pPr>
                <a:defRPr/>
              </a:pPr>
              <a:t>‹#›</a:t>
            </a:fld>
            <a:endParaRPr lang="en-US"/>
          </a:p>
        </p:txBody>
      </p:sp>
    </p:spTree>
    <p:extLst>
      <p:ext uri="{BB962C8B-B14F-4D97-AF65-F5344CB8AC3E}">
        <p14:creationId xmlns:p14="http://schemas.microsoft.com/office/powerpoint/2010/main" val="1358346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1DB36E14-FA26-4874-9D32-5FFCA3E43F60}" type="datetimeFigureOut">
              <a:rPr lang="en-US"/>
              <a:pPr>
                <a:defRPr/>
              </a:pPr>
              <a:t>9/25/2017</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F279503E-BF1B-43C0-B836-0C9F9F6E2B04}" type="slidenum">
              <a:rPr lang="en-US"/>
              <a:pPr>
                <a:defRPr/>
              </a:pPr>
              <a:t>‹#›</a:t>
            </a:fld>
            <a:endParaRPr lang="en-US"/>
          </a:p>
        </p:txBody>
      </p:sp>
    </p:spTree>
    <p:extLst>
      <p:ext uri="{BB962C8B-B14F-4D97-AF65-F5344CB8AC3E}">
        <p14:creationId xmlns:p14="http://schemas.microsoft.com/office/powerpoint/2010/main" val="30695438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Element_(mathematic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1</a:t>
            </a:fld>
            <a:endParaRPr lang="en-US"/>
          </a:p>
        </p:txBody>
      </p:sp>
    </p:spTree>
    <p:extLst>
      <p:ext uri="{BB962C8B-B14F-4D97-AF65-F5344CB8AC3E}">
        <p14:creationId xmlns:p14="http://schemas.microsoft.com/office/powerpoint/2010/main" val="28473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4211"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75072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5235"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2848786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6259"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855516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7283"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2210438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8307"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4198480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9331"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49807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http://research.stowers-institute.org/efg/R/Statistics/MixturesOfDistributions/</a:t>
            </a:r>
          </a:p>
        </p:txBody>
      </p:sp>
      <p:sp>
        <p:nvSpPr>
          <p:cNvPr id="4" name="Slide Number Placeholder 3"/>
          <p:cNvSpPr>
            <a:spLocks noGrp="1"/>
          </p:cNvSpPr>
          <p:nvPr>
            <p:ph type="sldNum" sz="quarter" idx="10"/>
          </p:nvPr>
        </p:nvSpPr>
        <p:spPr/>
        <p:txBody>
          <a:bodyPr/>
          <a:lstStyle/>
          <a:p>
            <a:pPr>
              <a:defRPr/>
            </a:pPr>
            <a:fld id="{322BD607-953E-44E2-9B6F-065F59282882}" type="slidenum">
              <a:rPr lang="en-US" altLang="en-US" smtClean="0"/>
              <a:pPr>
                <a:defRPr/>
              </a:pPr>
              <a:t>25</a:t>
            </a:fld>
            <a:endParaRPr lang="en-US" altLang="en-US"/>
          </a:p>
        </p:txBody>
      </p:sp>
    </p:spTree>
    <p:extLst>
      <p:ext uri="{BB962C8B-B14F-4D97-AF65-F5344CB8AC3E}">
        <p14:creationId xmlns:p14="http://schemas.microsoft.com/office/powerpoint/2010/main" val="3851832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notes: https://en.wikipedia.org/wiki/Blob_detection</a:t>
            </a:r>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26</a:t>
            </a:fld>
            <a:endParaRPr lang="en-US"/>
          </a:p>
        </p:txBody>
      </p:sp>
    </p:spTree>
    <p:extLst>
      <p:ext uri="{BB962C8B-B14F-4D97-AF65-F5344CB8AC3E}">
        <p14:creationId xmlns:p14="http://schemas.microsoft.com/office/powerpoint/2010/main" val="682810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0355"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de-DE" dirty="0"/>
              <a:t>Blob</a:t>
            </a:r>
            <a:r>
              <a:rPr lang="de-DE" baseline="0" dirty="0"/>
              <a:t> detector is distinct from harris corner detector</a:t>
            </a:r>
            <a:endParaRPr lang="de-DE" dirty="0"/>
          </a:p>
        </p:txBody>
      </p:sp>
    </p:spTree>
    <p:extLst>
      <p:ext uri="{BB962C8B-B14F-4D97-AF65-F5344CB8AC3E}">
        <p14:creationId xmlns:p14="http://schemas.microsoft.com/office/powerpoint/2010/main" val="3048252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2403"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de-DE" dirty="0"/>
              <a:t>http://fourier.eng.hmc.edu/e161/lectures/gradient/node9.html</a:t>
            </a:r>
          </a:p>
        </p:txBody>
      </p:sp>
    </p:spTree>
    <p:extLst>
      <p:ext uri="{BB962C8B-B14F-4D97-AF65-F5344CB8AC3E}">
        <p14:creationId xmlns:p14="http://schemas.microsoft.com/office/powerpoint/2010/main" val="38229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5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7C3543E-C0D5-46B8-8F67-256EEA120DF1}" type="slidenum">
              <a:rPr lang="en-US" altLang="en-US" smtClean="0">
                <a:solidFill>
                  <a:srgbClr val="000000"/>
                </a:solidFill>
              </a:rPr>
              <a:pPr>
                <a:spcBef>
                  <a:spcPct val="0"/>
                </a:spcBef>
              </a:pPr>
              <a:t>3</a:t>
            </a:fld>
            <a:endParaRPr lang="en-US" altLang="en-US">
              <a:solidFill>
                <a:srgbClr val="000000"/>
              </a:solidFill>
            </a:endParaRPr>
          </a:p>
        </p:txBody>
      </p:sp>
    </p:spTree>
    <p:extLst>
      <p:ext uri="{BB962C8B-B14F-4D97-AF65-F5344CB8AC3E}">
        <p14:creationId xmlns:p14="http://schemas.microsoft.com/office/powerpoint/2010/main" val="1904090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2403"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de-DE" dirty="0"/>
              <a:t>Small </a:t>
            </a:r>
            <a:r>
              <a:rPr lang="de-DE" i="1" dirty="0"/>
              <a:t>k </a:t>
            </a:r>
            <a:r>
              <a:rPr lang="de-DE" i="0" dirty="0"/>
              <a:t>gives</a:t>
            </a:r>
            <a:r>
              <a:rPr lang="de-DE" i="0" baseline="0" dirty="0"/>
              <a:t> a closer approximation to LoG, but usually we want to build a scale space quickly out of this.</a:t>
            </a:r>
          </a:p>
          <a:p>
            <a:r>
              <a:rPr lang="de-DE" i="1" baseline="0" dirty="0"/>
              <a:t>k = 1.6 </a:t>
            </a:r>
            <a:r>
              <a:rPr lang="de-DE" i="0" baseline="0" dirty="0"/>
              <a:t>gives an appropriate scale space</a:t>
            </a:r>
            <a:endParaRPr lang="de-DE" i="1" dirty="0"/>
          </a:p>
          <a:p>
            <a:endParaRPr lang="de-DE" dirty="0"/>
          </a:p>
          <a:p>
            <a:r>
              <a:rPr lang="de-DE" dirty="0"/>
              <a:t>http://dsp.stackexchange.com/questions/2529/what-is-the-relationship-between-the-sigma-in-the-laplacian-of-gaussian-and-the</a:t>
            </a:r>
          </a:p>
        </p:txBody>
      </p:sp>
    </p:spTree>
    <p:extLst>
      <p:ext uri="{BB962C8B-B14F-4D97-AF65-F5344CB8AC3E}">
        <p14:creationId xmlns:p14="http://schemas.microsoft.com/office/powerpoint/2010/main" val="4136568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0355"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de-DE" dirty="0"/>
              <a:t>Blob</a:t>
            </a:r>
            <a:r>
              <a:rPr lang="de-DE" baseline="0" dirty="0"/>
              <a:t> detector is distinct from harris corner detector</a:t>
            </a:r>
            <a:endParaRPr lang="de-DE" dirty="0"/>
          </a:p>
        </p:txBody>
      </p:sp>
    </p:spTree>
    <p:extLst>
      <p:ext uri="{BB962C8B-B14F-4D97-AF65-F5344CB8AC3E}">
        <p14:creationId xmlns:p14="http://schemas.microsoft.com/office/powerpoint/2010/main" val="3640557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1379"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2627165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Hessian: matrix of partial derivatives</a:t>
            </a:r>
          </a:p>
          <a:p>
            <a:r>
              <a:rPr lang="en-US" dirty="0"/>
              <a:t>Hessian-based: </a:t>
            </a:r>
            <a:r>
              <a:rPr lang="en-US" sz="1200" b="0" i="0" kern="1200" dirty="0">
                <a:solidFill>
                  <a:schemeClr val="tx1"/>
                </a:solidFill>
                <a:effectLst/>
                <a:latin typeface="+mn-lt"/>
                <a:ea typeface="+mn-ea"/>
                <a:cs typeface="+mn-cs"/>
              </a:rPr>
              <a:t>scale-normalized </a:t>
            </a:r>
            <a:r>
              <a:rPr lang="en-US" dirty="0"/>
              <a:t>determinant of Hessian</a:t>
            </a:r>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36</a:t>
            </a:fld>
            <a:endParaRPr lang="en-US"/>
          </a:p>
        </p:txBody>
      </p:sp>
    </p:spTree>
    <p:extLst>
      <p:ext uri="{BB962C8B-B14F-4D97-AF65-F5344CB8AC3E}">
        <p14:creationId xmlns:p14="http://schemas.microsoft.com/office/powerpoint/2010/main" val="2855281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5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7C3543E-C0D5-46B8-8F67-256EEA120DF1}" type="slidenum">
              <a:rPr lang="en-US" altLang="en-US" smtClean="0">
                <a:solidFill>
                  <a:srgbClr val="000000"/>
                </a:solidFill>
              </a:rPr>
              <a:pPr>
                <a:spcBef>
                  <a:spcPct val="0"/>
                </a:spcBef>
              </a:pPr>
              <a:t>41</a:t>
            </a:fld>
            <a:endParaRPr lang="en-US" altLang="en-US">
              <a:solidFill>
                <a:srgbClr val="000000"/>
              </a:solidFill>
            </a:endParaRPr>
          </a:p>
        </p:txBody>
      </p:sp>
    </p:spTree>
    <p:extLst>
      <p:ext uri="{BB962C8B-B14F-4D97-AF65-F5344CB8AC3E}">
        <p14:creationId xmlns:p14="http://schemas.microsoft.com/office/powerpoint/2010/main" val="3703061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FC59929-024C-402D-A738-2F83C0FC9602}" type="slidenum">
              <a:rPr lang="en-US">
                <a:solidFill>
                  <a:prstClr val="black"/>
                </a:solidFill>
              </a:rPr>
              <a:pPr>
                <a:defRPr/>
              </a:pPr>
              <a:t>43</a:t>
            </a:fld>
            <a:endParaRPr lang="en-US">
              <a:solidFill>
                <a:prstClr val="black"/>
              </a:solidFill>
            </a:endParaRPr>
          </a:p>
        </p:txBody>
      </p:sp>
      <p:sp>
        <p:nvSpPr>
          <p:cNvPr id="110595" name="Rectangle 2"/>
          <p:cNvSpPr>
            <a:spLocks noGrp="1" noRot="1" noChangeAspect="1" noChangeArrowheads="1" noTextEdit="1"/>
          </p:cNvSpPr>
          <p:nvPr>
            <p:ph type="sldImg"/>
          </p:nvPr>
        </p:nvSpPr>
        <p:spPr bwMode="auto">
          <a:xfrm>
            <a:off x="2695575" y="439738"/>
            <a:ext cx="2997200" cy="2247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xfrm>
            <a:off x="1107018" y="2834879"/>
            <a:ext cx="6176433" cy="26872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en-US"/>
          </a:p>
        </p:txBody>
      </p:sp>
    </p:spTree>
    <p:extLst>
      <p:ext uri="{BB962C8B-B14F-4D97-AF65-F5344CB8AC3E}">
        <p14:creationId xmlns:p14="http://schemas.microsoft.com/office/powerpoint/2010/main" val="2227499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9DBBC-1520-4CCA-AD04-B7469784C38E}" type="slidenum">
              <a:rPr lang="en-US">
                <a:solidFill>
                  <a:prstClr val="black"/>
                </a:solidFill>
              </a:rPr>
              <a:pPr>
                <a:defRPr/>
              </a:pPr>
              <a:t>44</a:t>
            </a:fld>
            <a:endParaRPr lang="en-US">
              <a:solidFill>
                <a:prstClr val="black"/>
              </a:solidFill>
            </a:endParaRPr>
          </a:p>
        </p:txBody>
      </p:sp>
      <p:sp>
        <p:nvSpPr>
          <p:cNvPr id="111619" name="Rectangle 2"/>
          <p:cNvSpPr>
            <a:spLocks noGrp="1" noRot="1" noChangeAspect="1" noChangeArrowheads="1" noTextEdit="1"/>
          </p:cNvSpPr>
          <p:nvPr>
            <p:ph type="sldImg"/>
          </p:nvPr>
        </p:nvSpPr>
        <p:spPr bwMode="auto">
          <a:xfrm>
            <a:off x="2695575" y="439738"/>
            <a:ext cx="2997200" cy="2247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p:cNvSpPr>
            <a:spLocks noGrp="1" noChangeArrowheads="1"/>
          </p:cNvSpPr>
          <p:nvPr>
            <p:ph type="body" idx="1"/>
          </p:nvPr>
        </p:nvSpPr>
        <p:spPr bwMode="auto">
          <a:xfrm>
            <a:off x="1107018" y="2834879"/>
            <a:ext cx="6176433" cy="26872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en-US"/>
          </a:p>
        </p:txBody>
      </p:sp>
    </p:spTree>
    <p:extLst>
      <p:ext uri="{BB962C8B-B14F-4D97-AF65-F5344CB8AC3E}">
        <p14:creationId xmlns:p14="http://schemas.microsoft.com/office/powerpoint/2010/main" val="2870405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682BA2B-11DB-4B6E-BE15-FD0E66A6E898}" type="slidenum">
              <a:rPr lang="en-US">
                <a:solidFill>
                  <a:prstClr val="black"/>
                </a:solidFill>
              </a:rPr>
              <a:pPr>
                <a:defRPr/>
              </a:pPr>
              <a:t>45</a:t>
            </a:fld>
            <a:endParaRPr lang="en-US">
              <a:solidFill>
                <a:prstClr val="black"/>
              </a:solidFill>
            </a:endParaRPr>
          </a:p>
        </p:txBody>
      </p:sp>
      <p:sp>
        <p:nvSpPr>
          <p:cNvPr id="112643" name="Rectangle 2"/>
          <p:cNvSpPr>
            <a:spLocks noGrp="1" noRot="1" noChangeAspect="1" noChangeArrowheads="1" noTextEdit="1"/>
          </p:cNvSpPr>
          <p:nvPr>
            <p:ph type="sldImg"/>
          </p:nvPr>
        </p:nvSpPr>
        <p:spPr bwMode="auto">
          <a:xfrm>
            <a:off x="2695575" y="439738"/>
            <a:ext cx="2997200" cy="2247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4" name="Rectangle 3"/>
          <p:cNvSpPr>
            <a:spLocks noGrp="1" noChangeArrowheads="1"/>
          </p:cNvSpPr>
          <p:nvPr>
            <p:ph type="body" idx="1"/>
          </p:nvPr>
        </p:nvSpPr>
        <p:spPr bwMode="auto">
          <a:xfrm>
            <a:off x="1107018" y="2834879"/>
            <a:ext cx="6176433" cy="26872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en-US"/>
          </a:p>
        </p:txBody>
      </p:sp>
    </p:spTree>
    <p:extLst>
      <p:ext uri="{BB962C8B-B14F-4D97-AF65-F5344CB8AC3E}">
        <p14:creationId xmlns:p14="http://schemas.microsoft.com/office/powerpoint/2010/main" val="3381658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707C77E-BDB4-4B71-89A3-BC02893D8999}" type="slidenum">
              <a:rPr lang="en-US">
                <a:solidFill>
                  <a:prstClr val="black"/>
                </a:solidFill>
              </a:rPr>
              <a:pPr>
                <a:defRPr/>
              </a:pPr>
              <a:t>46</a:t>
            </a:fld>
            <a:endParaRPr lang="en-US">
              <a:solidFill>
                <a:prstClr val="black"/>
              </a:solidFill>
            </a:endParaRPr>
          </a:p>
        </p:txBody>
      </p:sp>
      <p:sp>
        <p:nvSpPr>
          <p:cNvPr id="113667" name="Rectangle 2"/>
          <p:cNvSpPr>
            <a:spLocks noGrp="1" noRot="1" noChangeAspect="1" noChangeArrowheads="1" noTextEdit="1"/>
          </p:cNvSpPr>
          <p:nvPr>
            <p:ph type="sldImg"/>
          </p:nvPr>
        </p:nvSpPr>
        <p:spPr bwMode="auto">
          <a:xfrm>
            <a:off x="2695575" y="439738"/>
            <a:ext cx="2997200" cy="2247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xfrm>
            <a:off x="1107018" y="2834879"/>
            <a:ext cx="6176433" cy="26872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en-US"/>
          </a:p>
        </p:txBody>
      </p:sp>
    </p:spTree>
    <p:extLst>
      <p:ext uri="{BB962C8B-B14F-4D97-AF65-F5344CB8AC3E}">
        <p14:creationId xmlns:p14="http://schemas.microsoft.com/office/powerpoint/2010/main" val="3973465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Slide Number Placeholder 3"/>
          <p:cNvSpPr>
            <a:spLocks noGrp="1"/>
          </p:cNvSpPr>
          <p:nvPr>
            <p:ph type="sldNum" sz="quarter" idx="5"/>
          </p:nvPr>
        </p:nvSpPr>
        <p:spPr/>
        <p:txBody>
          <a:bodyPr/>
          <a:lstStyle/>
          <a:p>
            <a:pPr>
              <a:defRPr/>
            </a:pPr>
            <a:fld id="{75A94948-84A0-4C58-89D5-654AE01197B1}" type="slidenum">
              <a:rPr lang="en-US">
                <a:solidFill>
                  <a:prstClr val="black"/>
                </a:solidFill>
              </a:rPr>
              <a:pPr>
                <a:defRPr/>
              </a:pPr>
              <a:t>48</a:t>
            </a:fld>
            <a:endParaRPr lang="en-US">
              <a:solidFill>
                <a:prstClr val="black"/>
              </a:solidFill>
            </a:endParaRPr>
          </a:p>
        </p:txBody>
      </p:sp>
    </p:spTree>
    <p:extLst>
      <p:ext uri="{BB962C8B-B14F-4D97-AF65-F5344CB8AC3E}">
        <p14:creationId xmlns:p14="http://schemas.microsoft.com/office/powerpoint/2010/main" val="1031592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9091"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3722432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https://web.eecs.umich.edu/~silvio/teaching/EECS598/lectures/lecture10_1.pdf</a:t>
            </a:r>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49</a:t>
            </a:fld>
            <a:endParaRPr lang="en-US"/>
          </a:p>
        </p:txBody>
      </p:sp>
    </p:spTree>
    <p:extLst>
      <p:ext uri="{BB962C8B-B14F-4D97-AF65-F5344CB8AC3E}">
        <p14:creationId xmlns:p14="http://schemas.microsoft.com/office/powerpoint/2010/main" val="53610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https://web.eecs.umich.edu/~silvio/teaching/EECS598/lectures/lecture10_1.pdf</a:t>
            </a:r>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58</a:t>
            </a:fld>
            <a:endParaRPr lang="en-US"/>
          </a:p>
        </p:txBody>
      </p:sp>
    </p:spTree>
    <p:extLst>
      <p:ext uri="{BB962C8B-B14F-4D97-AF65-F5344CB8AC3E}">
        <p14:creationId xmlns:p14="http://schemas.microsoft.com/office/powerpoint/2010/main" val="107346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60</a:t>
            </a:fld>
            <a:endParaRPr lang="en-US"/>
          </a:p>
        </p:txBody>
      </p:sp>
    </p:spTree>
    <p:extLst>
      <p:ext uri="{BB962C8B-B14F-4D97-AF65-F5344CB8AC3E}">
        <p14:creationId xmlns:p14="http://schemas.microsoft.com/office/powerpoint/2010/main" val="811271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61</a:t>
            </a:fld>
            <a:endParaRPr lang="en-US"/>
          </a:p>
        </p:txBody>
      </p:sp>
    </p:spTree>
    <p:extLst>
      <p:ext uri="{BB962C8B-B14F-4D97-AF65-F5344CB8AC3E}">
        <p14:creationId xmlns:p14="http://schemas.microsoft.com/office/powerpoint/2010/main" val="3337238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change in image contrast in which each pixel value is multiplied by a constant will multiply gradients by the same constant, so this contrast change will be canceled by vector normalization.”</a:t>
            </a:r>
          </a:p>
          <a:p>
            <a:endParaRPr lang="en-US" dirty="0"/>
          </a:p>
          <a:p>
            <a:r>
              <a:rPr lang="en-US" dirty="0"/>
              <a:t>“However, non-linear illumination changes can also occur due to camera saturation or due to illumination changes that affect 3D surfaces with differing orientations by different amounts. These effects can cause a large change in relative magnitudes for some gradients, but are less likely to affect the gradient orientations. Therefore, we reduce the inﬂuence of large gradient magnitudes by thresholding the values in the unit feature vector to each be no larger than 0.2, and then renormalizing to unit length. This means that matching the magnitudes for large gradients is no longer as important, and that the distribution of orientations has greater emphasis. The value of 0.2 was determined experimentally using images containing differing illuminations for the same 3D objects.”</a:t>
            </a:r>
          </a:p>
          <a:p>
            <a:endParaRPr lang="en-US" dirty="0"/>
          </a:p>
          <a:p>
            <a:r>
              <a:rPr lang="en-US" dirty="0"/>
              <a:t>Quotes from Lowe paper</a:t>
            </a:r>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62</a:t>
            </a:fld>
            <a:endParaRPr lang="en-US"/>
          </a:p>
        </p:txBody>
      </p:sp>
    </p:spTree>
    <p:extLst>
      <p:ext uri="{BB962C8B-B14F-4D97-AF65-F5344CB8AC3E}">
        <p14:creationId xmlns:p14="http://schemas.microsoft.com/office/powerpoint/2010/main" val="3167537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http://glasnost.itcarlow.ie/~powerk/GeneralGraphicsNotes/LightingShadingandColour/lighting.html</a:t>
            </a:r>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63</a:t>
            </a:fld>
            <a:endParaRPr lang="en-US"/>
          </a:p>
        </p:txBody>
      </p:sp>
    </p:spTree>
    <p:extLst>
      <p:ext uri="{BB962C8B-B14F-4D97-AF65-F5344CB8AC3E}">
        <p14:creationId xmlns:p14="http://schemas.microsoft.com/office/powerpoint/2010/main" val="854972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707584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en-US"/>
          </a:p>
        </p:txBody>
      </p:sp>
    </p:spTree>
    <p:extLst>
      <p:ext uri="{BB962C8B-B14F-4D97-AF65-F5344CB8AC3E}">
        <p14:creationId xmlns:p14="http://schemas.microsoft.com/office/powerpoint/2010/main" val="1480224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7117AE7C-562B-4A6A-8F4A-8E41B6A8D52A}" type="slidenum">
              <a:rPr lang="en-US" smtClean="0"/>
              <a:pPr>
                <a:defRPr/>
              </a:pPr>
              <a:t>76</a:t>
            </a:fld>
            <a:endParaRPr lang="en-US"/>
          </a:p>
        </p:txBody>
      </p:sp>
    </p:spTree>
    <p:extLst>
      <p:ext uri="{BB962C8B-B14F-4D97-AF65-F5344CB8AC3E}">
        <p14:creationId xmlns:p14="http://schemas.microsoft.com/office/powerpoint/2010/main" val="1921553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78</a:t>
            </a:fld>
            <a:endParaRPr lang="en-US"/>
          </a:p>
        </p:txBody>
      </p:sp>
    </p:spTree>
    <p:extLst>
      <p:ext uri="{BB962C8B-B14F-4D97-AF65-F5344CB8AC3E}">
        <p14:creationId xmlns:p14="http://schemas.microsoft.com/office/powerpoint/2010/main" val="175997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18CE5FD-B4EE-43D9-8C59-7D00BEDEBAA4}" type="slidenum">
              <a:rPr lang="en-US" altLang="en-US" smtClean="0"/>
              <a:pPr>
                <a:spcBef>
                  <a:spcPct val="0"/>
                </a:spcBef>
              </a:pPr>
              <a:t>12</a:t>
            </a:fld>
            <a:endParaRPr lang="en-US" altLang="en-US"/>
          </a:p>
        </p:txBody>
      </p:sp>
      <p:sp>
        <p:nvSpPr>
          <p:cNvPr id="231427" name="Rectangle 2"/>
          <p:cNvSpPr>
            <a:spLocks noGrp="1" noRot="1" noChangeAspect="1" noChangeArrowheads="1" noTextEdit="1"/>
          </p:cNvSpPr>
          <p:nvPr>
            <p:ph type="sldImg"/>
          </p:nvPr>
        </p:nvSpPr>
        <p:spPr>
          <a:xfrm>
            <a:off x="1252538" y="717550"/>
            <a:ext cx="4779962" cy="3584575"/>
          </a:xfrm>
          <a:ln/>
        </p:spPr>
      </p:sp>
      <p:sp>
        <p:nvSpPr>
          <p:cNvPr id="231428"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71688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5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7C3543E-C0D5-46B8-8F67-256EEA120DF1}" type="slidenum">
              <a:rPr lang="en-US" altLang="en-US" smtClean="0">
                <a:solidFill>
                  <a:srgbClr val="000000"/>
                </a:solidFill>
              </a:rPr>
              <a:pPr>
                <a:spcBef>
                  <a:spcPct val="0"/>
                </a:spcBef>
              </a:pPr>
              <a:t>79</a:t>
            </a:fld>
            <a:endParaRPr lang="en-US" altLang="en-US">
              <a:solidFill>
                <a:srgbClr val="000000"/>
              </a:solidFill>
            </a:endParaRPr>
          </a:p>
        </p:txBody>
      </p:sp>
    </p:spTree>
    <p:extLst>
      <p:ext uri="{BB962C8B-B14F-4D97-AF65-F5344CB8AC3E}">
        <p14:creationId xmlns:p14="http://schemas.microsoft.com/office/powerpoint/2010/main" val="2394956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Bijective: </a:t>
            </a:r>
            <a:r>
              <a:rPr lang="en-US" dirty="0">
                <a:effectLst/>
              </a:rPr>
              <a:t>each element of one set is paired with exactly one element of the other set</a:t>
            </a:r>
          </a:p>
          <a:p>
            <a:r>
              <a:rPr lang="en-US" dirty="0">
                <a:effectLst/>
              </a:rPr>
              <a:t>Injective: every element of codomain Y matches to </a:t>
            </a:r>
            <a:r>
              <a:rPr lang="en-US" i="1" dirty="0">
                <a:effectLst/>
              </a:rPr>
              <a:t>at most</a:t>
            </a:r>
            <a:r>
              <a:rPr lang="en-US" dirty="0">
                <a:effectLst/>
              </a:rPr>
              <a:t> one element of its domain X</a:t>
            </a:r>
          </a:p>
          <a:p>
            <a:r>
              <a:rPr lang="en-US" dirty="0">
                <a:effectLst/>
              </a:rPr>
              <a:t>Surjective: every </a:t>
            </a:r>
            <a:r>
              <a:rPr lang="en-US" dirty="0">
                <a:effectLst/>
                <a:hlinkClick r:id="rId3" tooltip="Element (mathematics)"/>
              </a:rPr>
              <a:t>element</a:t>
            </a:r>
            <a:r>
              <a:rPr lang="en-US" dirty="0">
                <a:effectLst/>
              </a:rPr>
              <a:t> </a:t>
            </a:r>
            <a:r>
              <a:rPr lang="en-US" i="1" dirty="0">
                <a:effectLst/>
              </a:rPr>
              <a:t>y</a:t>
            </a:r>
            <a:r>
              <a:rPr lang="en-US" dirty="0">
                <a:effectLst/>
              </a:rPr>
              <a:t> in </a:t>
            </a:r>
            <a:r>
              <a:rPr lang="en-US" i="1" dirty="0">
                <a:effectLst/>
              </a:rPr>
              <a:t>Y</a:t>
            </a:r>
            <a:r>
              <a:rPr lang="en-US" dirty="0">
                <a:effectLst/>
              </a:rPr>
              <a:t> has a corresponding element </a:t>
            </a:r>
            <a:r>
              <a:rPr lang="en-US" i="1" dirty="0">
                <a:effectLst/>
              </a:rPr>
              <a:t>x in X </a:t>
            </a:r>
            <a:endParaRPr lang="en-US" dirty="0"/>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81</a:t>
            </a:fld>
            <a:endParaRPr lang="en-US"/>
          </a:p>
        </p:txBody>
      </p:sp>
    </p:spTree>
    <p:extLst>
      <p:ext uri="{BB962C8B-B14F-4D97-AF65-F5344CB8AC3E}">
        <p14:creationId xmlns:p14="http://schemas.microsoft.com/office/powerpoint/2010/main" val="3722728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https://en.wikipedia.org/wiki/Inner_product_space</a:t>
            </a:r>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82</a:t>
            </a:fld>
            <a:endParaRPr lang="en-US"/>
          </a:p>
        </p:txBody>
      </p:sp>
    </p:spTree>
    <p:extLst>
      <p:ext uri="{BB962C8B-B14F-4D97-AF65-F5344CB8AC3E}">
        <p14:creationId xmlns:p14="http://schemas.microsoft.com/office/powerpoint/2010/main" val="4277438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11: The probability that a match is correct can be determined by taking the ratio of distance from the closest neighbor to the distance of the second closest. Using a database of 40,000 </a:t>
            </a:r>
            <a:r>
              <a:rPr lang="en-US" dirty="0" err="1"/>
              <a:t>keypoints</a:t>
            </a:r>
            <a:r>
              <a:rPr lang="en-US" dirty="0"/>
              <a:t>, the solid line shows the PDF of this ratio for correct matches, while the dotted line is for matches that were incorrect.</a:t>
            </a:r>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86</a:t>
            </a:fld>
            <a:endParaRPr lang="en-US"/>
          </a:p>
        </p:txBody>
      </p:sp>
    </p:spTree>
    <p:extLst>
      <p:ext uri="{BB962C8B-B14F-4D97-AF65-F5344CB8AC3E}">
        <p14:creationId xmlns:p14="http://schemas.microsoft.com/office/powerpoint/2010/main" val="83368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‘Nearest descriptor in database’ = if you just picked the nearest descriptor, rather than using a NNDR</a:t>
            </a:r>
          </a:p>
        </p:txBody>
      </p:sp>
      <p:sp>
        <p:nvSpPr>
          <p:cNvPr id="4" name="Slide Number Placeholder 3"/>
          <p:cNvSpPr>
            <a:spLocks noGrp="1"/>
          </p:cNvSpPr>
          <p:nvPr>
            <p:ph type="sldNum" sz="quarter" idx="10"/>
          </p:nvPr>
        </p:nvSpPr>
        <p:spPr/>
        <p:txBody>
          <a:bodyPr/>
          <a:lstStyle/>
          <a:p>
            <a:pPr>
              <a:defRPr/>
            </a:pPr>
            <a:fld id="{F279503E-BF1B-43C0-B836-0C9F9F6E2B04}" type="slidenum">
              <a:rPr lang="en-US" smtClean="0"/>
              <a:pPr>
                <a:defRPr/>
              </a:pPr>
              <a:t>89</a:t>
            </a:fld>
            <a:endParaRPr lang="en-US"/>
          </a:p>
        </p:txBody>
      </p:sp>
    </p:spTree>
    <p:extLst>
      <p:ext uri="{BB962C8B-B14F-4D97-AF65-F5344CB8AC3E}">
        <p14:creationId xmlns:p14="http://schemas.microsoft.com/office/powerpoint/2010/main" val="356935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845ADEC-EA0F-4B6C-AF46-7B3B9732BC9F}" type="slidenum">
              <a:rPr lang="en-US" altLang="en-US" smtClean="0"/>
              <a:pPr>
                <a:spcBef>
                  <a:spcPct val="0"/>
                </a:spcBef>
              </a:pPr>
              <a:t>13</a:t>
            </a:fld>
            <a:endParaRPr lang="en-US" altLang="en-US"/>
          </a:p>
        </p:txBody>
      </p:sp>
      <p:sp>
        <p:nvSpPr>
          <p:cNvPr id="233475" name="Rectangle 2"/>
          <p:cNvSpPr>
            <a:spLocks noGrp="1" noRot="1" noChangeAspect="1" noChangeArrowheads="1" noTextEdit="1"/>
          </p:cNvSpPr>
          <p:nvPr>
            <p:ph type="sldImg"/>
          </p:nvPr>
        </p:nvSpPr>
        <p:spPr>
          <a:xfrm>
            <a:off x="1252538" y="717550"/>
            <a:ext cx="4779962" cy="3584575"/>
          </a:xfrm>
          <a:ln/>
        </p:spPr>
      </p:sp>
      <p:sp>
        <p:nvSpPr>
          <p:cNvPr id="233476"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4645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C26BDD5-F49A-4F77-B043-3E55EE2D0F37}" type="slidenum">
              <a:rPr lang="en-US" altLang="en-US" smtClean="0"/>
              <a:pPr>
                <a:spcBef>
                  <a:spcPct val="0"/>
                </a:spcBef>
              </a:pPr>
              <a:t>14</a:t>
            </a:fld>
            <a:endParaRPr lang="en-US" altLang="en-US"/>
          </a:p>
        </p:txBody>
      </p:sp>
      <p:sp>
        <p:nvSpPr>
          <p:cNvPr id="235523" name="Rectangle 2"/>
          <p:cNvSpPr>
            <a:spLocks noGrp="1" noRot="1" noChangeAspect="1" noChangeArrowheads="1" noTextEdit="1"/>
          </p:cNvSpPr>
          <p:nvPr>
            <p:ph type="sldImg"/>
          </p:nvPr>
        </p:nvSpPr>
        <p:spPr>
          <a:xfrm>
            <a:off x="1252538" y="717550"/>
            <a:ext cx="4779962" cy="3584575"/>
          </a:xfrm>
          <a:ln/>
        </p:spPr>
      </p:sp>
      <p:sp>
        <p:nvSpPr>
          <p:cNvPr id="235524"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32548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06CBFB5-9EB0-4327-A02D-5DCECEB00552}" type="slidenum">
              <a:rPr lang="en-US" altLang="en-US" smtClean="0"/>
              <a:pPr>
                <a:spcBef>
                  <a:spcPct val="0"/>
                </a:spcBef>
              </a:pPr>
              <a:t>15</a:t>
            </a:fld>
            <a:endParaRPr lang="en-US" altLang="en-US"/>
          </a:p>
        </p:txBody>
      </p:sp>
      <p:sp>
        <p:nvSpPr>
          <p:cNvPr id="237571" name="Rectangle 2"/>
          <p:cNvSpPr>
            <a:spLocks noGrp="1" noRot="1" noChangeAspect="1" noChangeArrowheads="1" noTextEdit="1"/>
          </p:cNvSpPr>
          <p:nvPr>
            <p:ph type="sldImg"/>
          </p:nvPr>
        </p:nvSpPr>
        <p:spPr>
          <a:xfrm>
            <a:off x="1252538" y="717550"/>
            <a:ext cx="4779962" cy="3584575"/>
          </a:xfrm>
          <a:ln/>
        </p:spPr>
      </p:sp>
      <p:sp>
        <p:nvSpPr>
          <p:cNvPr id="237572"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557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3"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183892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3187"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a:p>
        </p:txBody>
      </p:sp>
    </p:spTree>
    <p:extLst>
      <p:ext uri="{BB962C8B-B14F-4D97-AF65-F5344CB8AC3E}">
        <p14:creationId xmlns:p14="http://schemas.microsoft.com/office/powerpoint/2010/main" val="4130245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F158B6F-2CB1-419C-8C75-776D0348483D}"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43CF29-2143-4745-843A-3D13FFDFDE7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748E866-C95C-48F6-BB52-09171EE7AB14}"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1C9DE0C-2A37-4EE3-A849-55957763AFD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03A599F-D638-4F6C-B529-9E3D38E1AF6F}"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FF66AE-E9B7-485E-8B01-F7AB73862B6A}"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quarter" idx="2"/>
          </p:nvPr>
        </p:nvSpPr>
        <p:spPr>
          <a:xfrm>
            <a:off x="4876800" y="1219200"/>
            <a:ext cx="4267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Content Placeholder 4"/>
          <p:cNvSpPr>
            <a:spLocks noGrp="1"/>
          </p:cNvSpPr>
          <p:nvPr>
            <p:ph sz="quarter" idx="3"/>
          </p:nvPr>
        </p:nvSpPr>
        <p:spPr>
          <a:xfrm>
            <a:off x="4876800" y="3543300"/>
            <a:ext cx="4267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Rectangle 4"/>
          <p:cNvSpPr>
            <a:spLocks noGrp="1" noChangeArrowheads="1"/>
          </p:cNvSpPr>
          <p:nvPr>
            <p:ph type="sldNum" sz="quarter" idx="10"/>
          </p:nvPr>
        </p:nvSpPr>
        <p:spPr/>
        <p:txBody>
          <a:bodyPr/>
          <a:lstStyle>
            <a:lvl1pPr>
              <a:defRPr/>
            </a:lvl1pPr>
          </a:lstStyle>
          <a:p>
            <a:pPr>
              <a:defRPr/>
            </a:pPr>
            <a:fld id="{F4AC90A0-808A-4903-89B9-DE5BE025A022}" type="slidenum">
              <a:rPr lang="de-DE"/>
              <a:pPr>
                <a:defRPr/>
              </a:pPr>
              <a:t>‹#›</a:t>
            </a:fld>
            <a:endParaRPr lang="de-DE"/>
          </a:p>
        </p:txBody>
      </p:sp>
      <p:sp>
        <p:nvSpPr>
          <p:cNvPr id="7" name="Rectangle 6"/>
          <p:cNvSpPr>
            <a:spLocks noGrp="1" noChangeArrowheads="1"/>
          </p:cNvSpPr>
          <p:nvPr>
            <p:ph type="ftr" sz="quarter" idx="11"/>
          </p:nvPr>
        </p:nvSpPr>
        <p:spPr/>
        <p:txBody>
          <a:bodyPr/>
          <a:lstStyle>
            <a:lvl1pPr>
              <a:defRPr/>
            </a:lvl1pPr>
          </a:lstStyle>
          <a:p>
            <a:pPr>
              <a:defRPr/>
            </a:pPr>
            <a:r>
              <a:rPr lang="de-DE"/>
              <a:t>K. Grauman, B. Leibe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7E4A36C-BF20-47C8-AFDA-F15DBD9F3CDC}" type="datetimeFigureOut">
              <a:rPr lang="en-US">
                <a:solidFill>
                  <a:prstClr val="black">
                    <a:tint val="75000"/>
                  </a:prstClr>
                </a:solidFill>
              </a:rPr>
              <a:pPr>
                <a:defRPr/>
              </a:pPr>
              <a:t>9/25/2017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23BE7D3-8517-4C5A-BB68-21AE023DF14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1872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6E4786BE-2034-4A01-A8B7-4E8696F728D3}" type="datetimeFigureOut">
              <a:rPr lang="en-US">
                <a:solidFill>
                  <a:prstClr val="black">
                    <a:tint val="75000"/>
                  </a:prstClr>
                </a:solidFill>
              </a:rPr>
              <a:pPr>
                <a:defRPr/>
              </a:pPr>
              <a:t>9/25/2017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C419B1E-F8B4-4837-AC34-51B07252742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42411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B5A957F-1478-4650-96DD-2A1673C1CED3}" type="datetimeFigureOut">
              <a:rPr lang="en-US">
                <a:solidFill>
                  <a:prstClr val="black">
                    <a:tint val="75000"/>
                  </a:prstClr>
                </a:solidFill>
              </a:rPr>
              <a:pPr>
                <a:defRPr/>
              </a:pPr>
              <a:t>9/25/2017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254684-9CC9-4810-90F1-6C426C44E8F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93200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76526D4-5FC1-4136-8494-A2484A18985D}" type="datetimeFigureOut">
              <a:rPr lang="en-US">
                <a:solidFill>
                  <a:prstClr val="black">
                    <a:tint val="75000"/>
                  </a:prstClr>
                </a:solidFill>
              </a:rPr>
              <a:pPr>
                <a:defRPr/>
              </a:pPr>
              <a:t>9/25/2017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21C3649A-8075-4A0C-8C3D-85C2C7FCCDB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34116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449BE98-CAEF-4087-9DE0-D9FD90A6343B}" type="datetimeFigureOut">
              <a:rPr lang="en-US">
                <a:solidFill>
                  <a:prstClr val="black">
                    <a:tint val="75000"/>
                  </a:prstClr>
                </a:solidFill>
              </a:rPr>
              <a:pPr>
                <a:defRPr/>
              </a:pPr>
              <a:t>9/25/2017</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EF8E7618-6F59-4889-B673-8D37AE136B9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5753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A33F2A2-ACEE-409F-BB3E-7F9F30A5630A}" type="datetimeFigureOut">
              <a:rPr lang="en-US">
                <a:solidFill>
                  <a:prstClr val="black">
                    <a:tint val="75000"/>
                  </a:prstClr>
                </a:solidFill>
              </a:rPr>
              <a:pPr>
                <a:defRPr/>
              </a:pPr>
              <a:t>9/25/2017</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2511E07E-775F-4086-9DFF-187388710B1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34286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A7B2D7D-B9AC-4097-80A2-5749D90A3AAD}" type="datetimeFigureOut">
              <a:rPr lang="en-US">
                <a:solidFill>
                  <a:prstClr val="black">
                    <a:tint val="75000"/>
                  </a:prstClr>
                </a:solidFill>
              </a:rPr>
              <a:pPr>
                <a:defRPr/>
              </a:pPr>
              <a:t>9/25/2017</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7AA55FAA-6FA8-4C65-8E93-389526CAF2D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3648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F3758905-532C-42AF-AF52-583E712B8722}"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5147F23-469E-4275-BA72-9C5EDBFB9387}"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ABDA07D-2599-4C02-8946-C0149268413B}" type="datetimeFigureOut">
              <a:rPr lang="en-US">
                <a:solidFill>
                  <a:prstClr val="black">
                    <a:tint val="75000"/>
                  </a:prstClr>
                </a:solidFill>
              </a:rPr>
              <a:pPr>
                <a:defRPr/>
              </a:pPr>
              <a:t>9/25/2017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ACA57464-6FB3-4BC7-A4C7-3E7D8181002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08720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6D43353-F247-472E-B029-56C67D2F8EE7}" type="datetimeFigureOut">
              <a:rPr lang="en-US">
                <a:solidFill>
                  <a:prstClr val="black">
                    <a:tint val="75000"/>
                  </a:prstClr>
                </a:solidFill>
              </a:rPr>
              <a:pPr>
                <a:defRPr/>
              </a:pPr>
              <a:t>9/25/2017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386E316-F2A5-470D-A49E-E661477FAE1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706415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1E74B4-E980-4D0A-8CF4-61F8CFD4E1F1}" type="datetimeFigureOut">
              <a:rPr lang="en-US">
                <a:solidFill>
                  <a:prstClr val="black">
                    <a:tint val="75000"/>
                  </a:prstClr>
                </a:solidFill>
              </a:rPr>
              <a:pPr>
                <a:defRPr/>
              </a:pPr>
              <a:t>9/25/2017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EDC75A9-D850-4EDC-B5D8-96275783D17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2062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C096F45-B18A-4B79-8771-107EEBA7E672}" type="datetimeFigureOut">
              <a:rPr lang="en-US">
                <a:solidFill>
                  <a:prstClr val="black">
                    <a:tint val="75000"/>
                  </a:prstClr>
                </a:solidFill>
              </a:rPr>
              <a:pPr>
                <a:defRPr/>
              </a:pPr>
              <a:t>9/25/2017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303A391-EE52-47CA-8F1A-A3AF212831D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404449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A0DD613-FE25-4BDC-932F-76E0182B4298}"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CE2112-EB3D-441D-BBF6-FE8472B9DB98}" type="slidenum">
              <a:rPr lang="en-US"/>
              <a:pPr>
                <a:defRPr/>
              </a:pPr>
              <a:t>‹#›</a:t>
            </a:fld>
            <a:endParaRPr lang="en-US"/>
          </a:p>
        </p:txBody>
      </p:sp>
    </p:spTree>
    <p:extLst>
      <p:ext uri="{BB962C8B-B14F-4D97-AF65-F5344CB8AC3E}">
        <p14:creationId xmlns:p14="http://schemas.microsoft.com/office/powerpoint/2010/main" val="2417049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3C833370-A711-47C5-87A7-0200448E4047}"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BA48A19-95A3-47B6-A309-A5AEA0391D46}" type="slidenum">
              <a:rPr lang="en-US"/>
              <a:pPr>
                <a:defRPr/>
              </a:pPr>
              <a:t>‹#›</a:t>
            </a:fld>
            <a:endParaRPr lang="en-US"/>
          </a:p>
        </p:txBody>
      </p:sp>
    </p:spTree>
    <p:extLst>
      <p:ext uri="{BB962C8B-B14F-4D97-AF65-F5344CB8AC3E}">
        <p14:creationId xmlns:p14="http://schemas.microsoft.com/office/powerpoint/2010/main" val="1376417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C34499D-DE38-454B-839A-5CFF12D609D1}"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FBA9A62-7CB7-4D7B-ACC0-EFF0BDBB85F5}" type="slidenum">
              <a:rPr lang="en-US"/>
              <a:pPr>
                <a:defRPr/>
              </a:pPr>
              <a:t>‹#›</a:t>
            </a:fld>
            <a:endParaRPr lang="en-US"/>
          </a:p>
        </p:txBody>
      </p:sp>
    </p:spTree>
    <p:extLst>
      <p:ext uri="{BB962C8B-B14F-4D97-AF65-F5344CB8AC3E}">
        <p14:creationId xmlns:p14="http://schemas.microsoft.com/office/powerpoint/2010/main" val="1751893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645E0B0-57D9-44CE-8FC6-17AAC5A43271}" type="datetimeFigureOut">
              <a:rPr lang="en-US"/>
              <a:pPr>
                <a:defRPr/>
              </a:pPr>
              <a:t>9/25/2017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134D35F-69CE-4B06-8B6C-6DBE58A64542}" type="slidenum">
              <a:rPr lang="en-US"/>
              <a:pPr>
                <a:defRPr/>
              </a:pPr>
              <a:t>‹#›</a:t>
            </a:fld>
            <a:endParaRPr lang="en-US"/>
          </a:p>
        </p:txBody>
      </p:sp>
    </p:spTree>
    <p:extLst>
      <p:ext uri="{BB962C8B-B14F-4D97-AF65-F5344CB8AC3E}">
        <p14:creationId xmlns:p14="http://schemas.microsoft.com/office/powerpoint/2010/main" val="10650544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F06830E-3741-4839-9C90-9621DCC056EF}" type="datetimeFigureOut">
              <a:rPr lang="en-US"/>
              <a:pPr>
                <a:defRPr/>
              </a:pPr>
              <a:t>9/25/2017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5BDED47-F3CB-47BD-A15A-A551F3D594E0}" type="slidenum">
              <a:rPr lang="en-US"/>
              <a:pPr>
                <a:defRPr/>
              </a:pPr>
              <a:t>‹#›</a:t>
            </a:fld>
            <a:endParaRPr lang="en-US"/>
          </a:p>
        </p:txBody>
      </p:sp>
    </p:spTree>
    <p:extLst>
      <p:ext uri="{BB962C8B-B14F-4D97-AF65-F5344CB8AC3E}">
        <p14:creationId xmlns:p14="http://schemas.microsoft.com/office/powerpoint/2010/main" val="3954882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890CB36C-FE95-41C4-B75A-1AA83C38BEC1}" type="datetimeFigureOut">
              <a:rPr lang="en-US"/>
              <a:pPr>
                <a:defRPr/>
              </a:pPr>
              <a:t>9/25/2017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0941DA7-AA41-42AD-ACEE-E9D9CCA6B523}" type="slidenum">
              <a:rPr lang="en-US"/>
              <a:pPr>
                <a:defRPr/>
              </a:pPr>
              <a:t>‹#›</a:t>
            </a:fld>
            <a:endParaRPr lang="en-US"/>
          </a:p>
        </p:txBody>
      </p:sp>
    </p:spTree>
    <p:extLst>
      <p:ext uri="{BB962C8B-B14F-4D97-AF65-F5344CB8AC3E}">
        <p14:creationId xmlns:p14="http://schemas.microsoft.com/office/powerpoint/2010/main" val="262995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8501C9A-8D76-4AD7-97C9-0396069C5BA1}"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9C02B07-F070-4EDB-B20E-1EF088E23C56}"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B2386A4-7531-4F6A-96D9-0828B17CB6AD}" type="datetimeFigureOut">
              <a:rPr lang="en-US"/>
              <a:pPr>
                <a:defRPr/>
              </a:pPr>
              <a:t>9/25/2017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0E06253-EAF6-4F45-920B-C1C89BBEDF95}" type="slidenum">
              <a:rPr lang="en-US"/>
              <a:pPr>
                <a:defRPr/>
              </a:pPr>
              <a:t>‹#›</a:t>
            </a:fld>
            <a:endParaRPr lang="en-US"/>
          </a:p>
        </p:txBody>
      </p:sp>
    </p:spTree>
    <p:extLst>
      <p:ext uri="{BB962C8B-B14F-4D97-AF65-F5344CB8AC3E}">
        <p14:creationId xmlns:p14="http://schemas.microsoft.com/office/powerpoint/2010/main" val="23458130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2199591-3AA6-4D57-983D-BACDA48DC93B}" type="datetimeFigureOut">
              <a:rPr lang="en-US"/>
              <a:pPr>
                <a:defRPr/>
              </a:pPr>
              <a:t>9/25/2017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CA509F0-003A-4061-9A2A-3DF6148DD91D}" type="slidenum">
              <a:rPr lang="en-US"/>
              <a:pPr>
                <a:defRPr/>
              </a:pPr>
              <a:t>‹#›</a:t>
            </a:fld>
            <a:endParaRPr lang="en-US"/>
          </a:p>
        </p:txBody>
      </p:sp>
    </p:spTree>
    <p:extLst>
      <p:ext uri="{BB962C8B-B14F-4D97-AF65-F5344CB8AC3E}">
        <p14:creationId xmlns:p14="http://schemas.microsoft.com/office/powerpoint/2010/main" val="33003030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168E396-B110-46BA-9A5E-BF99AE4AD8BE}" type="datetimeFigureOut">
              <a:rPr lang="en-US"/>
              <a:pPr>
                <a:defRPr/>
              </a:pPr>
              <a:t>9/25/2017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CC3F6FC-3784-4019-B3E7-F0E34B4155B3}" type="slidenum">
              <a:rPr lang="en-US"/>
              <a:pPr>
                <a:defRPr/>
              </a:pPr>
              <a:t>‹#›</a:t>
            </a:fld>
            <a:endParaRPr lang="en-US"/>
          </a:p>
        </p:txBody>
      </p:sp>
    </p:spTree>
    <p:extLst>
      <p:ext uri="{BB962C8B-B14F-4D97-AF65-F5344CB8AC3E}">
        <p14:creationId xmlns:p14="http://schemas.microsoft.com/office/powerpoint/2010/main" val="15634928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57B72BE-1510-4F7D-984C-7811AD27E6A8}"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D20FB3-206D-4C9E-BE8D-A1BF91CF2C2D}" type="slidenum">
              <a:rPr lang="en-US"/>
              <a:pPr>
                <a:defRPr/>
              </a:pPr>
              <a:t>‹#›</a:t>
            </a:fld>
            <a:endParaRPr lang="en-US"/>
          </a:p>
        </p:txBody>
      </p:sp>
    </p:spTree>
    <p:extLst>
      <p:ext uri="{BB962C8B-B14F-4D97-AF65-F5344CB8AC3E}">
        <p14:creationId xmlns:p14="http://schemas.microsoft.com/office/powerpoint/2010/main" val="14910170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BAB898D-1F88-431A-9A09-3CBA2C4DF705}" type="datetimeFigureOut">
              <a:rPr lang="en-US"/>
              <a:pPr>
                <a:defRPr/>
              </a:pPr>
              <a:t>9/25/2017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72D5FF0-20E5-4DC6-881A-E949B8DF97A3}" type="slidenum">
              <a:rPr lang="en-US"/>
              <a:pPr>
                <a:defRPr/>
              </a:pPr>
              <a:t>‹#›</a:t>
            </a:fld>
            <a:endParaRPr lang="en-US"/>
          </a:p>
        </p:txBody>
      </p:sp>
    </p:spTree>
    <p:extLst>
      <p:ext uri="{BB962C8B-B14F-4D97-AF65-F5344CB8AC3E}">
        <p14:creationId xmlns:p14="http://schemas.microsoft.com/office/powerpoint/2010/main" val="1252711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quarter" idx="2"/>
          </p:nvPr>
        </p:nvSpPr>
        <p:spPr>
          <a:xfrm>
            <a:off x="4876800" y="1219200"/>
            <a:ext cx="4267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Content Placeholder 4"/>
          <p:cNvSpPr>
            <a:spLocks noGrp="1"/>
          </p:cNvSpPr>
          <p:nvPr>
            <p:ph sz="quarter" idx="3"/>
          </p:nvPr>
        </p:nvSpPr>
        <p:spPr>
          <a:xfrm>
            <a:off x="4876800" y="3543300"/>
            <a:ext cx="4267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Rectangle 4"/>
          <p:cNvSpPr>
            <a:spLocks noGrp="1" noChangeArrowheads="1"/>
          </p:cNvSpPr>
          <p:nvPr>
            <p:ph type="sldNum" sz="quarter" idx="10"/>
          </p:nvPr>
        </p:nvSpPr>
        <p:spPr/>
        <p:txBody>
          <a:bodyPr/>
          <a:lstStyle>
            <a:lvl1pPr>
              <a:defRPr/>
            </a:lvl1pPr>
          </a:lstStyle>
          <a:p>
            <a:pPr>
              <a:defRPr/>
            </a:pPr>
            <a:fld id="{356A45F3-3AA0-40CF-8403-F0D3EF656021}" type="slidenum">
              <a:rPr lang="de-DE"/>
              <a:pPr>
                <a:defRPr/>
              </a:pPr>
              <a:t>‹#›</a:t>
            </a:fld>
            <a:endParaRPr lang="de-DE"/>
          </a:p>
        </p:txBody>
      </p:sp>
      <p:sp>
        <p:nvSpPr>
          <p:cNvPr id="7" name="Rectangle 6"/>
          <p:cNvSpPr>
            <a:spLocks noGrp="1" noChangeArrowheads="1"/>
          </p:cNvSpPr>
          <p:nvPr>
            <p:ph type="ftr" sz="quarter" idx="11"/>
          </p:nvPr>
        </p:nvSpPr>
        <p:spPr/>
        <p:txBody>
          <a:bodyPr/>
          <a:lstStyle>
            <a:lvl1pPr>
              <a:defRPr/>
            </a:lvl1pPr>
          </a:lstStyle>
          <a:p>
            <a:pPr>
              <a:defRPr/>
            </a:pPr>
            <a:r>
              <a:rPr lang="de-DE"/>
              <a:t>K. Grauman, B. Leibe</a:t>
            </a:r>
          </a:p>
        </p:txBody>
      </p:sp>
    </p:spTree>
    <p:extLst>
      <p:ext uri="{BB962C8B-B14F-4D97-AF65-F5344CB8AC3E}">
        <p14:creationId xmlns:p14="http://schemas.microsoft.com/office/powerpoint/2010/main" val="25858295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F0C0456-EC56-423A-B3FC-4CA51C8161A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297580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FC870A5-262F-4F3A-8273-242ED64DFD3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212717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0062377-0780-4609-8A80-F0843A74F56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3492570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C8CA453-17A8-4F58-B41D-34CF85A08AA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48976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CEED0C3-F8B4-429A-9062-CA5523AE0A26}" type="datetimeFigureOut">
              <a:rPr lang="en-US"/>
              <a:pPr>
                <a:defRPr/>
              </a:pPr>
              <a:t>9/25/2017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8A5BDA5-0928-4BA4-930C-DB84DFFCC51A}"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56E4B74-2455-49DB-820C-3DD91062EBD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813385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1B81405-F9D1-4F14-AA7A-63C0AAE0549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26548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F1B02FB-B09C-40CB-B473-14CB38B3F34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6993860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1C3B73E-A9E3-4D7A-9EBD-87B9E7960F0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340317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4AE5D51-2F75-4210-9F7C-FA0B37D62BF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678346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B7AAC1C-7529-4A9A-9B10-00D8630CC38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2285935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3D2758C-C01A-4AA7-B6BD-91DDBA34BC7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46387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9B6DD53-D84A-4B58-B4E3-DEB36C6708E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856139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0B62AF5-A0D0-4C2B-BF44-3021CE43B17E}" type="datetimeFigureOut">
              <a:rPr lang="en-US"/>
              <a:pPr>
                <a:defRPr/>
              </a:pPr>
              <a:t>9/25/2017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9ABC1D9-9A68-4F21-8029-F3C8C354FE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F95B9B8-60F1-4A13-8852-42BF3851DF0B}" type="datetimeFigureOut">
              <a:rPr lang="en-US"/>
              <a:pPr>
                <a:defRPr/>
              </a:pPr>
              <a:t>9/25/2017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4D922A8-AD3D-4BCD-8DD0-1C9CE9AB737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7A80B19-307F-401E-89FD-62B5F1C47FD0}" type="datetimeFigureOut">
              <a:rPr lang="en-US"/>
              <a:pPr>
                <a:defRPr/>
              </a:pPr>
              <a:t>9/25/2017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FF40BB-538F-41CA-8B87-7DD12B8C263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644277-B787-4433-9EF7-87C48AB100AC}" type="datetimeFigureOut">
              <a:rPr lang="en-US"/>
              <a:pPr>
                <a:defRPr/>
              </a:pPr>
              <a:t>9/25/2017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56C631F-FB01-4381-827A-51534D82D27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FE896B9-109A-49FE-AC5D-8D738401EA78}" type="datetimeFigureOut">
              <a:rPr lang="en-US"/>
              <a:pPr>
                <a:defRPr/>
              </a:pPr>
              <a:t>9/25/2017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E3490E-0B19-41AA-88BD-F43A60A5165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AC8B18C6-8508-4116-A4CD-698FFF3368C0}" type="datetimeFigureOut">
              <a:rPr lang="en-US"/>
              <a:pPr>
                <a:defRPr/>
              </a:pPr>
              <a:t>9/25/2017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DC3187B-518C-4297-A486-8FFA291F9A0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87B9A571-0154-41C9-8AB8-1AECB0CFC685}" type="datetimeFigureOut">
              <a:rPr lang="en-US">
                <a:solidFill>
                  <a:prstClr val="black">
                    <a:tint val="75000"/>
                  </a:prstClr>
                </a:solidFill>
              </a:rPr>
              <a:pPr>
                <a:defRPr/>
              </a:pPr>
              <a:t>9/25/2017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2EAB0B7B-7CDE-4713-A5A9-3A866D27B6B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8627629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3D7A14A6-CA62-46AD-9BB5-D756AA61F106}" type="datetimeFigureOut">
              <a:rPr lang="en-US"/>
              <a:pPr>
                <a:defRPr/>
              </a:pPr>
              <a:t>9/25/2017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defRPr>
            </a:lvl1pPr>
          </a:lstStyle>
          <a:p>
            <a:pPr>
              <a:defRPr/>
            </a:pPr>
            <a:fld id="{E7C11075-C1B9-4323-8CA2-8F06E02E341D}" type="slidenum">
              <a:rPr lang="en-US"/>
              <a:pPr>
                <a:defRPr/>
              </a:pPr>
              <a:t>‹#›</a:t>
            </a:fld>
            <a:endParaRPr lang="en-US"/>
          </a:p>
        </p:txBody>
      </p:sp>
    </p:spTree>
    <p:extLst>
      <p:ext uri="{BB962C8B-B14F-4D97-AF65-F5344CB8AC3E}">
        <p14:creationId xmlns:p14="http://schemas.microsoft.com/office/powerpoint/2010/main" val="357574374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cs typeface="Arial" pitchFamily="34" charset="0"/>
              </a:defRPr>
            </a:lvl1pPr>
          </a:lstStyle>
          <a:p>
            <a:pPr>
              <a:defRPr/>
            </a:pPr>
            <a:endParaRPr lang="en-US">
              <a:solidFill>
                <a:srgbClr val="000000"/>
              </a:solidFill>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cs typeface="Arial" pitchFamily="34" charset="0"/>
              </a:defRPr>
            </a:lvl1pPr>
          </a:lstStyle>
          <a:p>
            <a:pPr>
              <a:defRPr/>
            </a:pPr>
            <a:endParaRPr lang="en-US">
              <a:solidFill>
                <a:srgbClr val="000000"/>
              </a:solidFill>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Times New Roman" panose="02020603050405020304" pitchFamily="18" charset="0"/>
              </a:defRPr>
            </a:lvl1pPr>
          </a:lstStyle>
          <a:p>
            <a:pPr>
              <a:defRPr/>
            </a:pPr>
            <a:fld id="{7323FF1A-9C67-4E98-A099-A9DA9D90FF1A}" type="slidenum">
              <a:rPr lang="en-US" altLang="en-US">
                <a:solidFill>
                  <a:srgbClr val="000000"/>
                </a:solidFill>
                <a:cs typeface="Arial" panose="020B0604020202020204" pitchFamily="34" charset="0"/>
              </a:rPr>
              <a:pPr>
                <a:defRPr/>
              </a:pPr>
              <a:t>‹#›</a:t>
            </a:fld>
            <a:endParaRPr lang="en-US" altLang="en-US">
              <a:solidFill>
                <a:srgbClr val="000000"/>
              </a:solidFill>
              <a:cs typeface="Arial" panose="020B0604020202020204" pitchFamily="34" charset="0"/>
            </a:endParaRPr>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64372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2.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3.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37.pn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0.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0.png"/><Relationship Id="rId11" Type="http://schemas.openxmlformats.org/officeDocument/2006/relationships/image" Target="../media/image39.wmf"/><Relationship Id="rId5" Type="http://schemas.openxmlformats.org/officeDocument/2006/relationships/image" Target="../media/image38.wmf"/><Relationship Id="rId10" Type="http://schemas.openxmlformats.org/officeDocument/2006/relationships/oleObject" Target="../embeddings/oleObject16.bin"/><Relationship Id="rId4" Type="http://schemas.openxmlformats.org/officeDocument/2006/relationships/oleObject" Target="../embeddings/oleObject15.bin"/><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1.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0.png"/><Relationship Id="rId11" Type="http://schemas.openxmlformats.org/officeDocument/2006/relationships/image" Target="../media/image44.wmf"/><Relationship Id="rId5" Type="http://schemas.openxmlformats.org/officeDocument/2006/relationships/image" Target="../media/image43.wmf"/><Relationship Id="rId10" Type="http://schemas.openxmlformats.org/officeDocument/2006/relationships/oleObject" Target="../embeddings/oleObject18.bin"/><Relationship Id="rId4" Type="http://schemas.openxmlformats.org/officeDocument/2006/relationships/oleObject" Target="../embeddings/oleObject17.bin"/><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2.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0.png"/><Relationship Id="rId11" Type="http://schemas.openxmlformats.org/officeDocument/2006/relationships/image" Target="../media/image46.wmf"/><Relationship Id="rId5" Type="http://schemas.openxmlformats.org/officeDocument/2006/relationships/image" Target="../media/image45.wmf"/><Relationship Id="rId10" Type="http://schemas.openxmlformats.org/officeDocument/2006/relationships/oleObject" Target="../embeddings/oleObject20.bin"/><Relationship Id="rId4" Type="http://schemas.openxmlformats.org/officeDocument/2006/relationships/oleObject" Target="../embeddings/oleObject19.bin"/><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notesSlide" Target="../notesSlides/notesSlide1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7.wmf"/><Relationship Id="rId11" Type="http://schemas.openxmlformats.org/officeDocument/2006/relationships/image" Target="../media/image48.wmf"/><Relationship Id="rId5" Type="http://schemas.openxmlformats.org/officeDocument/2006/relationships/oleObject" Target="../embeddings/oleObject21.bin"/><Relationship Id="rId10" Type="http://schemas.openxmlformats.org/officeDocument/2006/relationships/oleObject" Target="../embeddings/oleObject22.bin"/><Relationship Id="rId4" Type="http://schemas.openxmlformats.org/officeDocument/2006/relationships/image" Target="../media/image4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4.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0.png"/><Relationship Id="rId11" Type="http://schemas.openxmlformats.org/officeDocument/2006/relationships/image" Target="../media/image51.wmf"/><Relationship Id="rId5" Type="http://schemas.openxmlformats.org/officeDocument/2006/relationships/image" Target="../media/image50.wmf"/><Relationship Id="rId10" Type="http://schemas.openxmlformats.org/officeDocument/2006/relationships/oleObject" Target="../embeddings/oleObject24.bin"/><Relationship Id="rId4" Type="http://schemas.openxmlformats.org/officeDocument/2006/relationships/oleObject" Target="../embeddings/oleObject23.bin"/><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5.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0.png"/><Relationship Id="rId11" Type="http://schemas.openxmlformats.org/officeDocument/2006/relationships/image" Target="../media/image53.wmf"/><Relationship Id="rId5" Type="http://schemas.openxmlformats.org/officeDocument/2006/relationships/image" Target="../media/image52.wmf"/><Relationship Id="rId10" Type="http://schemas.openxmlformats.org/officeDocument/2006/relationships/oleObject" Target="../embeddings/oleObject26.bin"/><Relationship Id="rId4" Type="http://schemas.openxmlformats.org/officeDocument/2006/relationships/oleObject" Target="../embeddings/oleObject25.bin"/><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60.pn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5.wmf"/><Relationship Id="rId3" Type="http://schemas.openxmlformats.org/officeDocument/2006/relationships/notesSlide" Target="../notesSlides/notesSlide2.xml"/><Relationship Id="rId7" Type="http://schemas.openxmlformats.org/officeDocument/2006/relationships/image" Target="../media/image3.wmf"/><Relationship Id="rId12" Type="http://schemas.openxmlformats.org/officeDocument/2006/relationships/oleObject" Target="../embeddings/oleObject3.bin"/><Relationship Id="rId17" Type="http://schemas.openxmlformats.org/officeDocument/2006/relationships/image" Target="../media/image7.wmf"/><Relationship Id="rId2" Type="http://schemas.openxmlformats.org/officeDocument/2006/relationships/slideLayout" Target="../slideLayouts/slideLayout37.xml"/><Relationship Id="rId16" Type="http://schemas.openxmlformats.org/officeDocument/2006/relationships/oleObject" Target="../embeddings/oleObject5.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1.png"/><Relationship Id="rId5" Type="http://schemas.openxmlformats.org/officeDocument/2006/relationships/image" Target="../media/image9.jpeg"/><Relationship Id="rId15" Type="http://schemas.openxmlformats.org/officeDocument/2006/relationships/image" Target="../media/image6.wmf"/><Relationship Id="rId10" Type="http://schemas.openxmlformats.org/officeDocument/2006/relationships/image" Target="../media/image10.png"/><Relationship Id="rId4" Type="http://schemas.openxmlformats.org/officeDocument/2006/relationships/image" Target="../media/image8.jpeg"/><Relationship Id="rId9" Type="http://schemas.openxmlformats.org/officeDocument/2006/relationships/image" Target="../media/image4.wmf"/><Relationship Id="rId14"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1.png"/><Relationship Id="rId3" Type="http://schemas.openxmlformats.org/officeDocument/2006/relationships/image" Target="../media/image60.png"/><Relationship Id="rId7" Type="http://schemas.openxmlformats.org/officeDocument/2006/relationships/image" Target="../media/image64.png"/><Relationship Id="rId12"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68.png"/><Relationship Id="rId4" Type="http://schemas.openxmlformats.org/officeDocument/2006/relationships/image" Target="../media/image61.png"/><Relationship Id="rId9"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image" Target="../media/image80.png"/><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6.bin"/><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04.wmf"/><Relationship Id="rId3" Type="http://schemas.openxmlformats.org/officeDocument/2006/relationships/notesSlide" Target="../notesSlides/notesSlide24.xml"/><Relationship Id="rId7" Type="http://schemas.openxmlformats.org/officeDocument/2006/relationships/image" Target="../media/image3.wmf"/><Relationship Id="rId12" Type="http://schemas.openxmlformats.org/officeDocument/2006/relationships/oleObject" Target="../embeddings/oleObject27.bin"/><Relationship Id="rId17" Type="http://schemas.openxmlformats.org/officeDocument/2006/relationships/image" Target="../media/image7.wmf"/><Relationship Id="rId2" Type="http://schemas.openxmlformats.org/officeDocument/2006/relationships/slideLayout" Target="../slideLayouts/slideLayout2.xml"/><Relationship Id="rId16" Type="http://schemas.openxmlformats.org/officeDocument/2006/relationships/oleObject" Target="../embeddings/oleObject5.bin"/><Relationship Id="rId1" Type="http://schemas.openxmlformats.org/officeDocument/2006/relationships/vmlDrawing" Target="../drawings/vmlDrawing14.vml"/><Relationship Id="rId6" Type="http://schemas.openxmlformats.org/officeDocument/2006/relationships/oleObject" Target="../embeddings/oleObject1.bin"/><Relationship Id="rId11" Type="http://schemas.openxmlformats.org/officeDocument/2006/relationships/image" Target="../media/image11.png"/><Relationship Id="rId5" Type="http://schemas.openxmlformats.org/officeDocument/2006/relationships/image" Target="../media/image9.jpeg"/><Relationship Id="rId15" Type="http://schemas.openxmlformats.org/officeDocument/2006/relationships/image" Target="../media/image6.wmf"/><Relationship Id="rId10" Type="http://schemas.openxmlformats.org/officeDocument/2006/relationships/image" Target="../media/image10.png"/><Relationship Id="rId4" Type="http://schemas.openxmlformats.org/officeDocument/2006/relationships/image" Target="../media/image8.jpeg"/><Relationship Id="rId9" Type="http://schemas.openxmlformats.org/officeDocument/2006/relationships/image" Target="../media/image4.wmf"/><Relationship Id="rId1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108.jpg"/><Relationship Id="rId4" Type="http://schemas.openxmlformats.org/officeDocument/2006/relationships/image" Target="../media/image107.jpe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notesSlide" Target="../notesSlides/notesSlide28.xml"/><Relationship Id="rId7" Type="http://schemas.openxmlformats.org/officeDocument/2006/relationships/oleObject" Target="../embeddings/oleObject29.bin"/><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114.wmf"/><Relationship Id="rId5" Type="http://schemas.openxmlformats.org/officeDocument/2006/relationships/oleObject" Target="../embeddings/oleObject28.bin"/><Relationship Id="rId4" Type="http://schemas.openxmlformats.org/officeDocument/2006/relationships/image" Target="../media/image116.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oleObject" Target="../embeddings/oleObject9.bin"/><Relationship Id="rId3" Type="http://schemas.openxmlformats.org/officeDocument/2006/relationships/notesSlide" Target="../notesSlides/notesSlide3.xml"/><Relationship Id="rId21" Type="http://schemas.openxmlformats.org/officeDocument/2006/relationships/image" Target="../media/image20.wmf"/><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18.wmf"/><Relationship Id="rId2" Type="http://schemas.openxmlformats.org/officeDocument/2006/relationships/slideLayout" Target="../slideLayouts/slideLayout12.xml"/><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vmlDrawing" Target="../drawings/vmlDrawing3.v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7.wmf"/><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19.wmf"/><Relationship Id="rId4" Type="http://schemas.openxmlformats.org/officeDocument/2006/relationships/oleObject" Target="../embeddings/oleObject7.bin"/><Relationship Id="rId9" Type="http://schemas.openxmlformats.org/officeDocument/2006/relationships/image" Target="../media/image24.png"/><Relationship Id="rId1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cs.ubc.ca/~lowe/papers/ijcv04.pdf" TargetMode="External"/><Relationship Id="rId2" Type="http://schemas.openxmlformats.org/officeDocument/2006/relationships/hyperlink" Target="http://aishack.in/tutorials/sift-scale-invariant-feature-transform-feature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jpeg"/></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6.wmf"/><Relationship Id="rId3" Type="http://schemas.openxmlformats.org/officeDocument/2006/relationships/notesSlide" Target="../notesSlides/notesSlide40.xml"/><Relationship Id="rId7" Type="http://schemas.openxmlformats.org/officeDocument/2006/relationships/image" Target="../media/image142.wmf"/><Relationship Id="rId12"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0.bin"/><Relationship Id="rId11" Type="http://schemas.openxmlformats.org/officeDocument/2006/relationships/image" Target="../media/image11.png"/><Relationship Id="rId5" Type="http://schemas.openxmlformats.org/officeDocument/2006/relationships/image" Target="../media/image9.jpeg"/><Relationship Id="rId15" Type="http://schemas.openxmlformats.org/officeDocument/2006/relationships/image" Target="../media/image7.wmf"/><Relationship Id="rId10" Type="http://schemas.openxmlformats.org/officeDocument/2006/relationships/image" Target="../media/image10.png"/><Relationship Id="rId4" Type="http://schemas.openxmlformats.org/officeDocument/2006/relationships/image" Target="../media/image8.jpeg"/><Relationship Id="rId9" Type="http://schemas.openxmlformats.org/officeDocument/2006/relationships/image" Target="../media/image143.wmf"/><Relationship Id="rId14" Type="http://schemas.openxmlformats.org/officeDocument/2006/relationships/oleObject" Target="../embeddings/oleObject33.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notesSlide" Target="../notesSlides/notesSlide41.xml"/><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4.bin"/><Relationship Id="rId5" Type="http://schemas.openxmlformats.org/officeDocument/2006/relationships/image" Target="../media/image9.jpeg"/><Relationship Id="rId10" Type="http://schemas.openxmlformats.org/officeDocument/2006/relationships/image" Target="../media/image148.png"/><Relationship Id="rId4" Type="http://schemas.openxmlformats.org/officeDocument/2006/relationships/image" Target="../media/image8.jpeg"/><Relationship Id="rId9" Type="http://schemas.openxmlformats.org/officeDocument/2006/relationships/image" Target="../media/image147.png"/></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1.wmf"/></Relationships>
</file>

<file path=ppt/slides/_rels/slide90.x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65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6750"/>
            <a:ext cx="9144000" cy="5144500"/>
          </a:xfrm>
          <a:prstGeom prst="rect">
            <a:avLst/>
          </a:prstGeom>
        </p:spPr>
      </p:pic>
    </p:spTree>
    <p:extLst>
      <p:ext uri="{BB962C8B-B14F-4D97-AF65-F5344CB8AC3E}">
        <p14:creationId xmlns:p14="http://schemas.microsoft.com/office/powerpoint/2010/main" val="1583210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Harris Corners – Why so complicated?</a:t>
            </a:r>
          </a:p>
        </p:txBody>
      </p:sp>
      <p:sp>
        <p:nvSpPr>
          <p:cNvPr id="3" name="Content Placeholder 2"/>
          <p:cNvSpPr>
            <a:spLocks noGrp="1"/>
          </p:cNvSpPr>
          <p:nvPr>
            <p:ph idx="1"/>
          </p:nvPr>
        </p:nvSpPr>
        <p:spPr>
          <a:xfrm>
            <a:off x="457200" y="4407484"/>
            <a:ext cx="8229600" cy="2005432"/>
          </a:xfrm>
        </p:spPr>
        <p:txBody>
          <a:bodyPr/>
          <a:lstStyle/>
          <a:p>
            <a:r>
              <a:rPr lang="en-US" dirty="0"/>
              <a:t>What does the structure matrix look here?</a:t>
            </a:r>
          </a:p>
        </p:txBody>
      </p:sp>
      <p:graphicFrame>
        <p:nvGraphicFramePr>
          <p:cNvPr id="7" name="Object 2"/>
          <p:cNvGraphicFramePr>
            <a:graphicFrameLocks noChangeAspect="1"/>
          </p:cNvGraphicFramePr>
          <p:nvPr>
            <p:extLst/>
          </p:nvPr>
        </p:nvGraphicFramePr>
        <p:xfrm>
          <a:off x="3479800" y="5135563"/>
          <a:ext cx="1368425" cy="1258887"/>
        </p:xfrm>
        <a:graphic>
          <a:graphicData uri="http://schemas.openxmlformats.org/presentationml/2006/ole">
            <mc:AlternateContent xmlns:mc="http://schemas.openxmlformats.org/markup-compatibility/2006">
              <mc:Choice xmlns:v="urn:schemas-microsoft-com:vml" Requires="v">
                <p:oleObj spid="_x0000_s71697" name="Equation" r:id="rId3" imgW="495000" imgH="457200" progId="Equation.3">
                  <p:embed/>
                </p:oleObj>
              </mc:Choice>
              <mc:Fallback>
                <p:oleObj name="Equation" r:id="rId3" imgW="495000" imgH="457200" progId="Equation.3">
                  <p:embed/>
                  <p:pic>
                    <p:nvPicPr>
                      <p:cNvPr id="7" name="Object 2"/>
                      <p:cNvPicPr>
                        <a:picLocks noChangeAspect="1" noChangeArrowheads="1"/>
                      </p:cNvPicPr>
                      <p:nvPr/>
                    </p:nvPicPr>
                    <p:blipFill>
                      <a:blip r:embed="rId4"/>
                      <a:srcRect/>
                      <a:stretch>
                        <a:fillRect/>
                      </a:stretch>
                    </p:blipFill>
                    <p:spPr bwMode="auto">
                      <a:xfrm>
                        <a:off x="3479800" y="5135563"/>
                        <a:ext cx="1368425" cy="1258887"/>
                      </a:xfrm>
                      <a:prstGeom prst="rect">
                        <a:avLst/>
                      </a:prstGeom>
                      <a:noFill/>
                      <a:ln>
                        <a:noFill/>
                      </a:ln>
                    </p:spPr>
                  </p:pic>
                </p:oleObj>
              </mc:Fallback>
            </mc:AlternateContent>
          </a:graphicData>
        </a:graphic>
      </p:graphicFrame>
      <p:sp>
        <p:nvSpPr>
          <p:cNvPr id="8" name="Rectangle 7"/>
          <p:cNvSpPr/>
          <p:nvPr/>
        </p:nvSpPr>
        <p:spPr>
          <a:xfrm>
            <a:off x="3377686" y="927100"/>
            <a:ext cx="1573460" cy="3179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37486" y="1183059"/>
            <a:ext cx="1905000" cy="1980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2486" y="1159248"/>
            <a:ext cx="1143000" cy="646331"/>
          </a:xfrm>
          <a:prstGeom prst="rect">
            <a:avLst/>
          </a:prstGeom>
          <a:noFill/>
        </p:spPr>
        <p:txBody>
          <a:bodyPr wrap="square" rtlCol="0">
            <a:spAutoFit/>
          </a:bodyPr>
          <a:lstStyle/>
          <a:p>
            <a:r>
              <a:rPr lang="en-US" dirty="0"/>
              <a:t>Current Window</a:t>
            </a:r>
          </a:p>
        </p:txBody>
      </p:sp>
    </p:spTree>
    <p:extLst>
      <p:ext uri="{BB962C8B-B14F-4D97-AF65-F5344CB8AC3E}">
        <p14:creationId xmlns:p14="http://schemas.microsoft.com/office/powerpoint/2010/main" val="21442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rot="16200000">
            <a:off x="4646019" y="894866"/>
            <a:ext cx="287934" cy="248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Harris Corners – Why so complicated?</a:t>
            </a:r>
          </a:p>
        </p:txBody>
      </p:sp>
      <p:sp>
        <p:nvSpPr>
          <p:cNvPr id="3" name="Content Placeholder 2"/>
          <p:cNvSpPr>
            <a:spLocks noGrp="1"/>
          </p:cNvSpPr>
          <p:nvPr>
            <p:ph idx="1"/>
          </p:nvPr>
        </p:nvSpPr>
        <p:spPr>
          <a:xfrm>
            <a:off x="457200" y="4407484"/>
            <a:ext cx="8229600" cy="2005432"/>
          </a:xfrm>
        </p:spPr>
        <p:txBody>
          <a:bodyPr/>
          <a:lstStyle/>
          <a:p>
            <a:r>
              <a:rPr lang="en-US" dirty="0"/>
              <a:t>What does the structure matrix look here?</a:t>
            </a:r>
          </a:p>
        </p:txBody>
      </p:sp>
      <p:graphicFrame>
        <p:nvGraphicFramePr>
          <p:cNvPr id="7" name="Object 2"/>
          <p:cNvGraphicFramePr>
            <a:graphicFrameLocks noChangeAspect="1"/>
          </p:cNvGraphicFramePr>
          <p:nvPr>
            <p:extLst/>
          </p:nvPr>
        </p:nvGraphicFramePr>
        <p:xfrm>
          <a:off x="3427413" y="5135563"/>
          <a:ext cx="1473200" cy="1258887"/>
        </p:xfrm>
        <a:graphic>
          <a:graphicData uri="http://schemas.openxmlformats.org/presentationml/2006/ole">
            <mc:AlternateContent xmlns:mc="http://schemas.openxmlformats.org/markup-compatibility/2006">
              <mc:Choice xmlns:v="urn:schemas-microsoft-com:vml" Requires="v">
                <p:oleObj spid="_x0000_s72721" name="Equation" r:id="rId3" imgW="533160" imgH="457200" progId="Equation.3">
                  <p:embed/>
                </p:oleObj>
              </mc:Choice>
              <mc:Fallback>
                <p:oleObj name="Equation" r:id="rId3" imgW="533160" imgH="457200" progId="Equation.3">
                  <p:embed/>
                  <p:pic>
                    <p:nvPicPr>
                      <p:cNvPr id="7" name="Object 2"/>
                      <p:cNvPicPr>
                        <a:picLocks noChangeAspect="1" noChangeArrowheads="1"/>
                      </p:cNvPicPr>
                      <p:nvPr/>
                    </p:nvPicPr>
                    <p:blipFill>
                      <a:blip r:embed="rId4"/>
                      <a:srcRect/>
                      <a:stretch>
                        <a:fillRect/>
                      </a:stretch>
                    </p:blipFill>
                    <p:spPr bwMode="auto">
                      <a:xfrm>
                        <a:off x="3427413" y="5135563"/>
                        <a:ext cx="1473200" cy="1258887"/>
                      </a:xfrm>
                      <a:prstGeom prst="rect">
                        <a:avLst/>
                      </a:prstGeom>
                      <a:noFill/>
                      <a:ln>
                        <a:noFill/>
                      </a:ln>
                    </p:spPr>
                  </p:pic>
                </p:oleObj>
              </mc:Fallback>
            </mc:AlternateContent>
          </a:graphicData>
        </a:graphic>
      </p:graphicFrame>
      <p:sp>
        <p:nvSpPr>
          <p:cNvPr id="8" name="Rectangle 7"/>
          <p:cNvSpPr/>
          <p:nvPr/>
        </p:nvSpPr>
        <p:spPr>
          <a:xfrm>
            <a:off x="4652369" y="952500"/>
            <a:ext cx="287934" cy="248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37486" y="1183059"/>
            <a:ext cx="1905000" cy="1980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2486" y="1159248"/>
            <a:ext cx="1143000" cy="646331"/>
          </a:xfrm>
          <a:prstGeom prst="rect">
            <a:avLst/>
          </a:prstGeom>
          <a:noFill/>
        </p:spPr>
        <p:txBody>
          <a:bodyPr wrap="square" rtlCol="0">
            <a:spAutoFit/>
          </a:bodyPr>
          <a:lstStyle/>
          <a:p>
            <a:r>
              <a:rPr lang="en-US" dirty="0"/>
              <a:t>Current Window</a:t>
            </a:r>
          </a:p>
        </p:txBody>
      </p:sp>
    </p:spTree>
    <p:extLst>
      <p:ext uri="{BB962C8B-B14F-4D97-AF65-F5344CB8AC3E}">
        <p14:creationId xmlns:p14="http://schemas.microsoft.com/office/powerpoint/2010/main" val="360960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ltLang="en-US"/>
              <a:t>Affine intensity change</a:t>
            </a:r>
            <a:endParaRPr lang="ru-RU" altLang="en-US"/>
          </a:p>
        </p:txBody>
      </p:sp>
      <p:sp>
        <p:nvSpPr>
          <p:cNvPr id="1210372" name="Text Box 4"/>
          <p:cNvSpPr txBox="1">
            <a:spLocks noChangeArrowheads="1"/>
          </p:cNvSpPr>
          <p:nvPr/>
        </p:nvSpPr>
        <p:spPr bwMode="auto">
          <a:xfrm>
            <a:off x="1447800" y="1997075"/>
            <a:ext cx="5562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50000"/>
              </a:spcBef>
              <a:buFontTx/>
              <a:buChar char="•"/>
            </a:pPr>
            <a:r>
              <a:rPr lang="en-US" altLang="en-US" sz="2400">
                <a:latin typeface="Times New Roman" panose="02020603050405020304" pitchFamily="18" charset="0"/>
                <a:cs typeface="Times New Roman" panose="02020603050405020304" pitchFamily="18" charset="0"/>
              </a:rPr>
              <a:t>   </a:t>
            </a:r>
            <a:r>
              <a:rPr lang="en-US" altLang="en-US" sz="2400">
                <a:cs typeface="Times New Roman" panose="02020603050405020304" pitchFamily="18" charset="0"/>
              </a:rPr>
              <a:t>Only derivatives are used =&gt; invariance to intensity shift</a:t>
            </a:r>
            <a:r>
              <a:rPr lang="en-US" altLang="en-US" sz="2400">
                <a:latin typeface="Times New Roman" panose="02020603050405020304" pitchFamily="18" charset="0"/>
                <a:cs typeface="Times New Roman" panose="02020603050405020304" pitchFamily="18" charset="0"/>
              </a:rPr>
              <a:t> </a:t>
            </a:r>
            <a:r>
              <a:rPr lang="en-US" altLang="en-US" sz="2400" i="1">
                <a:latin typeface="Times New Roman" panose="02020603050405020304" pitchFamily="18" charset="0"/>
                <a:cs typeface="Times New Roman" panose="02020603050405020304" pitchFamily="18" charset="0"/>
              </a:rPr>
              <a:t>I</a:t>
            </a:r>
            <a:r>
              <a:rPr lang="en-US" altLang="en-US" sz="2400">
                <a:latin typeface="Times New Roman" panose="02020603050405020304" pitchFamily="18" charset="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sym typeface="Symbol" panose="05050102010706020507" pitchFamily="18" charset="2"/>
              </a:rPr>
              <a:t> </a:t>
            </a:r>
            <a:r>
              <a:rPr lang="en-US" altLang="en-US" sz="2400" i="1">
                <a:latin typeface="Times New Roman" panose="02020603050405020304" pitchFamily="18" charset="0"/>
                <a:cs typeface="Times New Roman" panose="02020603050405020304" pitchFamily="18" charset="0"/>
                <a:sym typeface="Symbol" panose="05050102010706020507" pitchFamily="18" charset="2"/>
              </a:rPr>
              <a:t>I</a:t>
            </a:r>
            <a:r>
              <a:rPr lang="he-IL" altLang="en-US" sz="2400" i="1">
                <a:latin typeface="Times New Roman" panose="02020603050405020304" pitchFamily="18" charset="0"/>
                <a:cs typeface="Times New Roman" panose="02020603050405020304" pitchFamily="18" charset="0"/>
                <a:sym typeface="Symbol" panose="05050102010706020507" pitchFamily="18" charset="2"/>
              </a:rPr>
              <a:t> </a:t>
            </a:r>
            <a:r>
              <a:rPr lang="en-US" altLang="en-US" sz="2400">
                <a:latin typeface="Times New Roman" panose="02020603050405020304" pitchFamily="18" charset="0"/>
                <a:cs typeface="Times New Roman" panose="02020603050405020304" pitchFamily="18" charset="0"/>
                <a:sym typeface="Symbol" panose="05050102010706020507" pitchFamily="18" charset="2"/>
              </a:rPr>
              <a:t>+</a:t>
            </a:r>
            <a:r>
              <a:rPr lang="he-IL" altLang="en-US" sz="2400">
                <a:latin typeface="Times New Roman" panose="02020603050405020304" pitchFamily="18" charset="0"/>
                <a:cs typeface="Times New Roman" panose="02020603050405020304" pitchFamily="18" charset="0"/>
                <a:sym typeface="Symbol" panose="05050102010706020507" pitchFamily="18" charset="2"/>
              </a:rPr>
              <a:t> </a:t>
            </a:r>
            <a:r>
              <a:rPr lang="en-US" altLang="en-US" sz="2400" i="1">
                <a:latin typeface="Times New Roman" panose="02020603050405020304" pitchFamily="18" charset="0"/>
                <a:cs typeface="Times New Roman" panose="02020603050405020304" pitchFamily="18" charset="0"/>
                <a:sym typeface="Symbol" panose="05050102010706020507" pitchFamily="18" charset="2"/>
              </a:rPr>
              <a:t>b</a:t>
            </a:r>
            <a:endParaRPr lang="ru-RU" altLang="en-US" sz="2400" i="1">
              <a:latin typeface="Times New Roman" panose="02020603050405020304" pitchFamily="18" charset="0"/>
              <a:cs typeface="Times New Roman" panose="02020603050405020304" pitchFamily="18" charset="0"/>
            </a:endParaRPr>
          </a:p>
        </p:txBody>
      </p:sp>
      <p:grpSp>
        <p:nvGrpSpPr>
          <p:cNvPr id="2" name="Group 5"/>
          <p:cNvGrpSpPr>
            <a:grpSpLocks/>
          </p:cNvGrpSpPr>
          <p:nvPr/>
        </p:nvGrpSpPr>
        <p:grpSpPr bwMode="auto">
          <a:xfrm>
            <a:off x="425451" y="2962275"/>
            <a:ext cx="8185151" cy="2819400"/>
            <a:chOff x="172" y="2378"/>
            <a:chExt cx="5156" cy="1776"/>
          </a:xfrm>
        </p:grpSpPr>
        <p:sp>
          <p:nvSpPr>
            <p:cNvPr id="230410" name="Text Box 6"/>
            <p:cNvSpPr txBox="1">
              <a:spLocks noChangeArrowheads="1"/>
            </p:cNvSpPr>
            <p:nvPr/>
          </p:nvSpPr>
          <p:spPr bwMode="auto">
            <a:xfrm>
              <a:off x="816" y="2378"/>
              <a:ext cx="32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50000"/>
                </a:spcBef>
                <a:buFontTx/>
                <a:buChar char="•"/>
              </a:pPr>
              <a:r>
                <a:rPr lang="en-US" altLang="en-US" sz="2400">
                  <a:latin typeface="Times New Roman" panose="02020603050405020304" pitchFamily="18" charset="0"/>
                  <a:cs typeface="Times New Roman" panose="02020603050405020304" pitchFamily="18" charset="0"/>
                </a:rPr>
                <a:t>  </a:t>
              </a:r>
              <a:r>
                <a:rPr lang="he-IL" altLang="en-US" sz="2400">
                  <a:latin typeface="Times New Roman" panose="02020603050405020304" pitchFamily="18" charset="0"/>
                  <a:cs typeface="Times New Roman" panose="02020603050405020304" pitchFamily="18" charset="0"/>
                </a:rPr>
                <a:t> </a:t>
              </a:r>
              <a:r>
                <a:rPr lang="en-US" altLang="en-US" sz="2400">
                  <a:cs typeface="Times New Roman" panose="02020603050405020304" pitchFamily="18" charset="0"/>
                </a:rPr>
                <a:t>Intensity scaling:</a:t>
              </a:r>
              <a:r>
                <a:rPr lang="en-US" altLang="en-US" sz="2400">
                  <a:latin typeface="Times New Roman" panose="02020603050405020304" pitchFamily="18" charset="0"/>
                  <a:cs typeface="Times New Roman" panose="02020603050405020304" pitchFamily="18" charset="0"/>
                </a:rPr>
                <a:t> </a:t>
              </a:r>
              <a:r>
                <a:rPr lang="en-US" altLang="en-US" sz="2400" i="1">
                  <a:latin typeface="Times New Roman" panose="02020603050405020304" pitchFamily="18" charset="0"/>
                  <a:cs typeface="Times New Roman" panose="02020603050405020304" pitchFamily="18" charset="0"/>
                </a:rPr>
                <a:t>I </a:t>
              </a:r>
              <a:r>
                <a:rPr lang="en-US" altLang="en-US" sz="2400">
                  <a:latin typeface="Times New Roman" panose="02020603050405020304" pitchFamily="18" charset="0"/>
                  <a:cs typeface="Times New Roman" panose="02020603050405020304" pitchFamily="18" charset="0"/>
                  <a:sym typeface="Symbol" panose="05050102010706020507" pitchFamily="18" charset="2"/>
                </a:rPr>
                <a:t> </a:t>
              </a:r>
              <a:r>
                <a:rPr lang="en-US" altLang="en-US" sz="2400" i="1">
                  <a:latin typeface="Times New Roman" panose="02020603050405020304" pitchFamily="18" charset="0"/>
                  <a:cs typeface="Times New Roman" panose="02020603050405020304" pitchFamily="18" charset="0"/>
                  <a:sym typeface="Symbol" panose="05050102010706020507" pitchFamily="18" charset="2"/>
                </a:rPr>
                <a:t>a</a:t>
              </a:r>
              <a:r>
                <a:rPr lang="he-IL" altLang="en-US" sz="2400" i="1">
                  <a:latin typeface="Times New Roman" panose="02020603050405020304" pitchFamily="18" charset="0"/>
                  <a:cs typeface="Times New Roman" panose="02020603050405020304" pitchFamily="18" charset="0"/>
                  <a:sym typeface="Symbol" panose="05050102010706020507" pitchFamily="18" charset="2"/>
                </a:rPr>
                <a:t> </a:t>
              </a:r>
              <a:r>
                <a:rPr lang="en-US" altLang="en-US" sz="2400" i="1">
                  <a:latin typeface="Times New Roman" panose="02020603050405020304" pitchFamily="18" charset="0"/>
                  <a:cs typeface="Times New Roman" panose="02020603050405020304" pitchFamily="18" charset="0"/>
                  <a:sym typeface="Symbol" panose="05050102010706020507" pitchFamily="18" charset="2"/>
                </a:rPr>
                <a:t>I</a:t>
              </a:r>
              <a:endParaRPr lang="ru-RU" altLang="en-US" sz="2400" i="1">
                <a:latin typeface="Times New Roman" panose="02020603050405020304" pitchFamily="18" charset="0"/>
                <a:cs typeface="Times New Roman" panose="02020603050405020304" pitchFamily="18" charset="0"/>
              </a:endParaRPr>
            </a:p>
          </p:txBody>
        </p:sp>
        <p:sp>
          <p:nvSpPr>
            <p:cNvPr id="230411" name="Freeform 7"/>
            <p:cNvSpPr>
              <a:spLocks/>
            </p:cNvSpPr>
            <p:nvPr/>
          </p:nvSpPr>
          <p:spPr bwMode="auto">
            <a:xfrm>
              <a:off x="912" y="2992"/>
              <a:ext cx="1584" cy="752"/>
            </a:xfrm>
            <a:custGeom>
              <a:avLst/>
              <a:gdLst>
                <a:gd name="T0" fmla="*/ 0 w 1584"/>
                <a:gd name="T1" fmla="*/ 752 h 752"/>
                <a:gd name="T2" fmla="*/ 144 w 1584"/>
                <a:gd name="T3" fmla="*/ 224 h 752"/>
                <a:gd name="T4" fmla="*/ 384 w 1584"/>
                <a:gd name="T5" fmla="*/ 416 h 752"/>
                <a:gd name="T6" fmla="*/ 528 w 1584"/>
                <a:gd name="T7" fmla="*/ 32 h 752"/>
                <a:gd name="T8" fmla="*/ 768 w 1584"/>
                <a:gd name="T9" fmla="*/ 608 h 752"/>
                <a:gd name="T10" fmla="*/ 912 w 1584"/>
                <a:gd name="T11" fmla="*/ 464 h 752"/>
                <a:gd name="T12" fmla="*/ 1104 w 1584"/>
                <a:gd name="T13" fmla="*/ 656 h 752"/>
                <a:gd name="T14" fmla="*/ 1248 w 1584"/>
                <a:gd name="T15" fmla="*/ 272 h 752"/>
                <a:gd name="T16" fmla="*/ 1584 w 1584"/>
                <a:gd name="T17" fmla="*/ 656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412" name="Freeform 8"/>
            <p:cNvSpPr>
              <a:spLocks/>
            </p:cNvSpPr>
            <p:nvPr/>
          </p:nvSpPr>
          <p:spPr bwMode="auto">
            <a:xfrm>
              <a:off x="3444" y="2496"/>
              <a:ext cx="1584" cy="1232"/>
            </a:xfrm>
            <a:custGeom>
              <a:avLst/>
              <a:gdLst>
                <a:gd name="T0" fmla="*/ 0 w 1584"/>
                <a:gd name="T1" fmla="*/ 281084 h 752"/>
                <a:gd name="T2" fmla="*/ 144 w 1584"/>
                <a:gd name="T3" fmla="*/ 83758 h 752"/>
                <a:gd name="T4" fmla="*/ 384 w 1584"/>
                <a:gd name="T5" fmla="*/ 155592 h 752"/>
                <a:gd name="T6" fmla="*/ 528 w 1584"/>
                <a:gd name="T7" fmla="*/ 11850 h 752"/>
                <a:gd name="T8" fmla="*/ 768 w 1584"/>
                <a:gd name="T9" fmla="*/ 227350 h 752"/>
                <a:gd name="T10" fmla="*/ 912 w 1584"/>
                <a:gd name="T11" fmla="*/ 173443 h 752"/>
                <a:gd name="T12" fmla="*/ 1104 w 1584"/>
                <a:gd name="T13" fmla="*/ 245274 h 752"/>
                <a:gd name="T14" fmla="*/ 1248 w 1584"/>
                <a:gd name="T15" fmla="*/ 101881 h 752"/>
                <a:gd name="T16" fmla="*/ 1584 w 1584"/>
                <a:gd name="T17" fmla="*/ 245274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0413" name="Group 9"/>
            <p:cNvGrpSpPr>
              <a:grpSpLocks/>
            </p:cNvGrpSpPr>
            <p:nvPr/>
          </p:nvGrpSpPr>
          <p:grpSpPr bwMode="auto">
            <a:xfrm>
              <a:off x="583" y="2880"/>
              <a:ext cx="2220" cy="1274"/>
              <a:chOff x="583" y="2880"/>
              <a:chExt cx="2220" cy="1274"/>
            </a:xfrm>
          </p:grpSpPr>
          <p:grpSp>
            <p:nvGrpSpPr>
              <p:cNvPr id="230429" name="Group 10"/>
              <p:cNvGrpSpPr>
                <a:grpSpLocks/>
              </p:cNvGrpSpPr>
              <p:nvPr/>
            </p:nvGrpSpPr>
            <p:grpSpPr bwMode="auto">
              <a:xfrm>
                <a:off x="583" y="2880"/>
                <a:ext cx="2220" cy="1274"/>
                <a:chOff x="583" y="2880"/>
                <a:chExt cx="2220" cy="1274"/>
              </a:xfrm>
            </p:grpSpPr>
            <p:sp>
              <p:nvSpPr>
                <p:cNvPr id="230431" name="Line 11"/>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0432" name="Line 12"/>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0433" name="Text Box 13"/>
                <p:cNvSpPr txBox="1">
                  <a:spLocks noChangeArrowheads="1"/>
                </p:cNvSpPr>
                <p:nvPr/>
              </p:nvSpPr>
              <p:spPr bwMode="auto">
                <a:xfrm>
                  <a:off x="583" y="288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i="1" dirty="0">
                      <a:latin typeface="Times New Roman" panose="02020603050405020304" pitchFamily="18" charset="0"/>
                      <a:cs typeface="Times New Roman" panose="02020603050405020304" pitchFamily="18" charset="0"/>
                    </a:rPr>
                    <a:t>R</a:t>
                  </a:r>
                  <a:endParaRPr lang="ru-RU" altLang="en-US" sz="2400" i="1" dirty="0">
                    <a:latin typeface="Times New Roman" panose="02020603050405020304" pitchFamily="18" charset="0"/>
                    <a:cs typeface="Times New Roman" panose="02020603050405020304" pitchFamily="18" charset="0"/>
                  </a:endParaRPr>
                </a:p>
              </p:txBody>
            </p:sp>
            <p:sp>
              <p:nvSpPr>
                <p:cNvPr id="230434" name="Text Box 14"/>
                <p:cNvSpPr txBox="1">
                  <a:spLocks noChangeArrowheads="1"/>
                </p:cNvSpPr>
                <p:nvPr/>
              </p:nvSpPr>
              <p:spPr bwMode="auto">
                <a:xfrm>
                  <a:off x="1344" y="3866"/>
                  <a:ext cx="14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i="1">
                      <a:latin typeface="Times New Roman" panose="02020603050405020304" pitchFamily="18" charset="0"/>
                      <a:cs typeface="Times New Roman" panose="02020603050405020304" pitchFamily="18" charset="0"/>
                    </a:rPr>
                    <a:t>x</a:t>
                  </a:r>
                  <a:r>
                    <a:rPr lang="en-US" altLang="en-US" sz="2400">
                      <a:latin typeface="Times New Roman" panose="02020603050405020304" pitchFamily="18" charset="0"/>
                      <a:cs typeface="Times New Roman" panose="02020603050405020304" pitchFamily="18" charset="0"/>
                    </a:rPr>
                    <a:t> </a:t>
                  </a:r>
                  <a:r>
                    <a:rPr lang="en-US" altLang="en-US" sz="2000">
                      <a:latin typeface="Times New Roman" panose="02020603050405020304" pitchFamily="18" charset="0"/>
                      <a:cs typeface="Times New Roman" panose="02020603050405020304" pitchFamily="18" charset="0"/>
                    </a:rPr>
                    <a:t>(image coordinate)</a:t>
                  </a:r>
                  <a:endParaRPr lang="ru-RU" altLang="en-US" sz="2000">
                    <a:latin typeface="Times New Roman" panose="02020603050405020304" pitchFamily="18" charset="0"/>
                    <a:cs typeface="Times New Roman" panose="02020603050405020304" pitchFamily="18" charset="0"/>
                  </a:endParaRPr>
                </a:p>
              </p:txBody>
            </p:sp>
          </p:grpSp>
          <p:sp>
            <p:nvSpPr>
              <p:cNvPr id="230430" name="Rectangle 15"/>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grpSp>
        <p:sp>
          <p:nvSpPr>
            <p:cNvPr id="230414" name="Text Box 16"/>
            <p:cNvSpPr txBox="1">
              <a:spLocks noChangeArrowheads="1"/>
            </p:cNvSpPr>
            <p:nvPr/>
          </p:nvSpPr>
          <p:spPr bwMode="auto">
            <a:xfrm>
              <a:off x="172" y="3205"/>
              <a:ext cx="64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1600" dirty="0">
                  <a:latin typeface="Times New Roman" panose="02020603050405020304" pitchFamily="18" charset="0"/>
                  <a:cs typeface="Times New Roman" panose="02020603050405020304" pitchFamily="18" charset="0"/>
                </a:rPr>
                <a:t>Threshold</a:t>
              </a:r>
              <a:endParaRPr lang="ru-RU" altLang="en-US" sz="1600" dirty="0">
                <a:latin typeface="Times New Roman" panose="02020603050405020304" pitchFamily="18" charset="0"/>
                <a:cs typeface="Times New Roman" panose="02020603050405020304" pitchFamily="18" charset="0"/>
              </a:endParaRPr>
            </a:p>
          </p:txBody>
        </p:sp>
        <p:grpSp>
          <p:nvGrpSpPr>
            <p:cNvPr id="230415" name="Group 17"/>
            <p:cNvGrpSpPr>
              <a:grpSpLocks/>
            </p:cNvGrpSpPr>
            <p:nvPr/>
          </p:nvGrpSpPr>
          <p:grpSpPr bwMode="auto">
            <a:xfrm>
              <a:off x="3108" y="2880"/>
              <a:ext cx="2220" cy="1274"/>
              <a:chOff x="583" y="2880"/>
              <a:chExt cx="2220" cy="1274"/>
            </a:xfrm>
          </p:grpSpPr>
          <p:grpSp>
            <p:nvGrpSpPr>
              <p:cNvPr id="230423" name="Group 18"/>
              <p:cNvGrpSpPr>
                <a:grpSpLocks/>
              </p:cNvGrpSpPr>
              <p:nvPr/>
            </p:nvGrpSpPr>
            <p:grpSpPr bwMode="auto">
              <a:xfrm>
                <a:off x="583" y="2880"/>
                <a:ext cx="2220" cy="1274"/>
                <a:chOff x="583" y="2880"/>
                <a:chExt cx="2220" cy="1274"/>
              </a:xfrm>
            </p:grpSpPr>
            <p:sp>
              <p:nvSpPr>
                <p:cNvPr id="230425" name="Line 19"/>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0426" name="Line 20"/>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0427" name="Text Box 21"/>
                <p:cNvSpPr txBox="1">
                  <a:spLocks noChangeArrowheads="1"/>
                </p:cNvSpPr>
                <p:nvPr/>
              </p:nvSpPr>
              <p:spPr bwMode="auto">
                <a:xfrm>
                  <a:off x="583" y="288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i="1">
                      <a:latin typeface="Times New Roman" panose="02020603050405020304" pitchFamily="18" charset="0"/>
                      <a:cs typeface="Times New Roman" panose="02020603050405020304" pitchFamily="18" charset="0"/>
                    </a:rPr>
                    <a:t>R</a:t>
                  </a:r>
                  <a:endParaRPr lang="ru-RU" altLang="en-US" sz="2400" i="1">
                    <a:latin typeface="Times New Roman" panose="02020603050405020304" pitchFamily="18" charset="0"/>
                    <a:cs typeface="Times New Roman" panose="02020603050405020304" pitchFamily="18" charset="0"/>
                  </a:endParaRPr>
                </a:p>
              </p:txBody>
            </p:sp>
            <p:sp>
              <p:nvSpPr>
                <p:cNvPr id="230428" name="Text Box 22"/>
                <p:cNvSpPr txBox="1">
                  <a:spLocks noChangeArrowheads="1"/>
                </p:cNvSpPr>
                <p:nvPr/>
              </p:nvSpPr>
              <p:spPr bwMode="auto">
                <a:xfrm>
                  <a:off x="1344" y="3866"/>
                  <a:ext cx="14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i="1">
                      <a:latin typeface="Times New Roman" panose="02020603050405020304" pitchFamily="18" charset="0"/>
                      <a:cs typeface="Times New Roman" panose="02020603050405020304" pitchFamily="18" charset="0"/>
                    </a:rPr>
                    <a:t>x</a:t>
                  </a:r>
                  <a:r>
                    <a:rPr lang="en-US" altLang="en-US" sz="2400">
                      <a:latin typeface="Times New Roman" panose="02020603050405020304" pitchFamily="18" charset="0"/>
                      <a:cs typeface="Times New Roman" panose="02020603050405020304" pitchFamily="18" charset="0"/>
                    </a:rPr>
                    <a:t> </a:t>
                  </a:r>
                  <a:r>
                    <a:rPr lang="en-US" altLang="en-US" sz="2000">
                      <a:latin typeface="Times New Roman" panose="02020603050405020304" pitchFamily="18" charset="0"/>
                      <a:cs typeface="Times New Roman" panose="02020603050405020304" pitchFamily="18" charset="0"/>
                    </a:rPr>
                    <a:t>(image coordinate)</a:t>
                  </a:r>
                  <a:endParaRPr lang="ru-RU" altLang="en-US" sz="2000">
                    <a:latin typeface="Times New Roman" panose="02020603050405020304" pitchFamily="18" charset="0"/>
                    <a:cs typeface="Times New Roman" panose="02020603050405020304" pitchFamily="18" charset="0"/>
                  </a:endParaRPr>
                </a:p>
              </p:txBody>
            </p:sp>
          </p:grpSp>
          <p:sp>
            <p:nvSpPr>
              <p:cNvPr id="230424" name="Rectangle 23"/>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grpSp>
        <p:sp>
          <p:nvSpPr>
            <p:cNvPr id="230416" name="Oval 24"/>
            <p:cNvSpPr>
              <a:spLocks noChangeArrowheads="1"/>
            </p:cNvSpPr>
            <p:nvPr/>
          </p:nvSpPr>
          <p:spPr bwMode="auto">
            <a:xfrm>
              <a:off x="1047" y="3177"/>
              <a:ext cx="57" cy="47"/>
            </a:xfrm>
            <a:prstGeom prst="ellipse">
              <a:avLst/>
            </a:prstGeom>
            <a:solidFill>
              <a:srgbClr val="FF3300"/>
            </a:solidFill>
            <a:ln w="25400">
              <a:solidFill>
                <a:srgbClr val="FF0000"/>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ru-RU" altLang="en-US" sz="2400">
                <a:latin typeface="Times New Roman" panose="02020603050405020304" pitchFamily="18" charset="0"/>
                <a:cs typeface="Times New Roman" panose="02020603050405020304" pitchFamily="18" charset="0"/>
              </a:endParaRPr>
            </a:p>
          </p:txBody>
        </p:sp>
        <p:sp>
          <p:nvSpPr>
            <p:cNvPr id="230417" name="Oval 25"/>
            <p:cNvSpPr>
              <a:spLocks noChangeArrowheads="1"/>
            </p:cNvSpPr>
            <p:nvPr/>
          </p:nvSpPr>
          <p:spPr bwMode="auto">
            <a:xfrm>
              <a:off x="1401" y="2994"/>
              <a:ext cx="57" cy="47"/>
            </a:xfrm>
            <a:prstGeom prst="ellipse">
              <a:avLst/>
            </a:prstGeom>
            <a:solidFill>
              <a:srgbClr val="FF3300"/>
            </a:solidFill>
            <a:ln w="25400">
              <a:solidFill>
                <a:srgbClr val="FF0000"/>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ru-RU" altLang="en-US" sz="2400">
                <a:latin typeface="Times New Roman" panose="02020603050405020304" pitchFamily="18" charset="0"/>
                <a:cs typeface="Times New Roman" panose="02020603050405020304" pitchFamily="18" charset="0"/>
              </a:endParaRPr>
            </a:p>
          </p:txBody>
        </p:sp>
        <p:sp>
          <p:nvSpPr>
            <p:cNvPr id="230418" name="Oval 26"/>
            <p:cNvSpPr>
              <a:spLocks noChangeArrowheads="1"/>
            </p:cNvSpPr>
            <p:nvPr/>
          </p:nvSpPr>
          <p:spPr bwMode="auto">
            <a:xfrm>
              <a:off x="2141" y="3241"/>
              <a:ext cx="57" cy="47"/>
            </a:xfrm>
            <a:prstGeom prst="ellipse">
              <a:avLst/>
            </a:prstGeom>
            <a:solidFill>
              <a:srgbClr val="FF3300"/>
            </a:solidFill>
            <a:ln w="25400">
              <a:solidFill>
                <a:srgbClr val="FF0000"/>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ru-RU" altLang="en-US" sz="2400">
                <a:latin typeface="Times New Roman" panose="02020603050405020304" pitchFamily="18" charset="0"/>
                <a:cs typeface="Times New Roman" panose="02020603050405020304" pitchFamily="18" charset="0"/>
              </a:endParaRPr>
            </a:p>
          </p:txBody>
        </p:sp>
        <p:sp>
          <p:nvSpPr>
            <p:cNvPr id="230419" name="Oval 27"/>
            <p:cNvSpPr>
              <a:spLocks noChangeArrowheads="1"/>
            </p:cNvSpPr>
            <p:nvPr/>
          </p:nvSpPr>
          <p:spPr bwMode="auto">
            <a:xfrm>
              <a:off x="3592" y="2830"/>
              <a:ext cx="57" cy="47"/>
            </a:xfrm>
            <a:prstGeom prst="ellipse">
              <a:avLst/>
            </a:prstGeom>
            <a:solidFill>
              <a:srgbClr val="FF3300"/>
            </a:solidFill>
            <a:ln w="25400">
              <a:solidFill>
                <a:srgbClr val="FF0000"/>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ru-RU" altLang="en-US" sz="2400">
                <a:latin typeface="Times New Roman" panose="02020603050405020304" pitchFamily="18" charset="0"/>
                <a:cs typeface="Times New Roman" panose="02020603050405020304" pitchFamily="18" charset="0"/>
              </a:endParaRPr>
            </a:p>
          </p:txBody>
        </p:sp>
        <p:sp>
          <p:nvSpPr>
            <p:cNvPr id="230420" name="Oval 28"/>
            <p:cNvSpPr>
              <a:spLocks noChangeArrowheads="1"/>
            </p:cNvSpPr>
            <p:nvPr/>
          </p:nvSpPr>
          <p:spPr bwMode="auto">
            <a:xfrm>
              <a:off x="3939" y="2528"/>
              <a:ext cx="57" cy="47"/>
            </a:xfrm>
            <a:prstGeom prst="ellipse">
              <a:avLst/>
            </a:prstGeom>
            <a:solidFill>
              <a:srgbClr val="FF3300"/>
            </a:solidFill>
            <a:ln w="25400">
              <a:solidFill>
                <a:srgbClr val="FF0000"/>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ru-RU" altLang="en-US" sz="2400">
                <a:latin typeface="Times New Roman" panose="02020603050405020304" pitchFamily="18" charset="0"/>
                <a:cs typeface="Times New Roman" panose="02020603050405020304" pitchFamily="18" charset="0"/>
              </a:endParaRPr>
            </a:p>
          </p:txBody>
        </p:sp>
        <p:sp>
          <p:nvSpPr>
            <p:cNvPr id="230421" name="Oval 29"/>
            <p:cNvSpPr>
              <a:spLocks noChangeArrowheads="1"/>
            </p:cNvSpPr>
            <p:nvPr/>
          </p:nvSpPr>
          <p:spPr bwMode="auto">
            <a:xfrm>
              <a:off x="4320" y="3216"/>
              <a:ext cx="57" cy="47"/>
            </a:xfrm>
            <a:prstGeom prst="ellipse">
              <a:avLst/>
            </a:prstGeom>
            <a:solidFill>
              <a:schemeClr val="accent1"/>
            </a:solidFill>
            <a:ln w="25400">
              <a:solidFill>
                <a:schemeClr val="accent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ru-RU" altLang="en-US" sz="2400">
                <a:latin typeface="Times New Roman" panose="02020603050405020304" pitchFamily="18" charset="0"/>
                <a:cs typeface="Times New Roman" panose="02020603050405020304" pitchFamily="18" charset="0"/>
              </a:endParaRPr>
            </a:p>
          </p:txBody>
        </p:sp>
        <p:sp>
          <p:nvSpPr>
            <p:cNvPr id="230422" name="Oval 30"/>
            <p:cNvSpPr>
              <a:spLocks noChangeArrowheads="1"/>
            </p:cNvSpPr>
            <p:nvPr/>
          </p:nvSpPr>
          <p:spPr bwMode="auto">
            <a:xfrm>
              <a:off x="4671" y="2939"/>
              <a:ext cx="57" cy="47"/>
            </a:xfrm>
            <a:prstGeom prst="ellipse">
              <a:avLst/>
            </a:prstGeom>
            <a:solidFill>
              <a:srgbClr val="FF3300"/>
            </a:solidFill>
            <a:ln w="25400">
              <a:solidFill>
                <a:srgbClr val="FF0000"/>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ru-RU" altLang="en-US" sz="2400">
                <a:latin typeface="Times New Roman" panose="02020603050405020304" pitchFamily="18" charset="0"/>
                <a:cs typeface="Times New Roman" panose="02020603050405020304" pitchFamily="18" charset="0"/>
              </a:endParaRPr>
            </a:p>
          </p:txBody>
        </p:sp>
      </p:grpSp>
      <p:sp>
        <p:nvSpPr>
          <p:cNvPr id="1210399" name="Text Box 31"/>
          <p:cNvSpPr txBox="1">
            <a:spLocks noChangeArrowheads="1"/>
          </p:cNvSpPr>
          <p:nvPr/>
        </p:nvSpPr>
        <p:spPr bwMode="auto">
          <a:xfrm>
            <a:off x="1219200" y="6015038"/>
            <a:ext cx="6934200" cy="461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50000"/>
              </a:spcBef>
            </a:pPr>
            <a:r>
              <a:rPr lang="en-US" altLang="en-US" sz="2400" i="1">
                <a:solidFill>
                  <a:srgbClr val="0033CC"/>
                </a:solidFill>
                <a:cs typeface="Times New Roman" panose="02020603050405020304" pitchFamily="18" charset="0"/>
              </a:rPr>
              <a:t>Partially invariant </a:t>
            </a:r>
            <a:r>
              <a:rPr lang="en-US" altLang="en-US" sz="2400">
                <a:solidFill>
                  <a:srgbClr val="0033CC"/>
                </a:solidFill>
                <a:cs typeface="Times New Roman" panose="02020603050405020304" pitchFamily="18" charset="0"/>
              </a:rPr>
              <a:t>to affine intensity change</a:t>
            </a:r>
            <a:endParaRPr lang="ru-RU" altLang="en-US" sz="2400">
              <a:solidFill>
                <a:srgbClr val="0033CC"/>
              </a:solidFill>
              <a:cs typeface="Times New Roman" panose="02020603050405020304" pitchFamily="18" charset="0"/>
            </a:endParaRPr>
          </a:p>
        </p:txBody>
      </p:sp>
      <p:sp>
        <p:nvSpPr>
          <p:cNvPr id="230406" name="Rectangle 30"/>
          <p:cNvSpPr>
            <a:spLocks noChangeArrowheads="1"/>
          </p:cNvSpPr>
          <p:nvPr/>
        </p:nvSpPr>
        <p:spPr bwMode="auto">
          <a:xfrm>
            <a:off x="5029200" y="1143000"/>
            <a:ext cx="1844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i="1">
                <a:latin typeface="Times New Roman" panose="02020603050405020304" pitchFamily="18" charset="0"/>
                <a:cs typeface="Times New Roman" panose="02020603050405020304" pitchFamily="18" charset="0"/>
              </a:rPr>
              <a:t>I </a:t>
            </a:r>
            <a:r>
              <a:rPr lang="en-US" altLang="en-US">
                <a:latin typeface="Times New Roman" panose="02020603050405020304" pitchFamily="18" charset="0"/>
                <a:cs typeface="Times New Roman" panose="02020603050405020304" pitchFamily="18" charset="0"/>
                <a:sym typeface="Symbol" panose="05050102010706020507" pitchFamily="18" charset="2"/>
              </a:rPr>
              <a:t> </a:t>
            </a:r>
            <a:r>
              <a:rPr lang="en-US" altLang="en-US" i="1">
                <a:latin typeface="Times New Roman" panose="02020603050405020304" pitchFamily="18" charset="0"/>
                <a:cs typeface="Times New Roman" panose="02020603050405020304" pitchFamily="18" charset="0"/>
                <a:sym typeface="Symbol" panose="05050102010706020507" pitchFamily="18" charset="2"/>
              </a:rPr>
              <a:t>a</a:t>
            </a:r>
            <a:r>
              <a:rPr lang="he-IL" altLang="en-US" i="1">
                <a:latin typeface="Times New Roman" panose="02020603050405020304" pitchFamily="18" charset="0"/>
                <a:cs typeface="Times New Roman" panose="02020603050405020304" pitchFamily="18" charset="0"/>
                <a:sym typeface="Symbol" panose="05050102010706020507" pitchFamily="18" charset="2"/>
              </a:rPr>
              <a:t> </a:t>
            </a:r>
            <a:r>
              <a:rPr lang="en-US" altLang="en-US" i="1">
                <a:latin typeface="Times New Roman" panose="02020603050405020304" pitchFamily="18" charset="0"/>
                <a:cs typeface="Times New Roman" panose="02020603050405020304" pitchFamily="18" charset="0"/>
                <a:sym typeface="Symbol" panose="05050102010706020507" pitchFamily="18" charset="2"/>
              </a:rPr>
              <a:t>I </a:t>
            </a:r>
            <a:r>
              <a:rPr lang="en-US" altLang="en-US" i="1">
                <a:latin typeface="Times New Roman" panose="02020603050405020304" pitchFamily="18" charset="0"/>
                <a:cs typeface="Times New Roman" panose="02020603050405020304" pitchFamily="18" charset="0"/>
              </a:rPr>
              <a:t>+ b</a:t>
            </a:r>
            <a:endParaRPr lang="en-US" altLang="en-US">
              <a:latin typeface="Times New Roman" panose="02020603050405020304" pitchFamily="18" charset="0"/>
              <a:cs typeface="Times New Roman" panose="02020603050405020304" pitchFamily="18" charset="0"/>
            </a:endParaRPr>
          </a:p>
        </p:txBody>
      </p:sp>
      <p:sp>
        <p:nvSpPr>
          <p:cNvPr id="230407" name="Rectangle 13"/>
          <p:cNvSpPr>
            <a:spLocks noChangeArrowheads="1"/>
          </p:cNvSpPr>
          <p:nvPr/>
        </p:nvSpPr>
        <p:spPr bwMode="auto">
          <a:xfrm>
            <a:off x="3733800" y="1219200"/>
            <a:ext cx="457200" cy="381000"/>
          </a:xfrm>
          <a:prstGeom prst="rect">
            <a:avLst/>
          </a:prstGeom>
          <a:solidFill>
            <a:srgbClr val="0033CC"/>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0408" name="Rectangle 14"/>
          <p:cNvSpPr>
            <a:spLocks noChangeArrowheads="1"/>
          </p:cNvSpPr>
          <p:nvPr/>
        </p:nvSpPr>
        <p:spPr bwMode="auto">
          <a:xfrm>
            <a:off x="2362200" y="1219200"/>
            <a:ext cx="457200" cy="381000"/>
          </a:xfrm>
          <a:prstGeom prst="rect">
            <a:avLst/>
          </a:prstGeom>
          <a:solidFill>
            <a:srgbClr val="9FB6FF"/>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0409" name="AutoShape 15"/>
          <p:cNvSpPr>
            <a:spLocks noChangeArrowheads="1"/>
          </p:cNvSpPr>
          <p:nvPr/>
        </p:nvSpPr>
        <p:spPr bwMode="auto">
          <a:xfrm>
            <a:off x="3048000" y="1295400"/>
            <a:ext cx="381000" cy="2286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35" name="TextBox 34"/>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1717935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0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0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72" grpId="0" autoUpdateAnimBg="0"/>
      <p:bldP spid="121039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ltLang="en-US"/>
              <a:t>Image translation</a:t>
            </a:r>
            <a:endParaRPr lang="ru-RU" altLang="en-US"/>
          </a:p>
        </p:txBody>
      </p:sp>
      <p:sp>
        <p:nvSpPr>
          <p:cNvPr id="1376260" name="Text Box 4"/>
          <p:cNvSpPr txBox="1">
            <a:spLocks noChangeArrowheads="1"/>
          </p:cNvSpPr>
          <p:nvPr/>
        </p:nvSpPr>
        <p:spPr bwMode="auto">
          <a:xfrm>
            <a:off x="838200" y="4267200"/>
            <a:ext cx="769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buFontTx/>
              <a:buChar char="•"/>
            </a:pPr>
            <a:r>
              <a:rPr lang="en-US" altLang="en-US" sz="2400" dirty="0">
                <a:cs typeface="Times New Roman" panose="02020603050405020304" pitchFamily="18" charset="0"/>
              </a:rPr>
              <a:t>  Derivatives and window function are shift-invariant.</a:t>
            </a:r>
            <a:endParaRPr lang="ru-RU" altLang="en-US" sz="2400" dirty="0">
              <a:cs typeface="Times New Roman" panose="02020603050405020304" pitchFamily="18" charset="0"/>
            </a:endParaRPr>
          </a:p>
        </p:txBody>
      </p:sp>
      <p:sp>
        <p:nvSpPr>
          <p:cNvPr id="232452" name="Rectangle 7"/>
          <p:cNvSpPr>
            <a:spLocks noChangeArrowheads="1"/>
          </p:cNvSpPr>
          <p:nvPr/>
        </p:nvSpPr>
        <p:spPr bwMode="auto">
          <a:xfrm>
            <a:off x="1447800" y="1143000"/>
            <a:ext cx="2184400" cy="2209800"/>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2453" name="Freeform 8"/>
          <p:cNvSpPr>
            <a:spLocks/>
          </p:cNvSpPr>
          <p:nvPr/>
        </p:nvSpPr>
        <p:spPr bwMode="auto">
          <a:xfrm>
            <a:off x="1755775" y="1527175"/>
            <a:ext cx="788988" cy="723900"/>
          </a:xfrm>
          <a:custGeom>
            <a:avLst/>
            <a:gdLst>
              <a:gd name="T0" fmla="*/ 0 w 720"/>
              <a:gd name="T1" fmla="*/ 2147483646 h 528"/>
              <a:gd name="T2" fmla="*/ 2147483646 w 720"/>
              <a:gd name="T3" fmla="*/ 0 h 528"/>
              <a:gd name="T4" fmla="*/ 2147483646 w 720"/>
              <a:gd name="T5" fmla="*/ 2147483646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a:p>
        </p:txBody>
      </p:sp>
      <p:sp>
        <p:nvSpPr>
          <p:cNvPr id="232454" name="AutoShape 12"/>
          <p:cNvSpPr>
            <a:spLocks noChangeArrowheads="1"/>
          </p:cNvSpPr>
          <p:nvPr/>
        </p:nvSpPr>
        <p:spPr bwMode="auto">
          <a:xfrm>
            <a:off x="3898900" y="1663700"/>
            <a:ext cx="1219200" cy="12319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376277" name="Text Box 21"/>
          <p:cNvSpPr txBox="1">
            <a:spLocks noChangeArrowheads="1"/>
          </p:cNvSpPr>
          <p:nvPr/>
        </p:nvSpPr>
        <p:spPr bwMode="auto">
          <a:xfrm>
            <a:off x="1219200" y="5638800"/>
            <a:ext cx="69342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50000"/>
              </a:spcBef>
            </a:pPr>
            <a:r>
              <a:rPr lang="en-US" altLang="en-US" sz="2400">
                <a:solidFill>
                  <a:srgbClr val="0033CC"/>
                </a:solidFill>
                <a:cs typeface="Times New Roman" panose="02020603050405020304" pitchFamily="18" charset="0"/>
              </a:rPr>
              <a:t>Corner location is covariant w.r.t. translation</a:t>
            </a:r>
            <a:endParaRPr lang="ru-RU" altLang="en-US" sz="2400">
              <a:solidFill>
                <a:srgbClr val="0033CC"/>
              </a:solidFill>
              <a:cs typeface="Times New Roman" panose="02020603050405020304" pitchFamily="18" charset="0"/>
            </a:endParaRPr>
          </a:p>
        </p:txBody>
      </p:sp>
      <p:sp>
        <p:nvSpPr>
          <p:cNvPr id="232456" name="Rectangle 7"/>
          <p:cNvSpPr>
            <a:spLocks noChangeArrowheads="1"/>
          </p:cNvSpPr>
          <p:nvPr/>
        </p:nvSpPr>
        <p:spPr bwMode="auto">
          <a:xfrm>
            <a:off x="5435600" y="1143000"/>
            <a:ext cx="2184400" cy="2209800"/>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2457" name="Freeform 8"/>
          <p:cNvSpPr>
            <a:spLocks/>
          </p:cNvSpPr>
          <p:nvPr/>
        </p:nvSpPr>
        <p:spPr bwMode="auto">
          <a:xfrm>
            <a:off x="6553200" y="2246313"/>
            <a:ext cx="787400" cy="725487"/>
          </a:xfrm>
          <a:custGeom>
            <a:avLst/>
            <a:gdLst>
              <a:gd name="T0" fmla="*/ 0 w 720"/>
              <a:gd name="T1" fmla="*/ 2147483646 h 528"/>
              <a:gd name="T2" fmla="*/ 2147483646 w 720"/>
              <a:gd name="T3" fmla="*/ 0 h 528"/>
              <a:gd name="T4" fmla="*/ 2147483646 w 720"/>
              <a:gd name="T5" fmla="*/ 2147483646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a:p>
        </p:txBody>
      </p:sp>
      <p:sp>
        <p:nvSpPr>
          <p:cNvPr id="10" name="TextBox 9"/>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1808590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6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6260" grpId="0"/>
      <p:bldP spid="13762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altLang="en-US"/>
              <a:t>Image rotation</a:t>
            </a:r>
            <a:endParaRPr lang="ru-RU" altLang="en-US"/>
          </a:p>
        </p:txBody>
      </p:sp>
      <p:sp>
        <p:nvSpPr>
          <p:cNvPr id="1376260" name="Text Box 4"/>
          <p:cNvSpPr txBox="1">
            <a:spLocks noChangeArrowheads="1"/>
          </p:cNvSpPr>
          <p:nvPr/>
        </p:nvSpPr>
        <p:spPr bwMode="auto">
          <a:xfrm>
            <a:off x="1219200" y="4572000"/>
            <a:ext cx="670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dirty="0">
                <a:cs typeface="Times New Roman" panose="02020603050405020304" pitchFamily="18" charset="0"/>
              </a:rPr>
              <a:t>Second moment ellipse rotates but its shape (i.e., eigenvalues) remains the same.</a:t>
            </a:r>
            <a:endParaRPr lang="ru-RU" altLang="en-US" sz="2400" dirty="0">
              <a:cs typeface="Times New Roman" panose="02020603050405020304" pitchFamily="18" charset="0"/>
            </a:endParaRPr>
          </a:p>
        </p:txBody>
      </p:sp>
      <p:grpSp>
        <p:nvGrpSpPr>
          <p:cNvPr id="234502" name="Group 6"/>
          <p:cNvGrpSpPr>
            <a:grpSpLocks/>
          </p:cNvGrpSpPr>
          <p:nvPr/>
        </p:nvGrpSpPr>
        <p:grpSpPr bwMode="auto">
          <a:xfrm>
            <a:off x="1950602" y="1676400"/>
            <a:ext cx="1096221" cy="1108830"/>
            <a:chOff x="1248" y="1584"/>
            <a:chExt cx="1536" cy="1248"/>
          </a:xfrm>
        </p:grpSpPr>
        <p:sp>
          <p:nvSpPr>
            <p:cNvPr id="234515" name="Rectangle 7"/>
            <p:cNvSpPr>
              <a:spLocks noChangeArrowheads="1"/>
            </p:cNvSpPr>
            <p:nvPr/>
          </p:nvSpPr>
          <p:spPr bwMode="auto">
            <a:xfrm>
              <a:off x="1248" y="1584"/>
              <a:ext cx="1536" cy="1248"/>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4516" name="Freeform 8"/>
            <p:cNvSpPr>
              <a:spLocks/>
            </p:cNvSpPr>
            <p:nvPr/>
          </p:nvSpPr>
          <p:spPr bwMode="auto">
            <a:xfrm>
              <a:off x="1680" y="2016"/>
              <a:ext cx="1104" cy="816"/>
            </a:xfrm>
            <a:custGeom>
              <a:avLst/>
              <a:gdLst>
                <a:gd name="T0" fmla="*/ 0 w 720"/>
                <a:gd name="T1" fmla="*/ 98016 h 528"/>
                <a:gd name="T2" fmla="*/ 8093 w 720"/>
                <a:gd name="T3" fmla="*/ 0 h 528"/>
                <a:gd name="T4" fmla="*/ 121627 w 720"/>
                <a:gd name="T5" fmla="*/ 62331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a:p>
          </p:txBody>
        </p:sp>
      </p:grpSp>
      <p:grpSp>
        <p:nvGrpSpPr>
          <p:cNvPr id="234503" name="Group 9"/>
          <p:cNvGrpSpPr>
            <a:grpSpLocks/>
          </p:cNvGrpSpPr>
          <p:nvPr/>
        </p:nvGrpSpPr>
        <p:grpSpPr bwMode="auto">
          <a:xfrm>
            <a:off x="5848276" y="1676400"/>
            <a:ext cx="1096221" cy="1131931"/>
            <a:chOff x="2928" y="1776"/>
            <a:chExt cx="432" cy="441"/>
          </a:xfrm>
        </p:grpSpPr>
        <p:sp>
          <p:nvSpPr>
            <p:cNvPr id="234513" name="Rectangle 10"/>
            <p:cNvSpPr>
              <a:spLocks noChangeArrowheads="1"/>
            </p:cNvSpPr>
            <p:nvPr/>
          </p:nvSpPr>
          <p:spPr bwMode="auto">
            <a:xfrm>
              <a:off x="2928" y="1776"/>
              <a:ext cx="432" cy="432"/>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4514" name="Freeform 11"/>
            <p:cNvSpPr>
              <a:spLocks/>
            </p:cNvSpPr>
            <p:nvPr/>
          </p:nvSpPr>
          <p:spPr bwMode="auto">
            <a:xfrm rot="3029958">
              <a:off x="2987" y="1873"/>
              <a:ext cx="364" cy="323"/>
            </a:xfrm>
            <a:custGeom>
              <a:avLst/>
              <a:gdLst>
                <a:gd name="T0" fmla="*/ 0 w 720"/>
                <a:gd name="T1" fmla="*/ 1 h 528"/>
                <a:gd name="T2" fmla="*/ 1 w 720"/>
                <a:gd name="T3" fmla="*/ 0 h 528"/>
                <a:gd name="T4" fmla="*/ 1 w 720"/>
                <a:gd name="T5" fmla="*/ 1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a:p>
          </p:txBody>
        </p:sp>
      </p:grpSp>
      <p:sp>
        <p:nvSpPr>
          <p:cNvPr id="234504" name="AutoShape 12"/>
          <p:cNvSpPr>
            <a:spLocks noChangeArrowheads="1"/>
          </p:cNvSpPr>
          <p:nvPr/>
        </p:nvSpPr>
        <p:spPr bwMode="auto">
          <a:xfrm>
            <a:off x="3899439" y="2046010"/>
            <a:ext cx="1218023" cy="123203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p>
        </p:txBody>
      </p:sp>
      <p:grpSp>
        <p:nvGrpSpPr>
          <p:cNvPr id="234505" name="Group 13"/>
          <p:cNvGrpSpPr>
            <a:grpSpLocks/>
          </p:cNvGrpSpPr>
          <p:nvPr/>
        </p:nvGrpSpPr>
        <p:grpSpPr bwMode="auto">
          <a:xfrm rot="20330809">
            <a:off x="1828800" y="3524451"/>
            <a:ext cx="1481928" cy="590349"/>
            <a:chOff x="1536" y="2496"/>
            <a:chExt cx="1152" cy="384"/>
          </a:xfrm>
        </p:grpSpPr>
        <p:sp>
          <p:nvSpPr>
            <p:cNvPr id="234510" name="Oval 14"/>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4511" name="Line 15"/>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512" name="Line 16"/>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4506" name="Group 17"/>
          <p:cNvGrpSpPr>
            <a:grpSpLocks/>
          </p:cNvGrpSpPr>
          <p:nvPr/>
        </p:nvGrpSpPr>
        <p:grpSpPr bwMode="auto">
          <a:xfrm rot="1035916">
            <a:off x="5604672" y="3524451"/>
            <a:ext cx="1481928" cy="590349"/>
            <a:chOff x="1536" y="2496"/>
            <a:chExt cx="1152" cy="384"/>
          </a:xfrm>
        </p:grpSpPr>
        <p:sp>
          <p:nvSpPr>
            <p:cNvPr id="234507" name="Oval 18"/>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4508" name="Line 19"/>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509" name="Line 20"/>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76277" name="Text Box 21"/>
          <p:cNvSpPr txBox="1">
            <a:spLocks noChangeArrowheads="1"/>
          </p:cNvSpPr>
          <p:nvPr/>
        </p:nvSpPr>
        <p:spPr bwMode="auto">
          <a:xfrm>
            <a:off x="1219200" y="5638800"/>
            <a:ext cx="69342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50000"/>
              </a:spcBef>
            </a:pPr>
            <a:r>
              <a:rPr lang="en-US" altLang="en-US" sz="2400">
                <a:solidFill>
                  <a:srgbClr val="0033CC"/>
                </a:solidFill>
                <a:cs typeface="Times New Roman" panose="02020603050405020304" pitchFamily="18" charset="0"/>
              </a:rPr>
              <a:t>Corner location is covariant w.r.t. rotation</a:t>
            </a:r>
            <a:endParaRPr lang="ru-RU" altLang="en-US" sz="2400">
              <a:solidFill>
                <a:srgbClr val="0033CC"/>
              </a:solidFill>
              <a:cs typeface="Times New Roman" panose="02020603050405020304" pitchFamily="18" charset="0"/>
            </a:endParaRPr>
          </a:p>
        </p:txBody>
      </p:sp>
      <p:sp>
        <p:nvSpPr>
          <p:cNvPr id="21" name="TextBox 20"/>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9063450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4506"/>
                                        </p:tgtEl>
                                        <p:attrNameLst>
                                          <p:attrName>style.visibility</p:attrName>
                                        </p:attrNameLst>
                                      </p:cBhvr>
                                      <p:to>
                                        <p:strVal val="visible"/>
                                      </p:to>
                                    </p:set>
                                    <p:animEffect transition="in" filter="fade">
                                      <p:cBhvr>
                                        <p:cTn id="7" dur="500"/>
                                        <p:tgtEl>
                                          <p:spTgt spid="234506"/>
                                        </p:tgtEl>
                                      </p:cBhvr>
                                    </p:animEffect>
                                  </p:childTnLst>
                                </p:cTn>
                              </p:par>
                              <p:par>
                                <p:cTn id="8" presetID="10" presetClass="entr" presetSubtype="0" fill="hold" nodeType="withEffect">
                                  <p:stCondLst>
                                    <p:cond delay="0"/>
                                  </p:stCondLst>
                                  <p:childTnLst>
                                    <p:set>
                                      <p:cBhvr>
                                        <p:cTn id="9" dur="1" fill="hold">
                                          <p:stCondLst>
                                            <p:cond delay="0"/>
                                          </p:stCondLst>
                                        </p:cTn>
                                        <p:tgtEl>
                                          <p:spTgt spid="234505"/>
                                        </p:tgtEl>
                                        <p:attrNameLst>
                                          <p:attrName>style.visibility</p:attrName>
                                        </p:attrNameLst>
                                      </p:cBhvr>
                                      <p:to>
                                        <p:strVal val="visible"/>
                                      </p:to>
                                    </p:set>
                                    <p:animEffect transition="in" filter="fade">
                                      <p:cBhvr>
                                        <p:cTn id="10" dur="500"/>
                                        <p:tgtEl>
                                          <p:spTgt spid="23450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62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6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6260" grpId="0"/>
      <p:bldP spid="137627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altLang="en-US"/>
              <a:t>Scaling</a:t>
            </a:r>
            <a:endParaRPr lang="ru-RU" altLang="en-US"/>
          </a:p>
        </p:txBody>
      </p:sp>
      <p:sp>
        <p:nvSpPr>
          <p:cNvPr id="1212427" name="Text Box 11"/>
          <p:cNvSpPr txBox="1">
            <a:spLocks noChangeArrowheads="1"/>
          </p:cNvSpPr>
          <p:nvPr/>
        </p:nvSpPr>
        <p:spPr bwMode="auto">
          <a:xfrm>
            <a:off x="5791200" y="4265613"/>
            <a:ext cx="2590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50000"/>
              </a:spcBef>
            </a:pPr>
            <a:r>
              <a:rPr lang="en-US" altLang="en-US" dirty="0">
                <a:cs typeface="Times New Roman" panose="02020603050405020304" pitchFamily="18" charset="0"/>
              </a:rPr>
              <a:t>All points will be classified as </a:t>
            </a:r>
            <a:r>
              <a:rPr lang="en-US" altLang="en-US" dirty="0">
                <a:solidFill>
                  <a:srgbClr val="0033CC"/>
                </a:solidFill>
                <a:cs typeface="Times New Roman" panose="02020603050405020304" pitchFamily="18" charset="0"/>
              </a:rPr>
              <a:t>edges</a:t>
            </a:r>
            <a:endParaRPr lang="ru-RU" altLang="en-US" dirty="0">
              <a:solidFill>
                <a:srgbClr val="0033CC"/>
              </a:solidFill>
              <a:cs typeface="Times New Roman" panose="02020603050405020304" pitchFamily="18" charset="0"/>
            </a:endParaRPr>
          </a:p>
        </p:txBody>
      </p:sp>
      <p:grpSp>
        <p:nvGrpSpPr>
          <p:cNvPr id="236548" name="Group 17"/>
          <p:cNvGrpSpPr>
            <a:grpSpLocks/>
          </p:cNvGrpSpPr>
          <p:nvPr/>
        </p:nvGrpSpPr>
        <p:grpSpPr bwMode="auto">
          <a:xfrm>
            <a:off x="1690688" y="2751138"/>
            <a:ext cx="442912" cy="434975"/>
            <a:chOff x="4329" y="1733"/>
            <a:chExt cx="279" cy="274"/>
          </a:xfrm>
        </p:grpSpPr>
        <p:sp>
          <p:nvSpPr>
            <p:cNvPr id="236558" name="Freeform 4"/>
            <p:cNvSpPr>
              <a:spLocks/>
            </p:cNvSpPr>
            <p:nvPr/>
          </p:nvSpPr>
          <p:spPr bwMode="auto">
            <a:xfrm>
              <a:off x="4368" y="1799"/>
              <a:ext cx="240" cy="208"/>
            </a:xfrm>
            <a:custGeom>
              <a:avLst/>
              <a:gdLst>
                <a:gd name="T0" fmla="*/ 0 w 1728"/>
                <a:gd name="T1" fmla="*/ 0 h 1264"/>
                <a:gd name="T2" fmla="*/ 0 w 1728"/>
                <a:gd name="T3" fmla="*/ 0 h 1264"/>
                <a:gd name="T4" fmla="*/ 0 w 1728"/>
                <a:gd name="T5" fmla="*/ 0 h 1264"/>
                <a:gd name="T6" fmla="*/ 0 w 1728"/>
                <a:gd name="T7" fmla="*/ 0 h 1264"/>
                <a:gd name="T8" fmla="*/ 0 w 1728"/>
                <a:gd name="T9" fmla="*/ 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559" name="Rectangle 5"/>
            <p:cNvSpPr>
              <a:spLocks noChangeArrowheads="1"/>
            </p:cNvSpPr>
            <p:nvPr/>
          </p:nvSpPr>
          <p:spPr bwMode="auto">
            <a:xfrm>
              <a:off x="4329" y="1733"/>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grpSp>
      <p:sp>
        <p:nvSpPr>
          <p:cNvPr id="236549" name="Text Box 12"/>
          <p:cNvSpPr txBox="1">
            <a:spLocks noChangeArrowheads="1"/>
          </p:cNvSpPr>
          <p:nvPr/>
        </p:nvSpPr>
        <p:spPr bwMode="auto">
          <a:xfrm>
            <a:off x="1219200" y="3505200"/>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50000"/>
              </a:spcBef>
            </a:pPr>
            <a:r>
              <a:rPr lang="en-US" altLang="en-US">
                <a:cs typeface="Times New Roman" panose="02020603050405020304" pitchFamily="18" charset="0"/>
              </a:rPr>
              <a:t>Corner</a:t>
            </a:r>
            <a:endParaRPr lang="ru-RU" altLang="en-US">
              <a:cs typeface="Times New Roman" panose="02020603050405020304" pitchFamily="18" charset="0"/>
            </a:endParaRPr>
          </a:p>
        </p:txBody>
      </p:sp>
      <p:sp>
        <p:nvSpPr>
          <p:cNvPr id="1212432" name="Text Box 16"/>
          <p:cNvSpPr txBox="1">
            <a:spLocks noChangeArrowheads="1"/>
          </p:cNvSpPr>
          <p:nvPr/>
        </p:nvSpPr>
        <p:spPr bwMode="auto">
          <a:xfrm>
            <a:off x="1143000" y="6015038"/>
            <a:ext cx="6934200" cy="461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50000"/>
              </a:spcBef>
            </a:pPr>
            <a:r>
              <a:rPr lang="en-US" altLang="en-US" sz="2400">
                <a:solidFill>
                  <a:srgbClr val="0033CC"/>
                </a:solidFill>
                <a:cs typeface="Times New Roman" panose="02020603050405020304" pitchFamily="18" charset="0"/>
              </a:rPr>
              <a:t>Corner location is not covariant to scaling!</a:t>
            </a:r>
            <a:endParaRPr lang="ru-RU" altLang="en-US" sz="2400">
              <a:solidFill>
                <a:srgbClr val="0033CC"/>
              </a:solidFill>
              <a:cs typeface="Times New Roman" panose="02020603050405020304" pitchFamily="18" charset="0"/>
            </a:endParaRPr>
          </a:p>
        </p:txBody>
      </p:sp>
      <p:grpSp>
        <p:nvGrpSpPr>
          <p:cNvPr id="3" name="Group 25"/>
          <p:cNvGrpSpPr>
            <a:grpSpLocks/>
          </p:cNvGrpSpPr>
          <p:nvPr/>
        </p:nvGrpSpPr>
        <p:grpSpPr bwMode="auto">
          <a:xfrm>
            <a:off x="3276600" y="1828800"/>
            <a:ext cx="5029200" cy="2159000"/>
            <a:chOff x="2064" y="1152"/>
            <a:chExt cx="3168" cy="1360"/>
          </a:xfrm>
        </p:grpSpPr>
        <p:grpSp>
          <p:nvGrpSpPr>
            <p:cNvPr id="236552" name="Group 19"/>
            <p:cNvGrpSpPr>
              <a:grpSpLocks/>
            </p:cNvGrpSpPr>
            <p:nvPr/>
          </p:nvGrpSpPr>
          <p:grpSpPr bwMode="auto">
            <a:xfrm>
              <a:off x="2064" y="1248"/>
              <a:ext cx="3168" cy="1264"/>
              <a:chOff x="2064" y="1248"/>
              <a:chExt cx="3168" cy="1264"/>
            </a:xfrm>
          </p:grpSpPr>
          <p:sp>
            <p:nvSpPr>
              <p:cNvPr id="236556" name="Freeform 6"/>
              <p:cNvSpPr>
                <a:spLocks/>
              </p:cNvSpPr>
              <p:nvPr/>
            </p:nvSpPr>
            <p:spPr bwMode="auto">
              <a:xfrm>
                <a:off x="3504" y="1248"/>
                <a:ext cx="1728" cy="1264"/>
              </a:xfrm>
              <a:custGeom>
                <a:avLst/>
                <a:gdLst>
                  <a:gd name="T0" fmla="*/ 0 w 1728"/>
                  <a:gd name="T1" fmla="*/ 1264 h 1264"/>
                  <a:gd name="T2" fmla="*/ 96 w 1728"/>
                  <a:gd name="T3" fmla="*/ 400 h 1264"/>
                  <a:gd name="T4" fmla="*/ 432 w 1728"/>
                  <a:gd name="T5" fmla="*/ 64 h 1264"/>
                  <a:gd name="T6" fmla="*/ 1056 w 1728"/>
                  <a:gd name="T7" fmla="*/ 16 h 1264"/>
                  <a:gd name="T8" fmla="*/ 1728 w 1728"/>
                  <a:gd name="T9" fmla="*/ 16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557" name="AutoShape 10"/>
              <p:cNvSpPr>
                <a:spLocks noChangeArrowheads="1"/>
              </p:cNvSpPr>
              <p:nvPr/>
            </p:nvSpPr>
            <p:spPr bwMode="auto">
              <a:xfrm>
                <a:off x="2064" y="1584"/>
                <a:ext cx="1056" cy="52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p>
            </p:txBody>
          </p:sp>
        </p:grpSp>
        <p:sp>
          <p:nvSpPr>
            <p:cNvPr id="236553" name="Rectangle 22"/>
            <p:cNvSpPr>
              <a:spLocks noChangeArrowheads="1"/>
            </p:cNvSpPr>
            <p:nvPr/>
          </p:nvSpPr>
          <p:spPr bwMode="auto">
            <a:xfrm>
              <a:off x="4224" y="1152"/>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6554" name="Rectangle 23"/>
            <p:cNvSpPr>
              <a:spLocks noChangeArrowheads="1"/>
            </p:cNvSpPr>
            <p:nvPr/>
          </p:nvSpPr>
          <p:spPr bwMode="auto">
            <a:xfrm>
              <a:off x="3648" y="1296"/>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sp>
          <p:nvSpPr>
            <p:cNvPr id="236555" name="Rectangle 24"/>
            <p:cNvSpPr>
              <a:spLocks noChangeArrowheads="1"/>
            </p:cNvSpPr>
            <p:nvPr/>
          </p:nvSpPr>
          <p:spPr bwMode="auto">
            <a:xfrm>
              <a:off x="3408" y="1824"/>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a:p>
          </p:txBody>
        </p:sp>
      </p:grpSp>
      <p:sp>
        <p:nvSpPr>
          <p:cNvPr id="16" name="TextBox 15"/>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696434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24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2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27" grpId="0" autoUpdateAnimBg="0"/>
      <p:bldP spid="121243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ormAutofit fontScale="90000"/>
          </a:bodyPr>
          <a:lstStyle/>
          <a:p>
            <a:pPr>
              <a:defRPr/>
            </a:pPr>
            <a:r>
              <a:rPr lang="en-US" dirty="0">
                <a:latin typeface="Arial" pitchFamily="34" charset="0"/>
              </a:rPr>
              <a:t>So far: can localize in x-y, but not scale</a:t>
            </a:r>
            <a:endParaRPr lang="en-US" sz="2000" dirty="0">
              <a:latin typeface="Arial" pitchFamily="34" charset="0"/>
            </a:endParaRPr>
          </a:p>
        </p:txBody>
      </p:sp>
      <p:pic>
        <p:nvPicPr>
          <p:cNvPr id="38915" name="Picture 4"/>
          <p:cNvPicPr>
            <a:picLocks noGrp="1" noChangeAspect="1" noChangeArrowheads="1"/>
          </p:cNvPicPr>
          <p:nvPr>
            <p:ph idx="1"/>
          </p:nvPr>
        </p:nvPicPr>
        <p:blipFill>
          <a:blip r:embed="rId3" cstate="print"/>
          <a:srcRect l="13028" t="6926" r="9505" b="10374"/>
          <a:stretch>
            <a:fillRect/>
          </a:stretch>
        </p:blipFill>
        <p:spPr>
          <a:xfrm>
            <a:off x="1219200" y="1295400"/>
            <a:ext cx="6553200" cy="525938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2ED8-8E66-4855-9EDF-8BDF698B97CD}"/>
              </a:ext>
            </a:extLst>
          </p:cNvPr>
          <p:cNvSpPr>
            <a:spLocks noGrp="1"/>
          </p:cNvSpPr>
          <p:nvPr>
            <p:ph type="title"/>
          </p:nvPr>
        </p:nvSpPr>
        <p:spPr/>
        <p:txBody>
          <a:bodyPr/>
          <a:lstStyle/>
          <a:p>
            <a:r>
              <a:rPr lang="en-US" dirty="0"/>
              <a:t>What is the ‘scale’ of a </a:t>
            </a:r>
            <a:br>
              <a:rPr lang="en-US" dirty="0"/>
            </a:br>
            <a:r>
              <a:rPr lang="en-US" dirty="0"/>
              <a:t>feature point?</a:t>
            </a:r>
          </a:p>
        </p:txBody>
      </p:sp>
      <p:sp>
        <p:nvSpPr>
          <p:cNvPr id="3" name="Text Placeholder 2">
            <a:extLst>
              <a:ext uri="{FF2B5EF4-FFF2-40B4-BE49-F238E27FC236}">
                <a16:creationId xmlns:a16="http://schemas.microsoft.com/office/drawing/2014/main" id="{451ACEEF-1F62-413D-B83A-DBB8134F08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4815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Automatic Scale Selection</a:t>
            </a:r>
            <a:endParaRPr lang="de-CH" dirty="0"/>
          </a:p>
        </p:txBody>
      </p:sp>
      <p:sp>
        <p:nvSpPr>
          <p:cNvPr id="9221" name="Footer Placeholder 4"/>
          <p:cNvSpPr>
            <a:spLocks noGrp="1"/>
          </p:cNvSpPr>
          <p:nvPr>
            <p:ph type="ftr" sz="quarter" idx="11"/>
          </p:nvPr>
        </p:nvSpPr>
        <p:spPr/>
        <p:txBody>
          <a:bodyPr/>
          <a:lstStyle/>
          <a:p>
            <a:pPr>
              <a:defRPr/>
            </a:pPr>
            <a:r>
              <a:rPr lang="de-DE"/>
              <a:t>K. Grauman, B. Leibe</a:t>
            </a:r>
          </a:p>
        </p:txBody>
      </p:sp>
      <p:pic>
        <p:nvPicPr>
          <p:cNvPr id="39940" name="Picture 3"/>
          <p:cNvPicPr>
            <a:picLocks noChangeAspect="1" noChangeArrowheads="1"/>
          </p:cNvPicPr>
          <p:nvPr/>
        </p:nvPicPr>
        <p:blipFill>
          <a:blip r:embed="rId4" cstate="print"/>
          <a:srcRect/>
          <a:stretch>
            <a:fillRect/>
          </a:stretch>
        </p:blipFill>
        <p:spPr bwMode="auto">
          <a:xfrm>
            <a:off x="1042988" y="1439863"/>
            <a:ext cx="3313112" cy="2649537"/>
          </a:xfrm>
          <a:prstGeom prst="rect">
            <a:avLst/>
          </a:prstGeom>
          <a:noFill/>
          <a:ln w="9525">
            <a:noFill/>
            <a:miter lim="800000"/>
            <a:headEnd/>
            <a:tailEnd/>
          </a:ln>
        </p:spPr>
      </p:pic>
      <p:pic>
        <p:nvPicPr>
          <p:cNvPr id="39941" name="Picture 4"/>
          <p:cNvPicPr>
            <a:picLocks noChangeAspect="1" noChangeArrowheads="1"/>
          </p:cNvPicPr>
          <p:nvPr/>
        </p:nvPicPr>
        <p:blipFill>
          <a:blip r:embed="rId5" cstate="print"/>
          <a:srcRect/>
          <a:stretch>
            <a:fillRect/>
          </a:stretch>
        </p:blipFill>
        <p:spPr bwMode="auto">
          <a:xfrm>
            <a:off x="5265738" y="1476375"/>
            <a:ext cx="2619375" cy="2663825"/>
          </a:xfrm>
          <a:prstGeom prst="rect">
            <a:avLst/>
          </a:prstGeom>
          <a:noFill/>
          <a:ln w="9525">
            <a:noFill/>
            <a:miter lim="800000"/>
            <a:headEnd/>
            <a:tailEnd/>
          </a:ln>
        </p:spPr>
      </p:pic>
      <p:sp>
        <p:nvSpPr>
          <p:cNvPr id="39942" name="Rectangle 5"/>
          <p:cNvSpPr>
            <a:spLocks noChangeArrowheads="1"/>
          </p:cNvSpPr>
          <p:nvPr/>
        </p:nvSpPr>
        <p:spPr bwMode="auto">
          <a:xfrm>
            <a:off x="1871663" y="2052638"/>
            <a:ext cx="215900" cy="215900"/>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sp>
        <p:nvSpPr>
          <p:cNvPr id="39943" name="Rectangle 6"/>
          <p:cNvSpPr>
            <a:spLocks noChangeArrowheads="1"/>
          </p:cNvSpPr>
          <p:nvPr/>
        </p:nvSpPr>
        <p:spPr bwMode="auto">
          <a:xfrm>
            <a:off x="5641938" y="1700328"/>
            <a:ext cx="435012" cy="433272"/>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grpSp>
        <p:nvGrpSpPr>
          <p:cNvPr id="39944" name="Group 7"/>
          <p:cNvGrpSpPr>
            <a:grpSpLocks/>
          </p:cNvGrpSpPr>
          <p:nvPr/>
        </p:nvGrpSpPr>
        <p:grpSpPr bwMode="auto">
          <a:xfrm>
            <a:off x="5821363" y="1881188"/>
            <a:ext cx="73025" cy="73025"/>
            <a:chOff x="1292" y="2205"/>
            <a:chExt cx="46" cy="46"/>
          </a:xfrm>
        </p:grpSpPr>
        <p:sp>
          <p:nvSpPr>
            <p:cNvPr id="39952" name="Line 8"/>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39953" name="Line 9"/>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39945" name="Group 10"/>
          <p:cNvGrpSpPr>
            <a:grpSpLocks/>
          </p:cNvGrpSpPr>
          <p:nvPr/>
        </p:nvGrpSpPr>
        <p:grpSpPr bwMode="auto">
          <a:xfrm>
            <a:off x="1943100" y="2124075"/>
            <a:ext cx="73025" cy="73025"/>
            <a:chOff x="1292" y="2205"/>
            <a:chExt cx="46" cy="46"/>
          </a:xfrm>
        </p:grpSpPr>
        <p:sp>
          <p:nvSpPr>
            <p:cNvPr id="39950" name="Line 11"/>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39951" name="Line 12"/>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sp>
        <p:nvSpPr>
          <p:cNvPr id="39946" name="Line 13"/>
          <p:cNvSpPr>
            <a:spLocks noChangeShapeType="1"/>
          </p:cNvSpPr>
          <p:nvPr/>
        </p:nvSpPr>
        <p:spPr bwMode="auto">
          <a:xfrm>
            <a:off x="1979613" y="2303463"/>
            <a:ext cx="1116012" cy="2089150"/>
          </a:xfrm>
          <a:prstGeom prst="line">
            <a:avLst/>
          </a:prstGeom>
          <a:noFill/>
          <a:ln w="19050" cap="sq">
            <a:solidFill>
              <a:srgbClr val="FF0000"/>
            </a:solidFill>
            <a:round/>
            <a:headEnd type="none" w="sm" len="sm"/>
            <a:tailEnd type="triangle" w="med" len="med"/>
          </a:ln>
        </p:spPr>
        <p:txBody>
          <a:bodyPr/>
          <a:lstStyle/>
          <a:p>
            <a:endParaRPr lang="en-US"/>
          </a:p>
        </p:txBody>
      </p:sp>
      <p:sp>
        <p:nvSpPr>
          <p:cNvPr id="39947" name="Line 14"/>
          <p:cNvSpPr>
            <a:spLocks noChangeShapeType="1"/>
          </p:cNvSpPr>
          <p:nvPr/>
        </p:nvSpPr>
        <p:spPr bwMode="auto">
          <a:xfrm flipH="1">
            <a:off x="5616575" y="2160588"/>
            <a:ext cx="250825" cy="2268537"/>
          </a:xfrm>
          <a:prstGeom prst="line">
            <a:avLst/>
          </a:prstGeom>
          <a:noFill/>
          <a:ln w="19050" cap="sq">
            <a:solidFill>
              <a:srgbClr val="FF0000"/>
            </a:solidFill>
            <a:round/>
            <a:headEnd type="none" w="sm" len="sm"/>
            <a:tailEnd type="triangle" w="med" len="med"/>
          </a:ln>
        </p:spPr>
        <p:txBody>
          <a:bodyPr/>
          <a:lstStyle/>
          <a:p>
            <a:endParaRPr lang="en-US"/>
          </a:p>
        </p:txBody>
      </p:sp>
      <p:graphicFrame>
        <p:nvGraphicFramePr>
          <p:cNvPr id="39948" name="Object 2"/>
          <p:cNvGraphicFramePr>
            <a:graphicFrameLocks noChangeAspect="1"/>
          </p:cNvGraphicFramePr>
          <p:nvPr/>
        </p:nvGraphicFramePr>
        <p:xfrm>
          <a:off x="3008313" y="4433888"/>
          <a:ext cx="3498850" cy="398462"/>
        </p:xfrm>
        <a:graphic>
          <a:graphicData uri="http://schemas.openxmlformats.org/presentationml/2006/ole">
            <mc:AlternateContent xmlns:mc="http://schemas.openxmlformats.org/markup-compatibility/2006">
              <mc:Choice xmlns:v="urn:schemas-microsoft-com:vml" Requires="v">
                <p:oleObj spid="_x0000_s40001" name="Equation" r:id="rId6" imgW="2120900" imgH="241300" progId="Equation.3">
                  <p:embed/>
                </p:oleObj>
              </mc:Choice>
              <mc:Fallback>
                <p:oleObj name="Equation" r:id="rId6" imgW="2120900" imgH="2413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313" y="4433888"/>
                        <a:ext cx="3498850" cy="398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9" name="Text Box 16"/>
          <p:cNvSpPr txBox="1">
            <a:spLocks noChangeArrowheads="1"/>
          </p:cNvSpPr>
          <p:nvPr/>
        </p:nvSpPr>
        <p:spPr bwMode="auto">
          <a:xfrm>
            <a:off x="539750" y="5124450"/>
            <a:ext cx="8137525" cy="1015663"/>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400" dirty="0"/>
              <a:t>How to find patch sizes</a:t>
            </a:r>
            <a:r>
              <a:rPr lang="en-US" sz="2400" dirty="0"/>
              <a:t> at which </a:t>
            </a:r>
            <a:r>
              <a:rPr lang="en-US" sz="2400" i="1" dirty="0"/>
              <a:t>f</a:t>
            </a:r>
            <a:r>
              <a:rPr lang="en-US" sz="2400" dirty="0"/>
              <a:t> response is equal?</a:t>
            </a:r>
          </a:p>
          <a:p>
            <a:pPr algn="ctr" eaLnBrk="0" hangingPunct="0">
              <a:spcBef>
                <a:spcPct val="50000"/>
              </a:spcBef>
            </a:pPr>
            <a:r>
              <a:rPr lang="en-US" sz="2400" dirty="0"/>
              <a:t>What is a good </a:t>
            </a:r>
            <a:r>
              <a:rPr lang="en-US" sz="2400" i="1" dirty="0"/>
              <a:t>f </a:t>
            </a:r>
            <a:r>
              <a:rPr lang="en-US" sz="2400"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t>Automatic Scale Selection</a:t>
            </a:r>
            <a:endParaRPr lang="de-CH"/>
          </a:p>
        </p:txBody>
      </p:sp>
      <p:sp>
        <p:nvSpPr>
          <p:cNvPr id="40963" name="Content Placeholder 2"/>
          <p:cNvSpPr>
            <a:spLocks noGrp="1"/>
          </p:cNvSpPr>
          <p:nvPr>
            <p:ph idx="1"/>
          </p:nvPr>
        </p:nvSpPr>
        <p:spPr/>
        <p:txBody>
          <a:bodyPr/>
          <a:lstStyle/>
          <a:p>
            <a:r>
              <a:rPr lang="en-US" sz="2400" dirty="0"/>
              <a:t>Function responses for increasing scale (scale signature) </a:t>
            </a:r>
            <a:endParaRPr lang="de-CH" sz="2400" dirty="0"/>
          </a:p>
        </p:txBody>
      </p:sp>
      <p:sp>
        <p:nvSpPr>
          <p:cNvPr id="10247" name="Footer Placeholder 4"/>
          <p:cNvSpPr>
            <a:spLocks noGrp="1"/>
          </p:cNvSpPr>
          <p:nvPr>
            <p:ph type="ftr" sz="quarter" idx="11"/>
          </p:nvPr>
        </p:nvSpPr>
        <p:spPr/>
        <p:txBody>
          <a:bodyPr/>
          <a:lstStyle/>
          <a:p>
            <a:pPr>
              <a:defRPr/>
            </a:pPr>
            <a:r>
              <a:rPr lang="de-DE"/>
              <a:t>K. Grauman, B. Leibe</a:t>
            </a:r>
          </a:p>
        </p:txBody>
      </p:sp>
      <p:graphicFrame>
        <p:nvGraphicFramePr>
          <p:cNvPr id="40965" name="Object 2"/>
          <p:cNvGraphicFramePr>
            <a:graphicFrameLocks noChangeAspect="1"/>
          </p:cNvGraphicFramePr>
          <p:nvPr/>
        </p:nvGraphicFramePr>
        <p:xfrm>
          <a:off x="2093913" y="6207125"/>
          <a:ext cx="1038225" cy="277813"/>
        </p:xfrm>
        <a:graphic>
          <a:graphicData uri="http://schemas.openxmlformats.org/presentationml/2006/ole">
            <mc:AlternateContent xmlns:mc="http://schemas.openxmlformats.org/markup-compatibility/2006">
              <mc:Choice xmlns:v="urn:schemas-microsoft-com:vml" Requires="v">
                <p:oleObj spid="_x0000_s41083" name="Equation" r:id="rId4" imgW="901309" imgH="241195" progId="Equation.3">
                  <p:embed/>
                </p:oleObj>
              </mc:Choice>
              <mc:Fallback>
                <p:oleObj name="Equation" r:id="rId4" imgW="901309" imgH="241195"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207125"/>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0966" name="Picture 4"/>
          <p:cNvPicPr>
            <a:picLocks noChangeAspect="1" noChangeArrowheads="1"/>
          </p:cNvPicPr>
          <p:nvPr/>
        </p:nvPicPr>
        <p:blipFill>
          <a:blip r:embed="rId6" cstate="print"/>
          <a:srcRect/>
          <a:stretch>
            <a:fillRect/>
          </a:stretch>
        </p:blipFill>
        <p:spPr bwMode="auto">
          <a:xfrm>
            <a:off x="1304925" y="4711700"/>
            <a:ext cx="2619375" cy="1485900"/>
          </a:xfrm>
          <a:prstGeom prst="rect">
            <a:avLst/>
          </a:prstGeom>
          <a:noFill/>
          <a:ln w="12700" cap="sq">
            <a:noFill/>
            <a:miter lim="800000"/>
            <a:headEnd type="none" w="sm" len="sm"/>
            <a:tailEnd type="none" w="sm" len="sm"/>
          </a:ln>
        </p:spPr>
      </p:pic>
      <p:pic>
        <p:nvPicPr>
          <p:cNvPr id="40967" name="Picture 6"/>
          <p:cNvPicPr>
            <a:picLocks noChangeAspect="1" noChangeArrowheads="1"/>
          </p:cNvPicPr>
          <p:nvPr/>
        </p:nvPicPr>
        <p:blipFill>
          <a:blip r:embed="rId7" cstate="print"/>
          <a:srcRect/>
          <a:stretch>
            <a:fillRect/>
          </a:stretch>
        </p:blipFill>
        <p:spPr bwMode="auto">
          <a:xfrm>
            <a:off x="1042988" y="1768475"/>
            <a:ext cx="3313112" cy="2649538"/>
          </a:xfrm>
          <a:prstGeom prst="rect">
            <a:avLst/>
          </a:prstGeom>
          <a:noFill/>
          <a:ln w="9525">
            <a:noFill/>
            <a:miter lim="800000"/>
            <a:headEnd/>
            <a:tailEnd/>
          </a:ln>
        </p:spPr>
      </p:pic>
      <p:pic>
        <p:nvPicPr>
          <p:cNvPr id="40968" name="Picture 7"/>
          <p:cNvPicPr>
            <a:picLocks noChangeAspect="1" noChangeArrowheads="1"/>
          </p:cNvPicPr>
          <p:nvPr/>
        </p:nvPicPr>
        <p:blipFill>
          <a:blip r:embed="rId8" cstate="print"/>
          <a:srcRect/>
          <a:stretch>
            <a:fillRect/>
          </a:stretch>
        </p:blipFill>
        <p:spPr bwMode="auto">
          <a:xfrm>
            <a:off x="5265738" y="1804988"/>
            <a:ext cx="2619375" cy="2663825"/>
          </a:xfrm>
          <a:prstGeom prst="rect">
            <a:avLst/>
          </a:prstGeom>
          <a:noFill/>
          <a:ln w="9525">
            <a:noFill/>
            <a:miter lim="800000"/>
            <a:headEnd/>
            <a:tailEnd/>
          </a:ln>
        </p:spPr>
      </p:pic>
      <p:sp>
        <p:nvSpPr>
          <p:cNvPr id="40969" name="Rectangle 8"/>
          <p:cNvSpPr>
            <a:spLocks noChangeArrowheads="1"/>
          </p:cNvSpPr>
          <p:nvPr/>
        </p:nvSpPr>
        <p:spPr bwMode="auto">
          <a:xfrm>
            <a:off x="1906588" y="2417763"/>
            <a:ext cx="144462" cy="142875"/>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grpSp>
        <p:nvGrpSpPr>
          <p:cNvPr id="40970" name="Group 9"/>
          <p:cNvGrpSpPr>
            <a:grpSpLocks/>
          </p:cNvGrpSpPr>
          <p:nvPr/>
        </p:nvGrpSpPr>
        <p:grpSpPr bwMode="auto">
          <a:xfrm>
            <a:off x="5821363" y="2209800"/>
            <a:ext cx="73025" cy="73025"/>
            <a:chOff x="1292" y="2205"/>
            <a:chExt cx="46" cy="46"/>
          </a:xfrm>
        </p:grpSpPr>
        <p:sp>
          <p:nvSpPr>
            <p:cNvPr id="40983" name="Line 10"/>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0984" name="Line 11"/>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40971" name="Group 12"/>
          <p:cNvGrpSpPr>
            <a:grpSpLocks/>
          </p:cNvGrpSpPr>
          <p:nvPr/>
        </p:nvGrpSpPr>
        <p:grpSpPr bwMode="auto">
          <a:xfrm>
            <a:off x="1943100" y="2452688"/>
            <a:ext cx="73025" cy="73025"/>
            <a:chOff x="1292" y="2205"/>
            <a:chExt cx="46" cy="46"/>
          </a:xfrm>
        </p:grpSpPr>
        <p:sp>
          <p:nvSpPr>
            <p:cNvPr id="40981" name="Line 13"/>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0982" name="Line 14"/>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pic>
        <p:nvPicPr>
          <p:cNvPr id="40972" name="Picture 19"/>
          <p:cNvPicPr>
            <a:picLocks noChangeAspect="1" noChangeArrowheads="1"/>
          </p:cNvPicPr>
          <p:nvPr/>
        </p:nvPicPr>
        <p:blipFill>
          <a:blip r:embed="rId9" cstate="print"/>
          <a:srcRect/>
          <a:stretch>
            <a:fillRect/>
          </a:stretch>
        </p:blipFill>
        <p:spPr bwMode="auto">
          <a:xfrm>
            <a:off x="5327650" y="4684713"/>
            <a:ext cx="2562225" cy="1428750"/>
          </a:xfrm>
          <a:prstGeom prst="rect">
            <a:avLst/>
          </a:prstGeom>
          <a:noFill/>
          <a:ln w="12700" cap="sq">
            <a:noFill/>
            <a:miter lim="800000"/>
            <a:headEnd type="none" w="sm" len="sm"/>
            <a:tailEnd type="none" w="sm" len="sm"/>
          </a:ln>
        </p:spPr>
      </p:pic>
      <p:sp>
        <p:nvSpPr>
          <p:cNvPr id="40973" name="Rectangle 20"/>
          <p:cNvSpPr>
            <a:spLocks noChangeArrowheads="1"/>
          </p:cNvSpPr>
          <p:nvPr/>
        </p:nvSpPr>
        <p:spPr bwMode="auto">
          <a:xfrm>
            <a:off x="5448299" y="4737873"/>
            <a:ext cx="2339341" cy="116000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graphicFrame>
        <p:nvGraphicFramePr>
          <p:cNvPr id="40974" name="Object 3"/>
          <p:cNvGraphicFramePr>
            <a:graphicFrameLocks noChangeAspect="1"/>
          </p:cNvGraphicFramePr>
          <p:nvPr>
            <p:extLst>
              <p:ext uri="{D42A27DB-BD31-4B8C-83A1-F6EECF244321}">
                <p14:modId xmlns:p14="http://schemas.microsoft.com/office/powerpoint/2010/main" val="1787541279"/>
              </p:ext>
            </p:extLst>
          </p:nvPr>
        </p:nvGraphicFramePr>
        <p:xfrm>
          <a:off x="5937250" y="6153150"/>
          <a:ext cx="1335088" cy="334963"/>
        </p:xfrm>
        <a:graphic>
          <a:graphicData uri="http://schemas.openxmlformats.org/presentationml/2006/ole">
            <mc:AlternateContent xmlns:mc="http://schemas.openxmlformats.org/markup-compatibility/2006">
              <mc:Choice xmlns:v="urn:schemas-microsoft-com:vml" Requires="v">
                <p:oleObj spid="_x0000_s41084" name="Equation" r:id="rId10" imgW="965160" imgH="241200" progId="Equation.3">
                  <p:embed/>
                </p:oleObj>
              </mc:Choice>
              <mc:Fallback>
                <p:oleObj name="Equation" r:id="rId10" imgW="965160" imgH="241200" progId="Equation.3">
                  <p:embed/>
                  <p:pic>
                    <p:nvPicPr>
                      <p:cNvPr id="0" name="Object 3"/>
                      <p:cNvPicPr>
                        <a:picLocks noChangeAspect="1" noChangeArrowheads="1"/>
                      </p:cNvPicPr>
                      <p:nvPr/>
                    </p:nvPicPr>
                    <p:blipFill>
                      <a:blip r:embed="rId11"/>
                      <a:srcRect/>
                      <a:stretch>
                        <a:fillRect/>
                      </a:stretch>
                    </p:blipFill>
                    <p:spPr bwMode="auto">
                      <a:xfrm>
                        <a:off x="5937250" y="6153150"/>
                        <a:ext cx="1335088"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75" name="Rectangle 22"/>
          <p:cNvSpPr>
            <a:spLocks noChangeArrowheads="1"/>
          </p:cNvSpPr>
          <p:nvPr/>
        </p:nvSpPr>
        <p:spPr bwMode="auto">
          <a:xfrm>
            <a:off x="1490980" y="4756923"/>
            <a:ext cx="2341880" cy="116762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sp>
        <p:nvSpPr>
          <p:cNvPr id="40976" name="Line 16"/>
          <p:cNvSpPr>
            <a:spLocks noChangeShapeType="1"/>
          </p:cNvSpPr>
          <p:nvPr/>
        </p:nvSpPr>
        <p:spPr bwMode="auto">
          <a:xfrm flipH="1">
            <a:off x="1547813" y="2632075"/>
            <a:ext cx="431800" cy="2435226"/>
          </a:xfrm>
          <a:prstGeom prst="line">
            <a:avLst/>
          </a:prstGeom>
          <a:noFill/>
          <a:ln w="19050" cap="sq">
            <a:solidFill>
              <a:srgbClr val="FF0000"/>
            </a:solidFill>
            <a:round/>
            <a:headEnd type="none" w="sm" len="sm"/>
            <a:tailEnd type="triangle" w="med" len="med"/>
          </a:ln>
        </p:spPr>
        <p:txBody>
          <a:bodyPr/>
          <a:lstStyle/>
          <a:p>
            <a:endParaRPr lang="en-US"/>
          </a:p>
        </p:txBody>
      </p:sp>
      <p:sp>
        <p:nvSpPr>
          <p:cNvPr id="40977" name="Rectangle 24"/>
          <p:cNvSpPr>
            <a:spLocks noChangeArrowheads="1"/>
          </p:cNvSpPr>
          <p:nvPr/>
        </p:nvSpPr>
        <p:spPr bwMode="auto">
          <a:xfrm>
            <a:off x="5786438" y="2174875"/>
            <a:ext cx="144462" cy="142875"/>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sp>
        <p:nvSpPr>
          <p:cNvPr id="40978" name="Line 25"/>
          <p:cNvSpPr>
            <a:spLocks noChangeShapeType="1"/>
          </p:cNvSpPr>
          <p:nvPr/>
        </p:nvSpPr>
        <p:spPr bwMode="auto">
          <a:xfrm flipH="1">
            <a:off x="5572124" y="2344739"/>
            <a:ext cx="331788" cy="3236912"/>
          </a:xfrm>
          <a:prstGeom prst="line">
            <a:avLst/>
          </a:prstGeom>
          <a:noFill/>
          <a:ln w="19050" cap="sq">
            <a:solidFill>
              <a:srgbClr val="FF0000"/>
            </a:solidFill>
            <a:round/>
            <a:headEnd type="none" w="sm" len="sm"/>
            <a:tailEnd type="triangle" w="med" len="med"/>
          </a:ln>
        </p:spPr>
        <p:txBody>
          <a:bodyPr/>
          <a:lstStyle/>
          <a:p>
            <a:endParaRPr lang="en-US"/>
          </a:p>
        </p:txBody>
      </p:sp>
      <p:sp>
        <p:nvSpPr>
          <p:cNvPr id="40979" name="Oval 26"/>
          <p:cNvSpPr>
            <a:spLocks noChangeArrowheads="1"/>
          </p:cNvSpPr>
          <p:nvPr/>
        </p:nvSpPr>
        <p:spPr bwMode="auto">
          <a:xfrm>
            <a:off x="1511300" y="511651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0980" name="Oval 27"/>
          <p:cNvSpPr>
            <a:spLocks noChangeArrowheads="1"/>
          </p:cNvSpPr>
          <p:nvPr/>
        </p:nvSpPr>
        <p:spPr bwMode="auto">
          <a:xfrm>
            <a:off x="5543550" y="565785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2" name="TextBox 1">
            <a:extLst>
              <a:ext uri="{FF2B5EF4-FFF2-40B4-BE49-F238E27FC236}">
                <a16:creationId xmlns:a16="http://schemas.microsoft.com/office/drawing/2014/main" id="{0E52BA11-D2D2-44AE-AD2F-DCFBBAD4C8CB}"/>
              </a:ext>
            </a:extLst>
          </p:cNvPr>
          <p:cNvSpPr txBox="1"/>
          <p:nvPr/>
        </p:nvSpPr>
        <p:spPr>
          <a:xfrm>
            <a:off x="552450" y="5029200"/>
            <a:ext cx="847725" cy="600164"/>
          </a:xfrm>
          <a:prstGeom prst="rect">
            <a:avLst/>
          </a:prstGeom>
          <a:noFill/>
        </p:spPr>
        <p:txBody>
          <a:bodyPr wrap="square" rtlCol="0">
            <a:spAutoFit/>
          </a:bodyPr>
          <a:lstStyle/>
          <a:p>
            <a:r>
              <a:rPr lang="en-US" sz="1100" dirty="0"/>
              <a:t>Response of some function </a:t>
            </a:r>
            <a:r>
              <a:rPr lang="en-US" sz="1100" i="1" dirty="0"/>
              <a:t>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t>Motion illusion, rotating snakes</a:t>
            </a:r>
          </a:p>
        </p:txBody>
      </p:sp>
      <p:pic>
        <p:nvPicPr>
          <p:cNvPr id="27651" name="Picture 3" descr="C:\comp_photo\rotsna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13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t>Automatic Scale Selection</a:t>
            </a:r>
            <a:endParaRPr lang="de-CH"/>
          </a:p>
        </p:txBody>
      </p:sp>
      <p:sp>
        <p:nvSpPr>
          <p:cNvPr id="41987" name="Content Placeholder 2"/>
          <p:cNvSpPr>
            <a:spLocks noGrp="1"/>
          </p:cNvSpPr>
          <p:nvPr>
            <p:ph idx="1"/>
          </p:nvPr>
        </p:nvSpPr>
        <p:spPr/>
        <p:txBody>
          <a:bodyPr/>
          <a:lstStyle/>
          <a:p>
            <a:r>
              <a:rPr lang="en-US" sz="2400"/>
              <a:t>Function responses for increasing scale (scale signature) </a:t>
            </a:r>
            <a:endParaRPr lang="de-CH" sz="2400"/>
          </a:p>
          <a:p>
            <a:endParaRPr lang="de-CH" sz="2400"/>
          </a:p>
        </p:txBody>
      </p:sp>
      <p:sp>
        <p:nvSpPr>
          <p:cNvPr id="11271" name="Footer Placeholder 4"/>
          <p:cNvSpPr>
            <a:spLocks noGrp="1"/>
          </p:cNvSpPr>
          <p:nvPr>
            <p:ph type="ftr" sz="quarter" idx="11"/>
          </p:nvPr>
        </p:nvSpPr>
        <p:spPr/>
        <p:txBody>
          <a:bodyPr/>
          <a:lstStyle/>
          <a:p>
            <a:pPr>
              <a:defRPr/>
            </a:pPr>
            <a:r>
              <a:rPr lang="de-DE"/>
              <a:t>K. Grauman, B. Leibe</a:t>
            </a:r>
          </a:p>
        </p:txBody>
      </p:sp>
      <p:graphicFrame>
        <p:nvGraphicFramePr>
          <p:cNvPr id="41989" name="Object 2"/>
          <p:cNvGraphicFramePr>
            <a:graphicFrameLocks noChangeAspect="1"/>
          </p:cNvGraphicFramePr>
          <p:nvPr/>
        </p:nvGraphicFramePr>
        <p:xfrm>
          <a:off x="2093913" y="6207125"/>
          <a:ext cx="1038225" cy="277813"/>
        </p:xfrm>
        <a:graphic>
          <a:graphicData uri="http://schemas.openxmlformats.org/presentationml/2006/ole">
            <mc:AlternateContent xmlns:mc="http://schemas.openxmlformats.org/markup-compatibility/2006">
              <mc:Choice xmlns:v="urn:schemas-microsoft-com:vml" Requires="v">
                <p:oleObj spid="_x0000_s42105" name="Equation" r:id="rId4" imgW="901309" imgH="241195" progId="Equation.3">
                  <p:embed/>
                </p:oleObj>
              </mc:Choice>
              <mc:Fallback>
                <p:oleObj name="Equation" r:id="rId4" imgW="901309" imgH="241195"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207125"/>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990" name="Picture 4"/>
          <p:cNvPicPr>
            <a:picLocks noChangeAspect="1" noChangeArrowheads="1"/>
          </p:cNvPicPr>
          <p:nvPr/>
        </p:nvPicPr>
        <p:blipFill>
          <a:blip r:embed="rId6" cstate="print"/>
          <a:srcRect/>
          <a:stretch>
            <a:fillRect/>
          </a:stretch>
        </p:blipFill>
        <p:spPr bwMode="auto">
          <a:xfrm>
            <a:off x="1304925" y="4710113"/>
            <a:ext cx="2619375" cy="1485900"/>
          </a:xfrm>
          <a:prstGeom prst="rect">
            <a:avLst/>
          </a:prstGeom>
          <a:noFill/>
          <a:ln w="12700" cap="sq">
            <a:noFill/>
            <a:miter lim="800000"/>
            <a:headEnd type="none" w="sm" len="sm"/>
            <a:tailEnd type="none" w="sm" len="sm"/>
          </a:ln>
        </p:spPr>
      </p:pic>
      <p:sp>
        <p:nvSpPr>
          <p:cNvPr id="28" name="Rectangle 22"/>
          <p:cNvSpPr>
            <a:spLocks noChangeArrowheads="1"/>
          </p:cNvSpPr>
          <p:nvPr/>
        </p:nvSpPr>
        <p:spPr bwMode="auto">
          <a:xfrm>
            <a:off x="1490980" y="4756923"/>
            <a:ext cx="2341880" cy="116762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pic>
        <p:nvPicPr>
          <p:cNvPr id="41991" name="Picture 5"/>
          <p:cNvPicPr>
            <a:picLocks noChangeAspect="1" noChangeArrowheads="1"/>
          </p:cNvPicPr>
          <p:nvPr/>
        </p:nvPicPr>
        <p:blipFill>
          <a:blip r:embed="rId7" cstate="print"/>
          <a:srcRect/>
          <a:stretch>
            <a:fillRect/>
          </a:stretch>
        </p:blipFill>
        <p:spPr bwMode="auto">
          <a:xfrm>
            <a:off x="1042988" y="1766888"/>
            <a:ext cx="3313112" cy="2649537"/>
          </a:xfrm>
          <a:prstGeom prst="rect">
            <a:avLst/>
          </a:prstGeom>
          <a:noFill/>
          <a:ln w="9525">
            <a:noFill/>
            <a:miter lim="800000"/>
            <a:headEnd/>
            <a:tailEnd/>
          </a:ln>
        </p:spPr>
      </p:pic>
      <p:pic>
        <p:nvPicPr>
          <p:cNvPr id="41992" name="Picture 6"/>
          <p:cNvPicPr>
            <a:picLocks noChangeAspect="1" noChangeArrowheads="1"/>
          </p:cNvPicPr>
          <p:nvPr/>
        </p:nvPicPr>
        <p:blipFill>
          <a:blip r:embed="rId8" cstate="print"/>
          <a:srcRect/>
          <a:stretch>
            <a:fillRect/>
          </a:stretch>
        </p:blipFill>
        <p:spPr bwMode="auto">
          <a:xfrm>
            <a:off x="5265738" y="1803400"/>
            <a:ext cx="2619375" cy="2663825"/>
          </a:xfrm>
          <a:prstGeom prst="rect">
            <a:avLst/>
          </a:prstGeom>
          <a:noFill/>
          <a:ln w="9525">
            <a:noFill/>
            <a:miter lim="800000"/>
            <a:headEnd/>
            <a:tailEnd/>
          </a:ln>
        </p:spPr>
      </p:pic>
      <p:sp>
        <p:nvSpPr>
          <p:cNvPr id="41993" name="Rectangle 7"/>
          <p:cNvSpPr>
            <a:spLocks noChangeArrowheads="1"/>
          </p:cNvSpPr>
          <p:nvPr/>
        </p:nvSpPr>
        <p:spPr bwMode="auto">
          <a:xfrm>
            <a:off x="1871663" y="2387600"/>
            <a:ext cx="190500" cy="206375"/>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grpSp>
        <p:nvGrpSpPr>
          <p:cNvPr id="41994" name="Group 8"/>
          <p:cNvGrpSpPr>
            <a:grpSpLocks/>
          </p:cNvGrpSpPr>
          <p:nvPr/>
        </p:nvGrpSpPr>
        <p:grpSpPr bwMode="auto">
          <a:xfrm>
            <a:off x="5821363" y="2208213"/>
            <a:ext cx="73025" cy="73025"/>
            <a:chOff x="1292" y="2205"/>
            <a:chExt cx="46" cy="46"/>
          </a:xfrm>
        </p:grpSpPr>
        <p:sp>
          <p:nvSpPr>
            <p:cNvPr id="42009" name="Line 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2010" name="Line 1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41995" name="Group 11"/>
          <p:cNvGrpSpPr>
            <a:grpSpLocks/>
          </p:cNvGrpSpPr>
          <p:nvPr/>
        </p:nvGrpSpPr>
        <p:grpSpPr bwMode="auto">
          <a:xfrm>
            <a:off x="1943100" y="2451100"/>
            <a:ext cx="73025" cy="73025"/>
            <a:chOff x="1292" y="2205"/>
            <a:chExt cx="46" cy="46"/>
          </a:xfrm>
        </p:grpSpPr>
        <p:sp>
          <p:nvSpPr>
            <p:cNvPr id="42007" name="Line 12"/>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2008" name="Line 13"/>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pic>
        <p:nvPicPr>
          <p:cNvPr id="41996" name="Picture 14"/>
          <p:cNvPicPr>
            <a:picLocks noChangeAspect="1" noChangeArrowheads="1"/>
          </p:cNvPicPr>
          <p:nvPr/>
        </p:nvPicPr>
        <p:blipFill>
          <a:blip r:embed="rId9" cstate="print"/>
          <a:srcRect/>
          <a:stretch>
            <a:fillRect/>
          </a:stretch>
        </p:blipFill>
        <p:spPr bwMode="auto">
          <a:xfrm>
            <a:off x="5327650" y="4683125"/>
            <a:ext cx="2562225" cy="1428750"/>
          </a:xfrm>
          <a:prstGeom prst="rect">
            <a:avLst/>
          </a:prstGeom>
          <a:noFill/>
          <a:ln w="12700" cap="sq">
            <a:noFill/>
            <a:miter lim="800000"/>
            <a:headEnd type="none" w="sm" len="sm"/>
            <a:tailEnd type="none" w="sm" len="sm"/>
          </a:ln>
        </p:spPr>
      </p:pic>
      <p:graphicFrame>
        <p:nvGraphicFramePr>
          <p:cNvPr id="41998" name="Object 3"/>
          <p:cNvGraphicFramePr>
            <a:graphicFrameLocks noChangeAspect="1"/>
          </p:cNvGraphicFramePr>
          <p:nvPr>
            <p:extLst>
              <p:ext uri="{D42A27DB-BD31-4B8C-83A1-F6EECF244321}">
                <p14:modId xmlns:p14="http://schemas.microsoft.com/office/powerpoint/2010/main" val="1178470977"/>
              </p:ext>
            </p:extLst>
          </p:nvPr>
        </p:nvGraphicFramePr>
        <p:xfrm>
          <a:off x="5937250" y="6153150"/>
          <a:ext cx="1335088" cy="334963"/>
        </p:xfrm>
        <a:graphic>
          <a:graphicData uri="http://schemas.openxmlformats.org/presentationml/2006/ole">
            <mc:AlternateContent xmlns:mc="http://schemas.openxmlformats.org/markup-compatibility/2006">
              <mc:Choice xmlns:v="urn:schemas-microsoft-com:vml" Requires="v">
                <p:oleObj spid="_x0000_s42106" name="Equation" r:id="rId10" imgW="965160" imgH="241200" progId="Equation.3">
                  <p:embed/>
                </p:oleObj>
              </mc:Choice>
              <mc:Fallback>
                <p:oleObj name="Equation" r:id="rId10" imgW="965160" imgH="241200" progId="Equation.3">
                  <p:embed/>
                  <p:pic>
                    <p:nvPicPr>
                      <p:cNvPr id="0" name="Object 3"/>
                      <p:cNvPicPr>
                        <a:picLocks noChangeAspect="1" noChangeArrowheads="1"/>
                      </p:cNvPicPr>
                      <p:nvPr/>
                    </p:nvPicPr>
                    <p:blipFill>
                      <a:blip r:embed="rId11"/>
                      <a:srcRect/>
                      <a:stretch>
                        <a:fillRect/>
                      </a:stretch>
                    </p:blipFill>
                    <p:spPr bwMode="auto">
                      <a:xfrm>
                        <a:off x="5937250" y="6153150"/>
                        <a:ext cx="1335088"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00" name="Line 19"/>
          <p:cNvSpPr>
            <a:spLocks noChangeShapeType="1"/>
          </p:cNvSpPr>
          <p:nvPr/>
        </p:nvSpPr>
        <p:spPr bwMode="auto">
          <a:xfrm flipH="1">
            <a:off x="1620837" y="2630488"/>
            <a:ext cx="358775" cy="2241550"/>
          </a:xfrm>
          <a:prstGeom prst="line">
            <a:avLst/>
          </a:prstGeom>
          <a:noFill/>
          <a:ln w="19050" cap="sq">
            <a:solidFill>
              <a:srgbClr val="FF0000"/>
            </a:solidFill>
            <a:round/>
            <a:headEnd type="none" w="sm" len="sm"/>
            <a:tailEnd type="triangle" w="med" len="med"/>
          </a:ln>
        </p:spPr>
        <p:txBody>
          <a:bodyPr/>
          <a:lstStyle/>
          <a:p>
            <a:endParaRPr lang="en-US"/>
          </a:p>
        </p:txBody>
      </p:sp>
      <p:sp>
        <p:nvSpPr>
          <p:cNvPr id="42001" name="Rectangle 20"/>
          <p:cNvSpPr>
            <a:spLocks noChangeArrowheads="1"/>
          </p:cNvSpPr>
          <p:nvPr/>
        </p:nvSpPr>
        <p:spPr bwMode="auto">
          <a:xfrm>
            <a:off x="5751513" y="2144713"/>
            <a:ext cx="190500" cy="206375"/>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sp>
        <p:nvSpPr>
          <p:cNvPr id="42003" name="Oval 22"/>
          <p:cNvSpPr>
            <a:spLocks noChangeArrowheads="1"/>
          </p:cNvSpPr>
          <p:nvPr/>
        </p:nvSpPr>
        <p:spPr bwMode="auto">
          <a:xfrm>
            <a:off x="1511300" y="51149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27" name="Rectangle 20"/>
          <p:cNvSpPr>
            <a:spLocks noChangeArrowheads="1"/>
          </p:cNvSpPr>
          <p:nvPr/>
        </p:nvSpPr>
        <p:spPr bwMode="auto">
          <a:xfrm>
            <a:off x="5448299" y="4737873"/>
            <a:ext cx="2339341" cy="116000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sp>
        <p:nvSpPr>
          <p:cNvPr id="42004" name="Oval 23"/>
          <p:cNvSpPr>
            <a:spLocks noChangeArrowheads="1"/>
          </p:cNvSpPr>
          <p:nvPr/>
        </p:nvSpPr>
        <p:spPr bwMode="auto">
          <a:xfrm>
            <a:off x="5534025" y="56467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2006" name="Oval 25"/>
          <p:cNvSpPr>
            <a:spLocks noChangeArrowheads="1"/>
          </p:cNvSpPr>
          <p:nvPr/>
        </p:nvSpPr>
        <p:spPr bwMode="auto">
          <a:xfrm>
            <a:off x="5651500" y="53673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2002" name="Line 21"/>
          <p:cNvSpPr>
            <a:spLocks noChangeShapeType="1"/>
          </p:cNvSpPr>
          <p:nvPr/>
        </p:nvSpPr>
        <p:spPr bwMode="auto">
          <a:xfrm flipH="1">
            <a:off x="5688013" y="2343150"/>
            <a:ext cx="215900" cy="2916238"/>
          </a:xfrm>
          <a:prstGeom prst="line">
            <a:avLst/>
          </a:prstGeom>
          <a:noFill/>
          <a:ln w="19050" cap="sq">
            <a:solidFill>
              <a:srgbClr val="FF0000"/>
            </a:solidFill>
            <a:round/>
            <a:headEnd type="none" w="sm" len="sm"/>
            <a:tailEnd type="triangle" w="med" len="med"/>
          </a:ln>
        </p:spPr>
        <p:txBody>
          <a:bodyPr/>
          <a:lstStyle/>
          <a:p>
            <a:endParaRPr lang="en-US"/>
          </a:p>
        </p:txBody>
      </p:sp>
      <p:sp>
        <p:nvSpPr>
          <p:cNvPr id="29" name="TextBox 28">
            <a:extLst>
              <a:ext uri="{FF2B5EF4-FFF2-40B4-BE49-F238E27FC236}">
                <a16:creationId xmlns:a16="http://schemas.microsoft.com/office/drawing/2014/main" id="{15A2AC57-5DC4-468F-80DD-3D42EB22C416}"/>
              </a:ext>
            </a:extLst>
          </p:cNvPr>
          <p:cNvSpPr txBox="1"/>
          <p:nvPr/>
        </p:nvSpPr>
        <p:spPr>
          <a:xfrm>
            <a:off x="552450" y="5029200"/>
            <a:ext cx="847725" cy="600164"/>
          </a:xfrm>
          <a:prstGeom prst="rect">
            <a:avLst/>
          </a:prstGeom>
          <a:noFill/>
        </p:spPr>
        <p:txBody>
          <a:bodyPr wrap="square" rtlCol="0">
            <a:spAutoFit/>
          </a:bodyPr>
          <a:lstStyle/>
          <a:p>
            <a:r>
              <a:rPr lang="en-US" sz="1100" dirty="0"/>
              <a:t>Response of some function </a:t>
            </a:r>
            <a:r>
              <a:rPr lang="en-US" sz="1100" i="1" dirty="0"/>
              <a:t>f</a:t>
            </a:r>
          </a:p>
        </p:txBody>
      </p:sp>
      <p:sp>
        <p:nvSpPr>
          <p:cNvPr id="30" name="Oval 24">
            <a:extLst>
              <a:ext uri="{FF2B5EF4-FFF2-40B4-BE49-F238E27FC236}">
                <a16:creationId xmlns:a16="http://schemas.microsoft.com/office/drawing/2014/main" id="{C42969C0-4923-4B1C-8556-B814C882BA89}"/>
              </a:ext>
            </a:extLst>
          </p:cNvPr>
          <p:cNvSpPr>
            <a:spLocks noChangeArrowheads="1"/>
          </p:cNvSpPr>
          <p:nvPr/>
        </p:nvSpPr>
        <p:spPr bwMode="auto">
          <a:xfrm>
            <a:off x="1584325" y="48990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t>Automatic Scale Selection</a:t>
            </a:r>
            <a:endParaRPr lang="de-CH"/>
          </a:p>
        </p:txBody>
      </p:sp>
      <p:sp>
        <p:nvSpPr>
          <p:cNvPr id="43011" name="Content Placeholder 2"/>
          <p:cNvSpPr>
            <a:spLocks noGrp="1"/>
          </p:cNvSpPr>
          <p:nvPr>
            <p:ph idx="1"/>
          </p:nvPr>
        </p:nvSpPr>
        <p:spPr/>
        <p:txBody>
          <a:bodyPr/>
          <a:lstStyle/>
          <a:p>
            <a:r>
              <a:rPr lang="en-US" sz="2400"/>
              <a:t>Function responses for increasing scale (scale signature) </a:t>
            </a:r>
            <a:endParaRPr lang="de-CH" sz="2400"/>
          </a:p>
          <a:p>
            <a:endParaRPr lang="de-CH" sz="2400"/>
          </a:p>
        </p:txBody>
      </p:sp>
      <p:sp>
        <p:nvSpPr>
          <p:cNvPr id="12295" name="Footer Placeholder 4"/>
          <p:cNvSpPr>
            <a:spLocks noGrp="1"/>
          </p:cNvSpPr>
          <p:nvPr>
            <p:ph type="ftr" sz="quarter" idx="11"/>
          </p:nvPr>
        </p:nvSpPr>
        <p:spPr/>
        <p:txBody>
          <a:bodyPr/>
          <a:lstStyle/>
          <a:p>
            <a:pPr>
              <a:defRPr/>
            </a:pPr>
            <a:r>
              <a:rPr lang="de-DE"/>
              <a:t>K. Grauman, B. Leibe</a:t>
            </a:r>
          </a:p>
        </p:txBody>
      </p:sp>
      <p:graphicFrame>
        <p:nvGraphicFramePr>
          <p:cNvPr id="43013" name="Object 4"/>
          <p:cNvGraphicFramePr>
            <a:graphicFrameLocks noChangeAspect="1"/>
          </p:cNvGraphicFramePr>
          <p:nvPr/>
        </p:nvGraphicFramePr>
        <p:xfrm>
          <a:off x="2093913" y="6207125"/>
          <a:ext cx="1038225" cy="277813"/>
        </p:xfrm>
        <a:graphic>
          <a:graphicData uri="http://schemas.openxmlformats.org/presentationml/2006/ole">
            <mc:AlternateContent xmlns:mc="http://schemas.openxmlformats.org/markup-compatibility/2006">
              <mc:Choice xmlns:v="urn:schemas-microsoft-com:vml" Requires="v">
                <p:oleObj spid="_x0000_s43129" name="Equation" r:id="rId4" imgW="901309" imgH="241195" progId="Equation.3">
                  <p:embed/>
                </p:oleObj>
              </mc:Choice>
              <mc:Fallback>
                <p:oleObj name="Equation" r:id="rId4" imgW="901309" imgH="24119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207125"/>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3014" name="Picture 4"/>
          <p:cNvPicPr>
            <a:picLocks noChangeAspect="1" noChangeArrowheads="1"/>
          </p:cNvPicPr>
          <p:nvPr/>
        </p:nvPicPr>
        <p:blipFill>
          <a:blip r:embed="rId6" cstate="print"/>
          <a:srcRect/>
          <a:stretch>
            <a:fillRect/>
          </a:stretch>
        </p:blipFill>
        <p:spPr bwMode="auto">
          <a:xfrm>
            <a:off x="1304925" y="4710113"/>
            <a:ext cx="2619375" cy="1485900"/>
          </a:xfrm>
          <a:prstGeom prst="rect">
            <a:avLst/>
          </a:prstGeom>
          <a:noFill/>
          <a:ln w="12700" cap="sq">
            <a:noFill/>
            <a:miter lim="800000"/>
            <a:headEnd type="none" w="sm" len="sm"/>
            <a:tailEnd type="none" w="sm" len="sm"/>
          </a:ln>
        </p:spPr>
      </p:pic>
      <p:pic>
        <p:nvPicPr>
          <p:cNvPr id="43015" name="Picture 5"/>
          <p:cNvPicPr>
            <a:picLocks noChangeAspect="1" noChangeArrowheads="1"/>
          </p:cNvPicPr>
          <p:nvPr/>
        </p:nvPicPr>
        <p:blipFill>
          <a:blip r:embed="rId7" cstate="print"/>
          <a:srcRect/>
          <a:stretch>
            <a:fillRect/>
          </a:stretch>
        </p:blipFill>
        <p:spPr bwMode="auto">
          <a:xfrm>
            <a:off x="1042988" y="1766888"/>
            <a:ext cx="3313112" cy="2649537"/>
          </a:xfrm>
          <a:prstGeom prst="rect">
            <a:avLst/>
          </a:prstGeom>
          <a:noFill/>
          <a:ln w="9525">
            <a:noFill/>
            <a:miter lim="800000"/>
            <a:headEnd/>
            <a:tailEnd/>
          </a:ln>
        </p:spPr>
      </p:pic>
      <p:pic>
        <p:nvPicPr>
          <p:cNvPr id="43016" name="Picture 6"/>
          <p:cNvPicPr>
            <a:picLocks noChangeAspect="1" noChangeArrowheads="1"/>
          </p:cNvPicPr>
          <p:nvPr/>
        </p:nvPicPr>
        <p:blipFill>
          <a:blip r:embed="rId8" cstate="print"/>
          <a:srcRect/>
          <a:stretch>
            <a:fillRect/>
          </a:stretch>
        </p:blipFill>
        <p:spPr bwMode="auto">
          <a:xfrm>
            <a:off x="5265738" y="1803400"/>
            <a:ext cx="2619375" cy="2663825"/>
          </a:xfrm>
          <a:prstGeom prst="rect">
            <a:avLst/>
          </a:prstGeom>
          <a:noFill/>
          <a:ln w="9525">
            <a:noFill/>
            <a:miter lim="800000"/>
            <a:headEnd/>
            <a:tailEnd/>
          </a:ln>
        </p:spPr>
      </p:pic>
      <p:sp>
        <p:nvSpPr>
          <p:cNvPr id="43017" name="Rectangle 7"/>
          <p:cNvSpPr>
            <a:spLocks noChangeArrowheads="1"/>
          </p:cNvSpPr>
          <p:nvPr/>
        </p:nvSpPr>
        <p:spPr bwMode="auto">
          <a:xfrm>
            <a:off x="1843088" y="2349500"/>
            <a:ext cx="260350" cy="269875"/>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grpSp>
        <p:nvGrpSpPr>
          <p:cNvPr id="43018" name="Group 8"/>
          <p:cNvGrpSpPr>
            <a:grpSpLocks/>
          </p:cNvGrpSpPr>
          <p:nvPr/>
        </p:nvGrpSpPr>
        <p:grpSpPr bwMode="auto">
          <a:xfrm>
            <a:off x="5821363" y="2208213"/>
            <a:ext cx="73025" cy="73025"/>
            <a:chOff x="1292" y="2205"/>
            <a:chExt cx="46" cy="46"/>
          </a:xfrm>
        </p:grpSpPr>
        <p:sp>
          <p:nvSpPr>
            <p:cNvPr id="43035" name="Line 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3036" name="Line 1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43019" name="Group 11"/>
          <p:cNvGrpSpPr>
            <a:grpSpLocks/>
          </p:cNvGrpSpPr>
          <p:nvPr/>
        </p:nvGrpSpPr>
        <p:grpSpPr bwMode="auto">
          <a:xfrm>
            <a:off x="1943100" y="2451100"/>
            <a:ext cx="73025" cy="73025"/>
            <a:chOff x="1292" y="2205"/>
            <a:chExt cx="46" cy="46"/>
          </a:xfrm>
        </p:grpSpPr>
        <p:sp>
          <p:nvSpPr>
            <p:cNvPr id="43033" name="Line 12"/>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3034" name="Line 13"/>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pic>
        <p:nvPicPr>
          <p:cNvPr id="43020" name="Picture 14"/>
          <p:cNvPicPr>
            <a:picLocks noChangeAspect="1" noChangeArrowheads="1"/>
          </p:cNvPicPr>
          <p:nvPr/>
        </p:nvPicPr>
        <p:blipFill>
          <a:blip r:embed="rId9" cstate="print"/>
          <a:srcRect/>
          <a:stretch>
            <a:fillRect/>
          </a:stretch>
        </p:blipFill>
        <p:spPr bwMode="auto">
          <a:xfrm>
            <a:off x="5327650" y="4683125"/>
            <a:ext cx="2562225" cy="1428750"/>
          </a:xfrm>
          <a:prstGeom prst="rect">
            <a:avLst/>
          </a:prstGeom>
          <a:noFill/>
          <a:ln w="12700" cap="sq">
            <a:noFill/>
            <a:miter lim="800000"/>
            <a:headEnd type="none" w="sm" len="sm"/>
            <a:tailEnd type="none" w="sm" len="sm"/>
          </a:ln>
        </p:spPr>
      </p:pic>
      <p:graphicFrame>
        <p:nvGraphicFramePr>
          <p:cNvPr id="43022" name="Object 5"/>
          <p:cNvGraphicFramePr>
            <a:graphicFrameLocks noChangeAspect="1"/>
          </p:cNvGraphicFramePr>
          <p:nvPr>
            <p:extLst>
              <p:ext uri="{D42A27DB-BD31-4B8C-83A1-F6EECF244321}">
                <p14:modId xmlns:p14="http://schemas.microsoft.com/office/powerpoint/2010/main" val="3235385051"/>
              </p:ext>
            </p:extLst>
          </p:nvPr>
        </p:nvGraphicFramePr>
        <p:xfrm>
          <a:off x="5935663" y="6153150"/>
          <a:ext cx="1338262" cy="334963"/>
        </p:xfrm>
        <a:graphic>
          <a:graphicData uri="http://schemas.openxmlformats.org/presentationml/2006/ole">
            <mc:AlternateContent xmlns:mc="http://schemas.openxmlformats.org/markup-compatibility/2006">
              <mc:Choice xmlns:v="urn:schemas-microsoft-com:vml" Requires="v">
                <p:oleObj spid="_x0000_s43130" name="Equation" r:id="rId10" imgW="965160" imgH="241200" progId="Equation.3">
                  <p:embed/>
                </p:oleObj>
              </mc:Choice>
              <mc:Fallback>
                <p:oleObj name="Equation" r:id="rId10" imgW="965160" imgH="241200" progId="Equation.3">
                  <p:embed/>
                  <p:pic>
                    <p:nvPicPr>
                      <p:cNvPr id="0" name="Object 5"/>
                      <p:cNvPicPr>
                        <a:picLocks noChangeAspect="1" noChangeArrowheads="1"/>
                      </p:cNvPicPr>
                      <p:nvPr/>
                    </p:nvPicPr>
                    <p:blipFill>
                      <a:blip r:embed="rId11"/>
                      <a:srcRect/>
                      <a:stretch>
                        <a:fillRect/>
                      </a:stretch>
                    </p:blipFill>
                    <p:spPr bwMode="auto">
                      <a:xfrm>
                        <a:off x="5935663" y="6153150"/>
                        <a:ext cx="1338262"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24" name="Line 19"/>
          <p:cNvSpPr>
            <a:spLocks noChangeShapeType="1"/>
          </p:cNvSpPr>
          <p:nvPr/>
        </p:nvSpPr>
        <p:spPr bwMode="auto">
          <a:xfrm flipH="1">
            <a:off x="1763713" y="2630488"/>
            <a:ext cx="215900" cy="2052637"/>
          </a:xfrm>
          <a:prstGeom prst="line">
            <a:avLst/>
          </a:prstGeom>
          <a:noFill/>
          <a:ln w="19050" cap="sq">
            <a:solidFill>
              <a:srgbClr val="FF0000"/>
            </a:solidFill>
            <a:round/>
            <a:headEnd type="none" w="sm" len="sm"/>
            <a:tailEnd type="triangle" w="med" len="med"/>
          </a:ln>
        </p:spPr>
        <p:txBody>
          <a:bodyPr/>
          <a:lstStyle/>
          <a:p>
            <a:endParaRPr lang="en-US"/>
          </a:p>
        </p:txBody>
      </p:sp>
      <p:sp>
        <p:nvSpPr>
          <p:cNvPr id="43025" name="Rectangle 20"/>
          <p:cNvSpPr>
            <a:spLocks noChangeArrowheads="1"/>
          </p:cNvSpPr>
          <p:nvPr/>
        </p:nvSpPr>
        <p:spPr bwMode="auto">
          <a:xfrm>
            <a:off x="5722938" y="2106613"/>
            <a:ext cx="260350" cy="269875"/>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sp>
        <p:nvSpPr>
          <p:cNvPr id="29" name="Rectangle 22"/>
          <p:cNvSpPr>
            <a:spLocks noChangeArrowheads="1"/>
          </p:cNvSpPr>
          <p:nvPr/>
        </p:nvSpPr>
        <p:spPr bwMode="auto">
          <a:xfrm>
            <a:off x="1490980" y="4756923"/>
            <a:ext cx="2341880" cy="116762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sp>
        <p:nvSpPr>
          <p:cNvPr id="43027" name="Oval 22"/>
          <p:cNvSpPr>
            <a:spLocks noChangeArrowheads="1"/>
          </p:cNvSpPr>
          <p:nvPr/>
        </p:nvSpPr>
        <p:spPr bwMode="auto">
          <a:xfrm>
            <a:off x="1511300" y="51149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30" name="Rectangle 20"/>
          <p:cNvSpPr>
            <a:spLocks noChangeArrowheads="1"/>
          </p:cNvSpPr>
          <p:nvPr/>
        </p:nvSpPr>
        <p:spPr bwMode="auto">
          <a:xfrm>
            <a:off x="5448299" y="4737873"/>
            <a:ext cx="2339341" cy="116000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sp>
        <p:nvSpPr>
          <p:cNvPr id="43028" name="Oval 23"/>
          <p:cNvSpPr>
            <a:spLocks noChangeArrowheads="1"/>
          </p:cNvSpPr>
          <p:nvPr/>
        </p:nvSpPr>
        <p:spPr bwMode="auto">
          <a:xfrm>
            <a:off x="5534025" y="56467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3030" name="Oval 25"/>
          <p:cNvSpPr>
            <a:spLocks noChangeArrowheads="1"/>
          </p:cNvSpPr>
          <p:nvPr/>
        </p:nvSpPr>
        <p:spPr bwMode="auto">
          <a:xfrm>
            <a:off x="5651500" y="53673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3031" name="Oval 26"/>
          <p:cNvSpPr>
            <a:spLocks noChangeArrowheads="1"/>
          </p:cNvSpPr>
          <p:nvPr/>
        </p:nvSpPr>
        <p:spPr bwMode="auto">
          <a:xfrm>
            <a:off x="1727200" y="47450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3032" name="Oval 27"/>
          <p:cNvSpPr>
            <a:spLocks noChangeArrowheads="1"/>
          </p:cNvSpPr>
          <p:nvPr/>
        </p:nvSpPr>
        <p:spPr bwMode="auto">
          <a:xfrm>
            <a:off x="5795963" y="511492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31" name="TextBox 30">
            <a:extLst>
              <a:ext uri="{FF2B5EF4-FFF2-40B4-BE49-F238E27FC236}">
                <a16:creationId xmlns:a16="http://schemas.microsoft.com/office/drawing/2014/main" id="{F8CCF2E0-781F-4B77-902D-354775129606}"/>
              </a:ext>
            </a:extLst>
          </p:cNvPr>
          <p:cNvSpPr txBox="1"/>
          <p:nvPr/>
        </p:nvSpPr>
        <p:spPr>
          <a:xfrm>
            <a:off x="552450" y="5029200"/>
            <a:ext cx="847725" cy="600164"/>
          </a:xfrm>
          <a:prstGeom prst="rect">
            <a:avLst/>
          </a:prstGeom>
          <a:noFill/>
        </p:spPr>
        <p:txBody>
          <a:bodyPr wrap="square" rtlCol="0">
            <a:spAutoFit/>
          </a:bodyPr>
          <a:lstStyle/>
          <a:p>
            <a:r>
              <a:rPr lang="en-US" sz="1100" dirty="0"/>
              <a:t>Response of some function </a:t>
            </a:r>
            <a:r>
              <a:rPr lang="en-US" sz="1100" i="1" dirty="0"/>
              <a:t>f</a:t>
            </a:r>
          </a:p>
        </p:txBody>
      </p:sp>
      <p:sp>
        <p:nvSpPr>
          <p:cNvPr id="32" name="Oval 24">
            <a:extLst>
              <a:ext uri="{FF2B5EF4-FFF2-40B4-BE49-F238E27FC236}">
                <a16:creationId xmlns:a16="http://schemas.microsoft.com/office/drawing/2014/main" id="{054B863A-D8B1-40FC-837A-574A4FB52048}"/>
              </a:ext>
            </a:extLst>
          </p:cNvPr>
          <p:cNvSpPr>
            <a:spLocks noChangeArrowheads="1"/>
          </p:cNvSpPr>
          <p:nvPr/>
        </p:nvSpPr>
        <p:spPr bwMode="auto">
          <a:xfrm>
            <a:off x="1584325" y="48990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3026" name="Line 21"/>
          <p:cNvSpPr>
            <a:spLocks noChangeShapeType="1"/>
          </p:cNvSpPr>
          <p:nvPr/>
        </p:nvSpPr>
        <p:spPr bwMode="auto">
          <a:xfrm flipH="1">
            <a:off x="5819775" y="2343150"/>
            <a:ext cx="84138" cy="2638425"/>
          </a:xfrm>
          <a:prstGeom prst="line">
            <a:avLst/>
          </a:prstGeom>
          <a:noFill/>
          <a:ln w="19050" cap="sq">
            <a:solidFill>
              <a:srgbClr val="FF0000"/>
            </a:solidFill>
            <a:round/>
            <a:headEnd type="none" w="sm" len="sm"/>
            <a:tailEnd type="triangle" w="med" len="med"/>
          </a:ln>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t>Automatic Scale Selection</a:t>
            </a:r>
            <a:endParaRPr lang="de-CH"/>
          </a:p>
        </p:txBody>
      </p:sp>
      <p:sp>
        <p:nvSpPr>
          <p:cNvPr id="44035" name="Content Placeholder 2"/>
          <p:cNvSpPr>
            <a:spLocks noGrp="1"/>
          </p:cNvSpPr>
          <p:nvPr>
            <p:ph idx="1"/>
          </p:nvPr>
        </p:nvSpPr>
        <p:spPr/>
        <p:txBody>
          <a:bodyPr/>
          <a:lstStyle/>
          <a:p>
            <a:r>
              <a:rPr lang="en-US" sz="2400"/>
              <a:t>Function responses for increasing scale (scale signature) </a:t>
            </a:r>
            <a:endParaRPr lang="de-CH" sz="2400"/>
          </a:p>
          <a:p>
            <a:endParaRPr lang="de-CH" sz="2400"/>
          </a:p>
        </p:txBody>
      </p:sp>
      <p:sp>
        <p:nvSpPr>
          <p:cNvPr id="13319" name="Footer Placeholder 4"/>
          <p:cNvSpPr>
            <a:spLocks noGrp="1"/>
          </p:cNvSpPr>
          <p:nvPr>
            <p:ph type="ftr" sz="quarter" idx="11"/>
          </p:nvPr>
        </p:nvSpPr>
        <p:spPr/>
        <p:txBody>
          <a:bodyPr/>
          <a:lstStyle/>
          <a:p>
            <a:pPr>
              <a:defRPr/>
            </a:pPr>
            <a:r>
              <a:rPr lang="de-DE"/>
              <a:t>K. Grauman, B. Leibe</a:t>
            </a:r>
          </a:p>
        </p:txBody>
      </p:sp>
      <p:pic>
        <p:nvPicPr>
          <p:cNvPr id="44044" name="Picture 14"/>
          <p:cNvPicPr>
            <a:picLocks noChangeAspect="1" noChangeArrowheads="1"/>
          </p:cNvPicPr>
          <p:nvPr/>
        </p:nvPicPr>
        <p:blipFill>
          <a:blip r:embed="rId4" cstate="print"/>
          <a:srcRect/>
          <a:stretch>
            <a:fillRect/>
          </a:stretch>
        </p:blipFill>
        <p:spPr bwMode="auto">
          <a:xfrm>
            <a:off x="5327650" y="4683125"/>
            <a:ext cx="2562225" cy="1428750"/>
          </a:xfrm>
          <a:prstGeom prst="rect">
            <a:avLst/>
          </a:prstGeom>
          <a:noFill/>
          <a:ln w="12700" cap="sq">
            <a:noFill/>
            <a:miter lim="800000"/>
            <a:headEnd type="none" w="sm" len="sm"/>
            <a:tailEnd type="none" w="sm" len="sm"/>
          </a:ln>
        </p:spPr>
      </p:pic>
      <p:graphicFrame>
        <p:nvGraphicFramePr>
          <p:cNvPr id="44037" name="Object 4"/>
          <p:cNvGraphicFramePr>
            <a:graphicFrameLocks noChangeAspect="1"/>
          </p:cNvGraphicFramePr>
          <p:nvPr/>
        </p:nvGraphicFramePr>
        <p:xfrm>
          <a:off x="2093913" y="6207125"/>
          <a:ext cx="1038225" cy="277813"/>
        </p:xfrm>
        <a:graphic>
          <a:graphicData uri="http://schemas.openxmlformats.org/presentationml/2006/ole">
            <mc:AlternateContent xmlns:mc="http://schemas.openxmlformats.org/markup-compatibility/2006">
              <mc:Choice xmlns:v="urn:schemas-microsoft-com:vml" Requires="v">
                <p:oleObj spid="_x0000_s44153" name="Equation" r:id="rId5" imgW="901309" imgH="241195" progId="Equation.3">
                  <p:embed/>
                </p:oleObj>
              </mc:Choice>
              <mc:Fallback>
                <p:oleObj name="Equation" r:id="rId5" imgW="901309" imgH="24119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3913" y="6207125"/>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4038" name="Picture 4"/>
          <p:cNvPicPr>
            <a:picLocks noChangeAspect="1" noChangeArrowheads="1"/>
          </p:cNvPicPr>
          <p:nvPr/>
        </p:nvPicPr>
        <p:blipFill>
          <a:blip r:embed="rId7" cstate="print"/>
          <a:srcRect/>
          <a:stretch>
            <a:fillRect/>
          </a:stretch>
        </p:blipFill>
        <p:spPr bwMode="auto">
          <a:xfrm>
            <a:off x="1304925" y="4710113"/>
            <a:ext cx="2619375" cy="1485900"/>
          </a:xfrm>
          <a:prstGeom prst="rect">
            <a:avLst/>
          </a:prstGeom>
          <a:noFill/>
          <a:ln w="12700" cap="sq">
            <a:noFill/>
            <a:miter lim="800000"/>
            <a:headEnd type="none" w="sm" len="sm"/>
            <a:tailEnd type="none" w="sm" len="sm"/>
          </a:ln>
        </p:spPr>
      </p:pic>
      <p:pic>
        <p:nvPicPr>
          <p:cNvPr id="44039" name="Picture 5"/>
          <p:cNvPicPr>
            <a:picLocks noChangeAspect="1" noChangeArrowheads="1"/>
          </p:cNvPicPr>
          <p:nvPr/>
        </p:nvPicPr>
        <p:blipFill>
          <a:blip r:embed="rId8" cstate="print"/>
          <a:srcRect/>
          <a:stretch>
            <a:fillRect/>
          </a:stretch>
        </p:blipFill>
        <p:spPr bwMode="auto">
          <a:xfrm>
            <a:off x="1042988" y="1766888"/>
            <a:ext cx="3313112" cy="2649537"/>
          </a:xfrm>
          <a:prstGeom prst="rect">
            <a:avLst/>
          </a:prstGeom>
          <a:noFill/>
          <a:ln w="9525">
            <a:noFill/>
            <a:miter lim="800000"/>
            <a:headEnd/>
            <a:tailEnd/>
          </a:ln>
        </p:spPr>
      </p:pic>
      <p:pic>
        <p:nvPicPr>
          <p:cNvPr id="44040" name="Picture 6"/>
          <p:cNvPicPr>
            <a:picLocks noChangeAspect="1" noChangeArrowheads="1"/>
          </p:cNvPicPr>
          <p:nvPr/>
        </p:nvPicPr>
        <p:blipFill>
          <a:blip r:embed="rId9" cstate="print"/>
          <a:srcRect/>
          <a:stretch>
            <a:fillRect/>
          </a:stretch>
        </p:blipFill>
        <p:spPr bwMode="auto">
          <a:xfrm>
            <a:off x="5265738" y="1803400"/>
            <a:ext cx="2619375" cy="2663825"/>
          </a:xfrm>
          <a:prstGeom prst="rect">
            <a:avLst/>
          </a:prstGeom>
          <a:noFill/>
          <a:ln w="9525">
            <a:noFill/>
            <a:miter lim="800000"/>
            <a:headEnd/>
            <a:tailEnd/>
          </a:ln>
        </p:spPr>
      </p:pic>
      <p:sp>
        <p:nvSpPr>
          <p:cNvPr id="44041" name="Rectangle 7"/>
          <p:cNvSpPr>
            <a:spLocks noChangeArrowheads="1"/>
          </p:cNvSpPr>
          <p:nvPr/>
        </p:nvSpPr>
        <p:spPr bwMode="auto">
          <a:xfrm>
            <a:off x="1804988" y="2311400"/>
            <a:ext cx="325437" cy="344488"/>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grpSp>
        <p:nvGrpSpPr>
          <p:cNvPr id="44042" name="Group 8"/>
          <p:cNvGrpSpPr>
            <a:grpSpLocks/>
          </p:cNvGrpSpPr>
          <p:nvPr/>
        </p:nvGrpSpPr>
        <p:grpSpPr bwMode="auto">
          <a:xfrm>
            <a:off x="5821363" y="2208213"/>
            <a:ext cx="73025" cy="73025"/>
            <a:chOff x="1292" y="2205"/>
            <a:chExt cx="46" cy="46"/>
          </a:xfrm>
        </p:grpSpPr>
        <p:sp>
          <p:nvSpPr>
            <p:cNvPr id="44061" name="Line 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4062" name="Line 1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44043" name="Group 11"/>
          <p:cNvGrpSpPr>
            <a:grpSpLocks/>
          </p:cNvGrpSpPr>
          <p:nvPr/>
        </p:nvGrpSpPr>
        <p:grpSpPr bwMode="auto">
          <a:xfrm>
            <a:off x="1943100" y="2451100"/>
            <a:ext cx="73025" cy="73025"/>
            <a:chOff x="1292" y="2205"/>
            <a:chExt cx="46" cy="46"/>
          </a:xfrm>
        </p:grpSpPr>
        <p:sp>
          <p:nvSpPr>
            <p:cNvPr id="44059" name="Line 12"/>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4060" name="Line 13"/>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aphicFrame>
        <p:nvGraphicFramePr>
          <p:cNvPr id="44046" name="Object 5"/>
          <p:cNvGraphicFramePr>
            <a:graphicFrameLocks noChangeAspect="1"/>
          </p:cNvGraphicFramePr>
          <p:nvPr>
            <p:extLst>
              <p:ext uri="{D42A27DB-BD31-4B8C-83A1-F6EECF244321}">
                <p14:modId xmlns:p14="http://schemas.microsoft.com/office/powerpoint/2010/main" val="3854876342"/>
              </p:ext>
            </p:extLst>
          </p:nvPr>
        </p:nvGraphicFramePr>
        <p:xfrm>
          <a:off x="5935663" y="6153150"/>
          <a:ext cx="1338262" cy="334963"/>
        </p:xfrm>
        <a:graphic>
          <a:graphicData uri="http://schemas.openxmlformats.org/presentationml/2006/ole">
            <mc:AlternateContent xmlns:mc="http://schemas.openxmlformats.org/markup-compatibility/2006">
              <mc:Choice xmlns:v="urn:schemas-microsoft-com:vml" Requires="v">
                <p:oleObj spid="_x0000_s44154" name="Equation" r:id="rId10" imgW="965160" imgH="241200" progId="Equation.3">
                  <p:embed/>
                </p:oleObj>
              </mc:Choice>
              <mc:Fallback>
                <p:oleObj name="Equation" r:id="rId10" imgW="965160" imgH="241200" progId="Equation.3">
                  <p:embed/>
                  <p:pic>
                    <p:nvPicPr>
                      <p:cNvPr id="0" name="Object 5"/>
                      <p:cNvPicPr>
                        <a:picLocks noChangeAspect="1" noChangeArrowheads="1"/>
                      </p:cNvPicPr>
                      <p:nvPr/>
                    </p:nvPicPr>
                    <p:blipFill>
                      <a:blip r:embed="rId11"/>
                      <a:srcRect/>
                      <a:stretch>
                        <a:fillRect/>
                      </a:stretch>
                    </p:blipFill>
                    <p:spPr bwMode="auto">
                      <a:xfrm>
                        <a:off x="5935663" y="6153150"/>
                        <a:ext cx="1338262"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9" name="Rectangle 20"/>
          <p:cNvSpPr>
            <a:spLocks noChangeArrowheads="1"/>
          </p:cNvSpPr>
          <p:nvPr/>
        </p:nvSpPr>
        <p:spPr bwMode="auto">
          <a:xfrm>
            <a:off x="5684838" y="2068513"/>
            <a:ext cx="325437" cy="344487"/>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sp>
        <p:nvSpPr>
          <p:cNvPr id="31" name="Rectangle 22"/>
          <p:cNvSpPr>
            <a:spLocks noChangeArrowheads="1"/>
          </p:cNvSpPr>
          <p:nvPr/>
        </p:nvSpPr>
        <p:spPr bwMode="auto">
          <a:xfrm>
            <a:off x="1490980" y="4756923"/>
            <a:ext cx="2341880" cy="116762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sp>
        <p:nvSpPr>
          <p:cNvPr id="44051" name="Oval 22"/>
          <p:cNvSpPr>
            <a:spLocks noChangeArrowheads="1"/>
          </p:cNvSpPr>
          <p:nvPr/>
        </p:nvSpPr>
        <p:spPr bwMode="auto">
          <a:xfrm>
            <a:off x="1511300" y="51149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32" name="Rectangle 20"/>
          <p:cNvSpPr>
            <a:spLocks noChangeArrowheads="1"/>
          </p:cNvSpPr>
          <p:nvPr/>
        </p:nvSpPr>
        <p:spPr bwMode="auto">
          <a:xfrm>
            <a:off x="5448299" y="4737873"/>
            <a:ext cx="2339341" cy="116000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sp>
        <p:nvSpPr>
          <p:cNvPr id="44052" name="Oval 23"/>
          <p:cNvSpPr>
            <a:spLocks noChangeArrowheads="1"/>
          </p:cNvSpPr>
          <p:nvPr/>
        </p:nvSpPr>
        <p:spPr bwMode="auto">
          <a:xfrm>
            <a:off x="5534025" y="56467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4053" name="Oval 24"/>
          <p:cNvSpPr>
            <a:spLocks noChangeArrowheads="1"/>
          </p:cNvSpPr>
          <p:nvPr/>
        </p:nvSpPr>
        <p:spPr bwMode="auto">
          <a:xfrm>
            <a:off x="1584325" y="48990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4054" name="Oval 25"/>
          <p:cNvSpPr>
            <a:spLocks noChangeArrowheads="1"/>
          </p:cNvSpPr>
          <p:nvPr/>
        </p:nvSpPr>
        <p:spPr bwMode="auto">
          <a:xfrm>
            <a:off x="5651500" y="53673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4055" name="Oval 26"/>
          <p:cNvSpPr>
            <a:spLocks noChangeArrowheads="1"/>
          </p:cNvSpPr>
          <p:nvPr/>
        </p:nvSpPr>
        <p:spPr bwMode="auto">
          <a:xfrm>
            <a:off x="1727200" y="47450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4056" name="Oval 27"/>
          <p:cNvSpPr>
            <a:spLocks noChangeArrowheads="1"/>
          </p:cNvSpPr>
          <p:nvPr/>
        </p:nvSpPr>
        <p:spPr bwMode="auto">
          <a:xfrm>
            <a:off x="5795963" y="511492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4057" name="Oval 28"/>
          <p:cNvSpPr>
            <a:spLocks noChangeArrowheads="1"/>
          </p:cNvSpPr>
          <p:nvPr/>
        </p:nvSpPr>
        <p:spPr bwMode="auto">
          <a:xfrm>
            <a:off x="5975350" y="49355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4058" name="Oval 29"/>
          <p:cNvSpPr>
            <a:spLocks noChangeArrowheads="1"/>
          </p:cNvSpPr>
          <p:nvPr/>
        </p:nvSpPr>
        <p:spPr bwMode="auto">
          <a:xfrm>
            <a:off x="1906588" y="48466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33" name="TextBox 32">
            <a:extLst>
              <a:ext uri="{FF2B5EF4-FFF2-40B4-BE49-F238E27FC236}">
                <a16:creationId xmlns:a16="http://schemas.microsoft.com/office/drawing/2014/main" id="{89B031C5-E581-43F6-978E-95B06ECA3A9F}"/>
              </a:ext>
            </a:extLst>
          </p:cNvPr>
          <p:cNvSpPr txBox="1"/>
          <p:nvPr/>
        </p:nvSpPr>
        <p:spPr>
          <a:xfrm>
            <a:off x="552450" y="5029200"/>
            <a:ext cx="847725" cy="600164"/>
          </a:xfrm>
          <a:prstGeom prst="rect">
            <a:avLst/>
          </a:prstGeom>
          <a:noFill/>
        </p:spPr>
        <p:txBody>
          <a:bodyPr wrap="square" rtlCol="0">
            <a:spAutoFit/>
          </a:bodyPr>
          <a:lstStyle/>
          <a:p>
            <a:r>
              <a:rPr lang="en-US" sz="1100" dirty="0"/>
              <a:t>Response of some function </a:t>
            </a:r>
            <a:r>
              <a:rPr lang="en-US" sz="1100" i="1" dirty="0"/>
              <a:t>f</a:t>
            </a:r>
          </a:p>
        </p:txBody>
      </p:sp>
      <p:sp>
        <p:nvSpPr>
          <p:cNvPr id="44048" name="Line 19"/>
          <p:cNvSpPr>
            <a:spLocks noChangeShapeType="1"/>
          </p:cNvSpPr>
          <p:nvPr/>
        </p:nvSpPr>
        <p:spPr bwMode="auto">
          <a:xfrm flipH="1">
            <a:off x="1908175" y="2630488"/>
            <a:ext cx="71438" cy="2160587"/>
          </a:xfrm>
          <a:prstGeom prst="line">
            <a:avLst/>
          </a:prstGeom>
          <a:noFill/>
          <a:ln w="19050" cap="sq">
            <a:solidFill>
              <a:srgbClr val="FF0000"/>
            </a:solidFill>
            <a:round/>
            <a:headEnd type="none" w="sm" len="sm"/>
            <a:tailEnd type="triangle" w="med" len="med"/>
          </a:ln>
        </p:spPr>
        <p:txBody>
          <a:bodyPr/>
          <a:lstStyle/>
          <a:p>
            <a:endParaRPr lang="en-US"/>
          </a:p>
        </p:txBody>
      </p:sp>
      <p:sp>
        <p:nvSpPr>
          <p:cNvPr id="44050" name="Line 21"/>
          <p:cNvSpPr>
            <a:spLocks noChangeShapeType="1"/>
          </p:cNvSpPr>
          <p:nvPr/>
        </p:nvSpPr>
        <p:spPr bwMode="auto">
          <a:xfrm>
            <a:off x="5903913" y="2343150"/>
            <a:ext cx="73025" cy="2520950"/>
          </a:xfrm>
          <a:prstGeom prst="line">
            <a:avLst/>
          </a:prstGeom>
          <a:noFill/>
          <a:ln w="19050" cap="sq">
            <a:solidFill>
              <a:srgbClr val="FF0000"/>
            </a:solidFill>
            <a:round/>
            <a:headEnd type="none" w="sm" len="sm"/>
            <a:tailEnd type="triangle" w="med" len="med"/>
          </a:ln>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t>Automatic Scale Selection</a:t>
            </a:r>
            <a:endParaRPr lang="de-CH"/>
          </a:p>
        </p:txBody>
      </p:sp>
      <p:sp>
        <p:nvSpPr>
          <p:cNvPr id="45059" name="Content Placeholder 2"/>
          <p:cNvSpPr>
            <a:spLocks noGrp="1"/>
          </p:cNvSpPr>
          <p:nvPr>
            <p:ph idx="1"/>
          </p:nvPr>
        </p:nvSpPr>
        <p:spPr/>
        <p:txBody>
          <a:bodyPr/>
          <a:lstStyle/>
          <a:p>
            <a:r>
              <a:rPr lang="en-US" sz="2400"/>
              <a:t>Function responses for increasing scale (scale signature) </a:t>
            </a:r>
            <a:endParaRPr lang="de-CH" sz="2400"/>
          </a:p>
          <a:p>
            <a:endParaRPr lang="de-CH" sz="2400"/>
          </a:p>
        </p:txBody>
      </p:sp>
      <p:sp>
        <p:nvSpPr>
          <p:cNvPr id="14343" name="Footer Placeholder 4"/>
          <p:cNvSpPr>
            <a:spLocks noGrp="1"/>
          </p:cNvSpPr>
          <p:nvPr>
            <p:ph type="ftr" sz="quarter" idx="11"/>
          </p:nvPr>
        </p:nvSpPr>
        <p:spPr/>
        <p:txBody>
          <a:bodyPr/>
          <a:lstStyle/>
          <a:p>
            <a:pPr>
              <a:defRPr/>
            </a:pPr>
            <a:r>
              <a:rPr lang="de-DE"/>
              <a:t>K. Grauman, B. Leibe</a:t>
            </a:r>
          </a:p>
        </p:txBody>
      </p:sp>
      <p:graphicFrame>
        <p:nvGraphicFramePr>
          <p:cNvPr id="45061" name="Object 4"/>
          <p:cNvGraphicFramePr>
            <a:graphicFrameLocks noChangeAspect="1"/>
          </p:cNvGraphicFramePr>
          <p:nvPr/>
        </p:nvGraphicFramePr>
        <p:xfrm>
          <a:off x="2093913" y="6207125"/>
          <a:ext cx="1038225" cy="277813"/>
        </p:xfrm>
        <a:graphic>
          <a:graphicData uri="http://schemas.openxmlformats.org/presentationml/2006/ole">
            <mc:AlternateContent xmlns:mc="http://schemas.openxmlformats.org/markup-compatibility/2006">
              <mc:Choice xmlns:v="urn:schemas-microsoft-com:vml" Requires="v">
                <p:oleObj spid="_x0000_s45177" name="Equation" r:id="rId4" imgW="901309" imgH="241195" progId="Equation.3">
                  <p:embed/>
                </p:oleObj>
              </mc:Choice>
              <mc:Fallback>
                <p:oleObj name="Equation" r:id="rId4" imgW="901309" imgH="24119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207125"/>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5062" name="Picture 4"/>
          <p:cNvPicPr>
            <a:picLocks noChangeAspect="1" noChangeArrowheads="1"/>
          </p:cNvPicPr>
          <p:nvPr/>
        </p:nvPicPr>
        <p:blipFill>
          <a:blip r:embed="rId6" cstate="print"/>
          <a:srcRect/>
          <a:stretch>
            <a:fillRect/>
          </a:stretch>
        </p:blipFill>
        <p:spPr bwMode="auto">
          <a:xfrm>
            <a:off x="1304925" y="4710113"/>
            <a:ext cx="2619375" cy="1485900"/>
          </a:xfrm>
          <a:prstGeom prst="rect">
            <a:avLst/>
          </a:prstGeom>
          <a:noFill/>
          <a:ln w="12700" cap="sq">
            <a:noFill/>
            <a:miter lim="800000"/>
            <a:headEnd type="none" w="sm" len="sm"/>
            <a:tailEnd type="none" w="sm" len="sm"/>
          </a:ln>
        </p:spPr>
      </p:pic>
      <p:pic>
        <p:nvPicPr>
          <p:cNvPr id="45063" name="Picture 5"/>
          <p:cNvPicPr>
            <a:picLocks noChangeAspect="1" noChangeArrowheads="1"/>
          </p:cNvPicPr>
          <p:nvPr/>
        </p:nvPicPr>
        <p:blipFill>
          <a:blip r:embed="rId7" cstate="print"/>
          <a:srcRect/>
          <a:stretch>
            <a:fillRect/>
          </a:stretch>
        </p:blipFill>
        <p:spPr bwMode="auto">
          <a:xfrm>
            <a:off x="1042988" y="1766888"/>
            <a:ext cx="3313112" cy="2649537"/>
          </a:xfrm>
          <a:prstGeom prst="rect">
            <a:avLst/>
          </a:prstGeom>
          <a:noFill/>
          <a:ln w="9525">
            <a:noFill/>
            <a:miter lim="800000"/>
            <a:headEnd/>
            <a:tailEnd/>
          </a:ln>
        </p:spPr>
      </p:pic>
      <p:pic>
        <p:nvPicPr>
          <p:cNvPr id="45064" name="Picture 6"/>
          <p:cNvPicPr>
            <a:picLocks noChangeAspect="1" noChangeArrowheads="1"/>
          </p:cNvPicPr>
          <p:nvPr/>
        </p:nvPicPr>
        <p:blipFill>
          <a:blip r:embed="rId8" cstate="print"/>
          <a:srcRect/>
          <a:stretch>
            <a:fillRect/>
          </a:stretch>
        </p:blipFill>
        <p:spPr bwMode="auto">
          <a:xfrm>
            <a:off x="5265738" y="1803400"/>
            <a:ext cx="2619375" cy="2663825"/>
          </a:xfrm>
          <a:prstGeom prst="rect">
            <a:avLst/>
          </a:prstGeom>
          <a:noFill/>
          <a:ln w="9525">
            <a:noFill/>
            <a:miter lim="800000"/>
            <a:headEnd/>
            <a:tailEnd/>
          </a:ln>
        </p:spPr>
      </p:pic>
      <p:sp>
        <p:nvSpPr>
          <p:cNvPr id="45065" name="Rectangle 7"/>
          <p:cNvSpPr>
            <a:spLocks noChangeArrowheads="1"/>
          </p:cNvSpPr>
          <p:nvPr/>
        </p:nvSpPr>
        <p:spPr bwMode="auto">
          <a:xfrm>
            <a:off x="1481138" y="2032000"/>
            <a:ext cx="939800" cy="958850"/>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grpSp>
        <p:nvGrpSpPr>
          <p:cNvPr id="45066" name="Group 8"/>
          <p:cNvGrpSpPr>
            <a:grpSpLocks/>
          </p:cNvGrpSpPr>
          <p:nvPr/>
        </p:nvGrpSpPr>
        <p:grpSpPr bwMode="auto">
          <a:xfrm>
            <a:off x="5821363" y="2208213"/>
            <a:ext cx="73025" cy="73025"/>
            <a:chOff x="1292" y="2205"/>
            <a:chExt cx="46" cy="46"/>
          </a:xfrm>
        </p:grpSpPr>
        <p:sp>
          <p:nvSpPr>
            <p:cNvPr id="45104" name="Line 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5105" name="Line 1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45067" name="Group 11"/>
          <p:cNvGrpSpPr>
            <a:grpSpLocks/>
          </p:cNvGrpSpPr>
          <p:nvPr/>
        </p:nvGrpSpPr>
        <p:grpSpPr bwMode="auto">
          <a:xfrm>
            <a:off x="1943100" y="2451100"/>
            <a:ext cx="73025" cy="73025"/>
            <a:chOff x="1292" y="2205"/>
            <a:chExt cx="46" cy="46"/>
          </a:xfrm>
        </p:grpSpPr>
        <p:sp>
          <p:nvSpPr>
            <p:cNvPr id="45102" name="Line 12"/>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5103" name="Line 13"/>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pic>
        <p:nvPicPr>
          <p:cNvPr id="45068" name="Picture 14"/>
          <p:cNvPicPr>
            <a:picLocks noChangeAspect="1" noChangeArrowheads="1"/>
          </p:cNvPicPr>
          <p:nvPr/>
        </p:nvPicPr>
        <p:blipFill>
          <a:blip r:embed="rId9" cstate="print"/>
          <a:srcRect/>
          <a:stretch>
            <a:fillRect/>
          </a:stretch>
        </p:blipFill>
        <p:spPr bwMode="auto">
          <a:xfrm>
            <a:off x="5327650" y="4683125"/>
            <a:ext cx="2562225" cy="1428750"/>
          </a:xfrm>
          <a:prstGeom prst="rect">
            <a:avLst/>
          </a:prstGeom>
          <a:noFill/>
          <a:ln w="12700" cap="sq">
            <a:noFill/>
            <a:miter lim="800000"/>
            <a:headEnd type="none" w="sm" len="sm"/>
            <a:tailEnd type="none" w="sm" len="sm"/>
          </a:ln>
        </p:spPr>
      </p:pic>
      <p:graphicFrame>
        <p:nvGraphicFramePr>
          <p:cNvPr id="45070" name="Object 5"/>
          <p:cNvGraphicFramePr>
            <a:graphicFrameLocks noChangeAspect="1"/>
          </p:cNvGraphicFramePr>
          <p:nvPr>
            <p:extLst>
              <p:ext uri="{D42A27DB-BD31-4B8C-83A1-F6EECF244321}">
                <p14:modId xmlns:p14="http://schemas.microsoft.com/office/powerpoint/2010/main" val="596990164"/>
              </p:ext>
            </p:extLst>
          </p:nvPr>
        </p:nvGraphicFramePr>
        <p:xfrm>
          <a:off x="5937250" y="6153150"/>
          <a:ext cx="1335088" cy="334963"/>
        </p:xfrm>
        <a:graphic>
          <a:graphicData uri="http://schemas.openxmlformats.org/presentationml/2006/ole">
            <mc:AlternateContent xmlns:mc="http://schemas.openxmlformats.org/markup-compatibility/2006">
              <mc:Choice xmlns:v="urn:schemas-microsoft-com:vml" Requires="v">
                <p:oleObj spid="_x0000_s45178" name="Equation" r:id="rId10" imgW="965160" imgH="241200" progId="Equation.3">
                  <p:embed/>
                </p:oleObj>
              </mc:Choice>
              <mc:Fallback>
                <p:oleObj name="Equation" r:id="rId10" imgW="965160" imgH="241200" progId="Equation.3">
                  <p:embed/>
                  <p:pic>
                    <p:nvPicPr>
                      <p:cNvPr id="0" name="Object 5"/>
                      <p:cNvPicPr>
                        <a:picLocks noChangeAspect="1" noChangeArrowheads="1"/>
                      </p:cNvPicPr>
                      <p:nvPr/>
                    </p:nvPicPr>
                    <p:blipFill>
                      <a:blip r:embed="rId11"/>
                      <a:srcRect/>
                      <a:stretch>
                        <a:fillRect/>
                      </a:stretch>
                    </p:blipFill>
                    <p:spPr bwMode="auto">
                      <a:xfrm>
                        <a:off x="5937250" y="6153150"/>
                        <a:ext cx="1335088"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73" name="Rectangle 20"/>
          <p:cNvSpPr>
            <a:spLocks noChangeArrowheads="1"/>
          </p:cNvSpPr>
          <p:nvPr/>
        </p:nvSpPr>
        <p:spPr bwMode="auto">
          <a:xfrm>
            <a:off x="5360988" y="1789113"/>
            <a:ext cx="939800" cy="958850"/>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sp>
        <p:nvSpPr>
          <p:cNvPr id="50" name="Rectangle 22"/>
          <p:cNvSpPr>
            <a:spLocks noChangeArrowheads="1"/>
          </p:cNvSpPr>
          <p:nvPr/>
        </p:nvSpPr>
        <p:spPr bwMode="auto">
          <a:xfrm>
            <a:off x="1490980" y="4756923"/>
            <a:ext cx="2341880" cy="116762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sp>
        <p:nvSpPr>
          <p:cNvPr id="45075" name="Oval 22"/>
          <p:cNvSpPr>
            <a:spLocks noChangeArrowheads="1"/>
          </p:cNvSpPr>
          <p:nvPr/>
        </p:nvSpPr>
        <p:spPr bwMode="auto">
          <a:xfrm>
            <a:off x="1511300" y="51149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51" name="Rectangle 20"/>
          <p:cNvSpPr>
            <a:spLocks noChangeArrowheads="1"/>
          </p:cNvSpPr>
          <p:nvPr/>
        </p:nvSpPr>
        <p:spPr bwMode="auto">
          <a:xfrm>
            <a:off x="5448299" y="4737873"/>
            <a:ext cx="2339341" cy="1160007"/>
          </a:xfrm>
          <a:prstGeom prst="rect">
            <a:avLst/>
          </a:prstGeom>
          <a:solidFill>
            <a:schemeClr val="tx1"/>
          </a:solidFill>
          <a:ln w="12700" cap="sq">
            <a:noFill/>
            <a:miter lim="800000"/>
            <a:headEnd type="none" w="sm" len="sm"/>
            <a:tailEnd type="none" w="sm" len="sm"/>
          </a:ln>
        </p:spPr>
        <p:txBody>
          <a:bodyPr wrap="none" anchor="ctr"/>
          <a:lstStyle/>
          <a:p>
            <a:pPr eaLnBrk="0" hangingPunct="0"/>
            <a:endParaRPr lang="de-CH"/>
          </a:p>
        </p:txBody>
      </p:sp>
      <p:sp>
        <p:nvSpPr>
          <p:cNvPr id="45076" name="Oval 23"/>
          <p:cNvSpPr>
            <a:spLocks noChangeArrowheads="1"/>
          </p:cNvSpPr>
          <p:nvPr/>
        </p:nvSpPr>
        <p:spPr bwMode="auto">
          <a:xfrm>
            <a:off x="5534025" y="56467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77" name="Oval 24"/>
          <p:cNvSpPr>
            <a:spLocks noChangeArrowheads="1"/>
          </p:cNvSpPr>
          <p:nvPr/>
        </p:nvSpPr>
        <p:spPr bwMode="auto">
          <a:xfrm>
            <a:off x="1584325" y="48990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78" name="Oval 25"/>
          <p:cNvSpPr>
            <a:spLocks noChangeArrowheads="1"/>
          </p:cNvSpPr>
          <p:nvPr/>
        </p:nvSpPr>
        <p:spPr bwMode="auto">
          <a:xfrm>
            <a:off x="5651500" y="53673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79" name="Oval 26"/>
          <p:cNvSpPr>
            <a:spLocks noChangeArrowheads="1"/>
          </p:cNvSpPr>
          <p:nvPr/>
        </p:nvSpPr>
        <p:spPr bwMode="auto">
          <a:xfrm>
            <a:off x="1727200" y="47450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0" name="Oval 27"/>
          <p:cNvSpPr>
            <a:spLocks noChangeArrowheads="1"/>
          </p:cNvSpPr>
          <p:nvPr/>
        </p:nvSpPr>
        <p:spPr bwMode="auto">
          <a:xfrm>
            <a:off x="5795963" y="511492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1" name="Oval 28"/>
          <p:cNvSpPr>
            <a:spLocks noChangeArrowheads="1"/>
          </p:cNvSpPr>
          <p:nvPr/>
        </p:nvSpPr>
        <p:spPr bwMode="auto">
          <a:xfrm>
            <a:off x="5975350" y="49355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2" name="Oval 29"/>
          <p:cNvSpPr>
            <a:spLocks noChangeArrowheads="1"/>
          </p:cNvSpPr>
          <p:nvPr/>
        </p:nvSpPr>
        <p:spPr bwMode="auto">
          <a:xfrm>
            <a:off x="1906588" y="48466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3" name="Oval 30"/>
          <p:cNvSpPr>
            <a:spLocks noChangeArrowheads="1"/>
          </p:cNvSpPr>
          <p:nvPr/>
        </p:nvSpPr>
        <p:spPr bwMode="auto">
          <a:xfrm>
            <a:off x="2051050" y="50260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4" name="Oval 31"/>
          <p:cNvSpPr>
            <a:spLocks noChangeArrowheads="1"/>
          </p:cNvSpPr>
          <p:nvPr/>
        </p:nvSpPr>
        <p:spPr bwMode="auto">
          <a:xfrm>
            <a:off x="2230438" y="52228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5" name="Oval 32"/>
          <p:cNvSpPr>
            <a:spLocks noChangeArrowheads="1"/>
          </p:cNvSpPr>
          <p:nvPr/>
        </p:nvSpPr>
        <p:spPr bwMode="auto">
          <a:xfrm>
            <a:off x="2409825" y="53673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6" name="Oval 33"/>
          <p:cNvSpPr>
            <a:spLocks noChangeArrowheads="1"/>
          </p:cNvSpPr>
          <p:nvPr/>
        </p:nvSpPr>
        <p:spPr bwMode="auto">
          <a:xfrm>
            <a:off x="2590800" y="54752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7" name="Oval 34"/>
          <p:cNvSpPr>
            <a:spLocks noChangeArrowheads="1"/>
          </p:cNvSpPr>
          <p:nvPr/>
        </p:nvSpPr>
        <p:spPr bwMode="auto">
          <a:xfrm>
            <a:off x="2770188" y="554831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8" name="Oval 35"/>
          <p:cNvSpPr>
            <a:spLocks noChangeArrowheads="1"/>
          </p:cNvSpPr>
          <p:nvPr/>
        </p:nvSpPr>
        <p:spPr bwMode="auto">
          <a:xfrm>
            <a:off x="2949575" y="560070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89" name="Oval 36"/>
          <p:cNvSpPr>
            <a:spLocks noChangeArrowheads="1"/>
          </p:cNvSpPr>
          <p:nvPr/>
        </p:nvSpPr>
        <p:spPr bwMode="auto">
          <a:xfrm>
            <a:off x="3128963" y="565626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0" name="Oval 37"/>
          <p:cNvSpPr>
            <a:spLocks noChangeArrowheads="1"/>
          </p:cNvSpPr>
          <p:nvPr/>
        </p:nvSpPr>
        <p:spPr bwMode="auto">
          <a:xfrm>
            <a:off x="3308350" y="570865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1" name="Oval 38"/>
          <p:cNvSpPr>
            <a:spLocks noChangeArrowheads="1"/>
          </p:cNvSpPr>
          <p:nvPr/>
        </p:nvSpPr>
        <p:spPr bwMode="auto">
          <a:xfrm>
            <a:off x="3487738" y="576421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2" name="Oval 39"/>
          <p:cNvSpPr>
            <a:spLocks noChangeArrowheads="1"/>
          </p:cNvSpPr>
          <p:nvPr/>
        </p:nvSpPr>
        <p:spPr bwMode="auto">
          <a:xfrm>
            <a:off x="3667125" y="583565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3" name="Oval 40"/>
          <p:cNvSpPr>
            <a:spLocks noChangeArrowheads="1"/>
          </p:cNvSpPr>
          <p:nvPr/>
        </p:nvSpPr>
        <p:spPr bwMode="auto">
          <a:xfrm>
            <a:off x="6154738" y="480060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4" name="Oval 41"/>
          <p:cNvSpPr>
            <a:spLocks noChangeArrowheads="1"/>
          </p:cNvSpPr>
          <p:nvPr/>
        </p:nvSpPr>
        <p:spPr bwMode="auto">
          <a:xfrm>
            <a:off x="6334125" y="473710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5" name="Oval 42"/>
          <p:cNvSpPr>
            <a:spLocks noChangeArrowheads="1"/>
          </p:cNvSpPr>
          <p:nvPr/>
        </p:nvSpPr>
        <p:spPr bwMode="auto">
          <a:xfrm>
            <a:off x="6513513" y="47196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6" name="Oval 43"/>
          <p:cNvSpPr>
            <a:spLocks noChangeArrowheads="1"/>
          </p:cNvSpPr>
          <p:nvPr/>
        </p:nvSpPr>
        <p:spPr bwMode="auto">
          <a:xfrm>
            <a:off x="6692900" y="475615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7" name="Oval 44"/>
          <p:cNvSpPr>
            <a:spLocks noChangeArrowheads="1"/>
          </p:cNvSpPr>
          <p:nvPr/>
        </p:nvSpPr>
        <p:spPr bwMode="auto">
          <a:xfrm>
            <a:off x="6872288" y="480060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8" name="Oval 45"/>
          <p:cNvSpPr>
            <a:spLocks noChangeArrowheads="1"/>
          </p:cNvSpPr>
          <p:nvPr/>
        </p:nvSpPr>
        <p:spPr bwMode="auto">
          <a:xfrm>
            <a:off x="7051675" y="486410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099" name="Oval 46"/>
          <p:cNvSpPr>
            <a:spLocks noChangeArrowheads="1"/>
          </p:cNvSpPr>
          <p:nvPr/>
        </p:nvSpPr>
        <p:spPr bwMode="auto">
          <a:xfrm>
            <a:off x="7231063" y="49355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100" name="Oval 47"/>
          <p:cNvSpPr>
            <a:spLocks noChangeArrowheads="1"/>
          </p:cNvSpPr>
          <p:nvPr/>
        </p:nvSpPr>
        <p:spPr bwMode="auto">
          <a:xfrm>
            <a:off x="7410450" y="499745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5101" name="Oval 48"/>
          <p:cNvSpPr>
            <a:spLocks noChangeArrowheads="1"/>
          </p:cNvSpPr>
          <p:nvPr/>
        </p:nvSpPr>
        <p:spPr bwMode="auto">
          <a:xfrm>
            <a:off x="7589838" y="505301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52" name="TextBox 51">
            <a:extLst>
              <a:ext uri="{FF2B5EF4-FFF2-40B4-BE49-F238E27FC236}">
                <a16:creationId xmlns:a16="http://schemas.microsoft.com/office/drawing/2014/main" id="{C6A8DB8C-CEFA-4C15-A67D-4837B95B3F68}"/>
              </a:ext>
            </a:extLst>
          </p:cNvPr>
          <p:cNvSpPr txBox="1"/>
          <p:nvPr/>
        </p:nvSpPr>
        <p:spPr>
          <a:xfrm>
            <a:off x="552450" y="5029200"/>
            <a:ext cx="847725" cy="600164"/>
          </a:xfrm>
          <a:prstGeom prst="rect">
            <a:avLst/>
          </a:prstGeom>
          <a:noFill/>
        </p:spPr>
        <p:txBody>
          <a:bodyPr wrap="square" rtlCol="0">
            <a:spAutoFit/>
          </a:bodyPr>
          <a:lstStyle/>
          <a:p>
            <a:r>
              <a:rPr lang="en-US" sz="1100" dirty="0"/>
              <a:t>Response of some function </a:t>
            </a:r>
            <a:r>
              <a:rPr lang="en-US" sz="1100" i="1" dirty="0"/>
              <a:t>f</a:t>
            </a:r>
          </a:p>
        </p:txBody>
      </p:sp>
      <p:sp>
        <p:nvSpPr>
          <p:cNvPr id="45072" name="Line 19"/>
          <p:cNvSpPr>
            <a:spLocks noChangeShapeType="1"/>
          </p:cNvSpPr>
          <p:nvPr/>
        </p:nvSpPr>
        <p:spPr bwMode="auto">
          <a:xfrm>
            <a:off x="1979613" y="2630488"/>
            <a:ext cx="1692275" cy="3133725"/>
          </a:xfrm>
          <a:prstGeom prst="line">
            <a:avLst/>
          </a:prstGeom>
          <a:noFill/>
          <a:ln w="19050" cap="sq">
            <a:solidFill>
              <a:srgbClr val="FF0000"/>
            </a:solidFill>
            <a:round/>
            <a:headEnd type="none" w="sm" len="sm"/>
            <a:tailEnd type="triangle" w="med" len="med"/>
          </a:ln>
        </p:spPr>
        <p:txBody>
          <a:bodyPr/>
          <a:lstStyle/>
          <a:p>
            <a:endParaRPr lang="en-US"/>
          </a:p>
        </p:txBody>
      </p:sp>
      <p:sp>
        <p:nvSpPr>
          <p:cNvPr id="45074" name="Line 21"/>
          <p:cNvSpPr>
            <a:spLocks noChangeShapeType="1"/>
          </p:cNvSpPr>
          <p:nvPr/>
        </p:nvSpPr>
        <p:spPr bwMode="auto">
          <a:xfrm>
            <a:off x="5903913" y="2343150"/>
            <a:ext cx="1692275" cy="2628900"/>
          </a:xfrm>
          <a:prstGeom prst="line">
            <a:avLst/>
          </a:prstGeom>
          <a:noFill/>
          <a:ln w="19050" cap="sq">
            <a:solidFill>
              <a:srgbClr val="FF0000"/>
            </a:solidFill>
            <a:round/>
            <a:headEnd type="none" w="sm" len="sm"/>
            <a:tailEnd type="triangle" w="med" len="med"/>
          </a:ln>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t>Automatic Scale Selection</a:t>
            </a:r>
            <a:endParaRPr lang="de-CH"/>
          </a:p>
        </p:txBody>
      </p:sp>
      <p:sp>
        <p:nvSpPr>
          <p:cNvPr id="46083" name="Content Placeholder 2"/>
          <p:cNvSpPr>
            <a:spLocks noGrp="1"/>
          </p:cNvSpPr>
          <p:nvPr>
            <p:ph idx="1"/>
          </p:nvPr>
        </p:nvSpPr>
        <p:spPr/>
        <p:txBody>
          <a:bodyPr/>
          <a:lstStyle/>
          <a:p>
            <a:r>
              <a:rPr lang="en-US" sz="2400"/>
              <a:t>Function responses for increasing scale (scale signature) </a:t>
            </a:r>
            <a:endParaRPr lang="de-CH" sz="2400"/>
          </a:p>
          <a:p>
            <a:endParaRPr lang="de-CH" sz="2400"/>
          </a:p>
        </p:txBody>
      </p:sp>
      <p:sp>
        <p:nvSpPr>
          <p:cNvPr id="15367" name="Footer Placeholder 4"/>
          <p:cNvSpPr>
            <a:spLocks noGrp="1"/>
          </p:cNvSpPr>
          <p:nvPr>
            <p:ph type="ftr" sz="quarter" idx="11"/>
          </p:nvPr>
        </p:nvSpPr>
        <p:spPr/>
        <p:txBody>
          <a:bodyPr/>
          <a:lstStyle/>
          <a:p>
            <a:pPr>
              <a:defRPr/>
            </a:pPr>
            <a:r>
              <a:rPr lang="de-DE"/>
              <a:t>K. Grauman, B. Leibe</a:t>
            </a:r>
          </a:p>
        </p:txBody>
      </p:sp>
      <p:graphicFrame>
        <p:nvGraphicFramePr>
          <p:cNvPr id="46085" name="Object 4"/>
          <p:cNvGraphicFramePr>
            <a:graphicFrameLocks noChangeAspect="1"/>
          </p:cNvGraphicFramePr>
          <p:nvPr/>
        </p:nvGraphicFramePr>
        <p:xfrm>
          <a:off x="2093913" y="6207125"/>
          <a:ext cx="1038225" cy="277813"/>
        </p:xfrm>
        <a:graphic>
          <a:graphicData uri="http://schemas.openxmlformats.org/presentationml/2006/ole">
            <mc:AlternateContent xmlns:mc="http://schemas.openxmlformats.org/markup-compatibility/2006">
              <mc:Choice xmlns:v="urn:schemas-microsoft-com:vml" Requires="v">
                <p:oleObj spid="_x0000_s46204" name="Equation" r:id="rId4" imgW="901309" imgH="241195" progId="Equation.3">
                  <p:embed/>
                </p:oleObj>
              </mc:Choice>
              <mc:Fallback>
                <p:oleObj name="Equation" r:id="rId4" imgW="901309" imgH="24119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207125"/>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6086" name="Picture 4"/>
          <p:cNvPicPr>
            <a:picLocks noChangeAspect="1" noChangeArrowheads="1"/>
          </p:cNvPicPr>
          <p:nvPr/>
        </p:nvPicPr>
        <p:blipFill>
          <a:blip r:embed="rId6" cstate="print"/>
          <a:srcRect/>
          <a:stretch>
            <a:fillRect/>
          </a:stretch>
        </p:blipFill>
        <p:spPr bwMode="auto">
          <a:xfrm>
            <a:off x="1304925" y="4710113"/>
            <a:ext cx="2619375" cy="1485900"/>
          </a:xfrm>
          <a:prstGeom prst="rect">
            <a:avLst/>
          </a:prstGeom>
          <a:noFill/>
          <a:ln w="12700" cap="sq">
            <a:noFill/>
            <a:miter lim="800000"/>
            <a:headEnd type="none" w="sm" len="sm"/>
            <a:tailEnd type="none" w="sm" len="sm"/>
          </a:ln>
        </p:spPr>
      </p:pic>
      <p:pic>
        <p:nvPicPr>
          <p:cNvPr id="46087" name="Picture 5"/>
          <p:cNvPicPr>
            <a:picLocks noChangeAspect="1" noChangeArrowheads="1"/>
          </p:cNvPicPr>
          <p:nvPr/>
        </p:nvPicPr>
        <p:blipFill>
          <a:blip r:embed="rId7" cstate="print"/>
          <a:srcRect/>
          <a:stretch>
            <a:fillRect/>
          </a:stretch>
        </p:blipFill>
        <p:spPr bwMode="auto">
          <a:xfrm>
            <a:off x="1042988" y="1766888"/>
            <a:ext cx="3313112" cy="2649537"/>
          </a:xfrm>
          <a:prstGeom prst="rect">
            <a:avLst/>
          </a:prstGeom>
          <a:noFill/>
          <a:ln w="9525">
            <a:noFill/>
            <a:miter lim="800000"/>
            <a:headEnd/>
            <a:tailEnd/>
          </a:ln>
        </p:spPr>
      </p:pic>
      <p:pic>
        <p:nvPicPr>
          <p:cNvPr id="46088" name="Picture 6"/>
          <p:cNvPicPr>
            <a:picLocks noChangeAspect="1" noChangeArrowheads="1"/>
          </p:cNvPicPr>
          <p:nvPr/>
        </p:nvPicPr>
        <p:blipFill>
          <a:blip r:embed="rId8" cstate="print"/>
          <a:srcRect/>
          <a:stretch>
            <a:fillRect/>
          </a:stretch>
        </p:blipFill>
        <p:spPr bwMode="auto">
          <a:xfrm>
            <a:off x="5265738" y="1803400"/>
            <a:ext cx="2619375" cy="2663825"/>
          </a:xfrm>
          <a:prstGeom prst="rect">
            <a:avLst/>
          </a:prstGeom>
          <a:noFill/>
          <a:ln w="9525">
            <a:noFill/>
            <a:miter lim="800000"/>
            <a:headEnd/>
            <a:tailEnd/>
          </a:ln>
        </p:spPr>
      </p:pic>
      <p:sp>
        <p:nvSpPr>
          <p:cNvPr id="46089" name="Rectangle 7"/>
          <p:cNvSpPr>
            <a:spLocks noChangeArrowheads="1"/>
          </p:cNvSpPr>
          <p:nvPr/>
        </p:nvSpPr>
        <p:spPr bwMode="auto">
          <a:xfrm>
            <a:off x="1833563" y="2360613"/>
            <a:ext cx="261937" cy="260350"/>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grpSp>
        <p:nvGrpSpPr>
          <p:cNvPr id="46090" name="Group 8"/>
          <p:cNvGrpSpPr>
            <a:grpSpLocks/>
          </p:cNvGrpSpPr>
          <p:nvPr/>
        </p:nvGrpSpPr>
        <p:grpSpPr bwMode="auto">
          <a:xfrm>
            <a:off x="5821363" y="2208213"/>
            <a:ext cx="73025" cy="73025"/>
            <a:chOff x="1292" y="2205"/>
            <a:chExt cx="46" cy="46"/>
          </a:xfrm>
        </p:grpSpPr>
        <p:sp>
          <p:nvSpPr>
            <p:cNvPr id="46126" name="Line 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6127" name="Line 1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46091" name="Group 11"/>
          <p:cNvGrpSpPr>
            <a:grpSpLocks/>
          </p:cNvGrpSpPr>
          <p:nvPr/>
        </p:nvGrpSpPr>
        <p:grpSpPr bwMode="auto">
          <a:xfrm>
            <a:off x="1943100" y="2451100"/>
            <a:ext cx="73025" cy="73025"/>
            <a:chOff x="1292" y="2205"/>
            <a:chExt cx="46" cy="46"/>
          </a:xfrm>
        </p:grpSpPr>
        <p:sp>
          <p:nvSpPr>
            <p:cNvPr id="46124" name="Line 12"/>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46125" name="Line 13"/>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pic>
        <p:nvPicPr>
          <p:cNvPr id="46092" name="Picture 14"/>
          <p:cNvPicPr>
            <a:picLocks noChangeAspect="1" noChangeArrowheads="1"/>
          </p:cNvPicPr>
          <p:nvPr/>
        </p:nvPicPr>
        <p:blipFill>
          <a:blip r:embed="rId9" cstate="print"/>
          <a:srcRect/>
          <a:stretch>
            <a:fillRect/>
          </a:stretch>
        </p:blipFill>
        <p:spPr bwMode="auto">
          <a:xfrm>
            <a:off x="5327650" y="4683125"/>
            <a:ext cx="2562225" cy="1428750"/>
          </a:xfrm>
          <a:prstGeom prst="rect">
            <a:avLst/>
          </a:prstGeom>
          <a:noFill/>
          <a:ln w="12700" cap="sq">
            <a:noFill/>
            <a:miter lim="800000"/>
            <a:headEnd type="none" w="sm" len="sm"/>
            <a:tailEnd type="none" w="sm" len="sm"/>
          </a:ln>
        </p:spPr>
      </p:pic>
      <p:graphicFrame>
        <p:nvGraphicFramePr>
          <p:cNvPr id="46093" name="Object 5"/>
          <p:cNvGraphicFramePr>
            <a:graphicFrameLocks noChangeAspect="1"/>
          </p:cNvGraphicFramePr>
          <p:nvPr>
            <p:extLst>
              <p:ext uri="{D42A27DB-BD31-4B8C-83A1-F6EECF244321}">
                <p14:modId xmlns:p14="http://schemas.microsoft.com/office/powerpoint/2010/main" val="1627563283"/>
              </p:ext>
            </p:extLst>
          </p:nvPr>
        </p:nvGraphicFramePr>
        <p:xfrm>
          <a:off x="5935663" y="6153150"/>
          <a:ext cx="1336675" cy="334963"/>
        </p:xfrm>
        <a:graphic>
          <a:graphicData uri="http://schemas.openxmlformats.org/presentationml/2006/ole">
            <mc:AlternateContent xmlns:mc="http://schemas.openxmlformats.org/markup-compatibility/2006">
              <mc:Choice xmlns:v="urn:schemas-microsoft-com:vml" Requires="v">
                <p:oleObj spid="_x0000_s46205" name="Equation" r:id="rId10" imgW="965160" imgH="241200" progId="Equation.3">
                  <p:embed/>
                </p:oleObj>
              </mc:Choice>
              <mc:Fallback>
                <p:oleObj name="Equation" r:id="rId10" imgW="965160" imgH="241200" progId="Equation.3">
                  <p:embed/>
                  <p:pic>
                    <p:nvPicPr>
                      <p:cNvPr id="0" name="Object 5"/>
                      <p:cNvPicPr>
                        <a:picLocks noChangeAspect="1" noChangeArrowheads="1"/>
                      </p:cNvPicPr>
                      <p:nvPr/>
                    </p:nvPicPr>
                    <p:blipFill>
                      <a:blip r:embed="rId11"/>
                      <a:srcRect/>
                      <a:stretch>
                        <a:fillRect/>
                      </a:stretch>
                    </p:blipFill>
                    <p:spPr bwMode="auto">
                      <a:xfrm>
                        <a:off x="5935663" y="6153150"/>
                        <a:ext cx="1336675"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4" name="Line 19"/>
          <p:cNvSpPr>
            <a:spLocks noChangeShapeType="1"/>
          </p:cNvSpPr>
          <p:nvPr/>
        </p:nvSpPr>
        <p:spPr bwMode="auto">
          <a:xfrm flipH="1">
            <a:off x="1727200" y="2630488"/>
            <a:ext cx="252413" cy="2017712"/>
          </a:xfrm>
          <a:prstGeom prst="line">
            <a:avLst/>
          </a:prstGeom>
          <a:noFill/>
          <a:ln w="19050" cap="sq">
            <a:solidFill>
              <a:srgbClr val="FF0000"/>
            </a:solidFill>
            <a:round/>
            <a:headEnd type="none" w="sm" len="sm"/>
            <a:tailEnd type="triangle" w="med" len="med"/>
          </a:ln>
        </p:spPr>
        <p:txBody>
          <a:bodyPr/>
          <a:lstStyle/>
          <a:p>
            <a:endParaRPr lang="en-US"/>
          </a:p>
        </p:txBody>
      </p:sp>
      <p:sp>
        <p:nvSpPr>
          <p:cNvPr id="46095" name="Rectangle 20"/>
          <p:cNvSpPr>
            <a:spLocks noChangeArrowheads="1"/>
          </p:cNvSpPr>
          <p:nvPr/>
        </p:nvSpPr>
        <p:spPr bwMode="auto">
          <a:xfrm>
            <a:off x="5632450" y="2046288"/>
            <a:ext cx="433388" cy="431800"/>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p>
        </p:txBody>
      </p:sp>
      <p:sp>
        <p:nvSpPr>
          <p:cNvPr id="46096" name="Line 21"/>
          <p:cNvSpPr>
            <a:spLocks noChangeShapeType="1"/>
          </p:cNvSpPr>
          <p:nvPr/>
        </p:nvSpPr>
        <p:spPr bwMode="auto">
          <a:xfrm>
            <a:off x="5903913" y="2343150"/>
            <a:ext cx="612775" cy="2305050"/>
          </a:xfrm>
          <a:prstGeom prst="line">
            <a:avLst/>
          </a:prstGeom>
          <a:noFill/>
          <a:ln w="19050" cap="sq">
            <a:solidFill>
              <a:srgbClr val="FF0000"/>
            </a:solidFill>
            <a:round/>
            <a:headEnd type="none" w="sm" len="sm"/>
            <a:tailEnd type="triangle" w="med" len="med"/>
          </a:ln>
        </p:spPr>
        <p:txBody>
          <a:bodyPr/>
          <a:lstStyle/>
          <a:p>
            <a:endParaRPr lang="en-US"/>
          </a:p>
        </p:txBody>
      </p:sp>
      <p:sp>
        <p:nvSpPr>
          <p:cNvPr id="46097" name="Oval 22"/>
          <p:cNvSpPr>
            <a:spLocks noChangeArrowheads="1"/>
          </p:cNvSpPr>
          <p:nvPr/>
        </p:nvSpPr>
        <p:spPr bwMode="auto">
          <a:xfrm>
            <a:off x="1511300" y="51149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098" name="Oval 23"/>
          <p:cNvSpPr>
            <a:spLocks noChangeArrowheads="1"/>
          </p:cNvSpPr>
          <p:nvPr/>
        </p:nvSpPr>
        <p:spPr bwMode="auto">
          <a:xfrm>
            <a:off x="5534025" y="56467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099" name="Oval 24"/>
          <p:cNvSpPr>
            <a:spLocks noChangeArrowheads="1"/>
          </p:cNvSpPr>
          <p:nvPr/>
        </p:nvSpPr>
        <p:spPr bwMode="auto">
          <a:xfrm>
            <a:off x="1584325" y="48990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0" name="Oval 25"/>
          <p:cNvSpPr>
            <a:spLocks noChangeArrowheads="1"/>
          </p:cNvSpPr>
          <p:nvPr/>
        </p:nvSpPr>
        <p:spPr bwMode="auto">
          <a:xfrm>
            <a:off x="5651500" y="53673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1" name="Oval 26"/>
          <p:cNvSpPr>
            <a:spLocks noChangeArrowheads="1"/>
          </p:cNvSpPr>
          <p:nvPr/>
        </p:nvSpPr>
        <p:spPr bwMode="auto">
          <a:xfrm>
            <a:off x="1727200" y="47450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2" name="Oval 27"/>
          <p:cNvSpPr>
            <a:spLocks noChangeArrowheads="1"/>
          </p:cNvSpPr>
          <p:nvPr/>
        </p:nvSpPr>
        <p:spPr bwMode="auto">
          <a:xfrm>
            <a:off x="5795963" y="511492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3" name="Oval 28"/>
          <p:cNvSpPr>
            <a:spLocks noChangeArrowheads="1"/>
          </p:cNvSpPr>
          <p:nvPr/>
        </p:nvSpPr>
        <p:spPr bwMode="auto">
          <a:xfrm>
            <a:off x="5975350" y="49355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4" name="Oval 29"/>
          <p:cNvSpPr>
            <a:spLocks noChangeArrowheads="1"/>
          </p:cNvSpPr>
          <p:nvPr/>
        </p:nvSpPr>
        <p:spPr bwMode="auto">
          <a:xfrm>
            <a:off x="1906588" y="48466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5" name="Oval 30"/>
          <p:cNvSpPr>
            <a:spLocks noChangeArrowheads="1"/>
          </p:cNvSpPr>
          <p:nvPr/>
        </p:nvSpPr>
        <p:spPr bwMode="auto">
          <a:xfrm>
            <a:off x="2051050" y="50260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6" name="Oval 31"/>
          <p:cNvSpPr>
            <a:spLocks noChangeArrowheads="1"/>
          </p:cNvSpPr>
          <p:nvPr/>
        </p:nvSpPr>
        <p:spPr bwMode="auto">
          <a:xfrm>
            <a:off x="2230438" y="52228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7" name="Oval 32"/>
          <p:cNvSpPr>
            <a:spLocks noChangeArrowheads="1"/>
          </p:cNvSpPr>
          <p:nvPr/>
        </p:nvSpPr>
        <p:spPr bwMode="auto">
          <a:xfrm>
            <a:off x="2409825" y="53673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8" name="Oval 33"/>
          <p:cNvSpPr>
            <a:spLocks noChangeArrowheads="1"/>
          </p:cNvSpPr>
          <p:nvPr/>
        </p:nvSpPr>
        <p:spPr bwMode="auto">
          <a:xfrm>
            <a:off x="2590800" y="54752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09" name="Oval 34"/>
          <p:cNvSpPr>
            <a:spLocks noChangeArrowheads="1"/>
          </p:cNvSpPr>
          <p:nvPr/>
        </p:nvSpPr>
        <p:spPr bwMode="auto">
          <a:xfrm>
            <a:off x="2770188" y="554831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0" name="Oval 35"/>
          <p:cNvSpPr>
            <a:spLocks noChangeArrowheads="1"/>
          </p:cNvSpPr>
          <p:nvPr/>
        </p:nvSpPr>
        <p:spPr bwMode="auto">
          <a:xfrm>
            <a:off x="2949575" y="560070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1" name="Oval 36"/>
          <p:cNvSpPr>
            <a:spLocks noChangeArrowheads="1"/>
          </p:cNvSpPr>
          <p:nvPr/>
        </p:nvSpPr>
        <p:spPr bwMode="auto">
          <a:xfrm>
            <a:off x="3128963" y="565626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2" name="Oval 37"/>
          <p:cNvSpPr>
            <a:spLocks noChangeArrowheads="1"/>
          </p:cNvSpPr>
          <p:nvPr/>
        </p:nvSpPr>
        <p:spPr bwMode="auto">
          <a:xfrm>
            <a:off x="3308350" y="570865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3" name="Oval 38"/>
          <p:cNvSpPr>
            <a:spLocks noChangeArrowheads="1"/>
          </p:cNvSpPr>
          <p:nvPr/>
        </p:nvSpPr>
        <p:spPr bwMode="auto">
          <a:xfrm>
            <a:off x="3487738" y="576421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4" name="Oval 39"/>
          <p:cNvSpPr>
            <a:spLocks noChangeArrowheads="1"/>
          </p:cNvSpPr>
          <p:nvPr/>
        </p:nvSpPr>
        <p:spPr bwMode="auto">
          <a:xfrm>
            <a:off x="3667125" y="583565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5" name="Oval 40"/>
          <p:cNvSpPr>
            <a:spLocks noChangeArrowheads="1"/>
          </p:cNvSpPr>
          <p:nvPr/>
        </p:nvSpPr>
        <p:spPr bwMode="auto">
          <a:xfrm>
            <a:off x="6154738" y="480060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6" name="Oval 41"/>
          <p:cNvSpPr>
            <a:spLocks noChangeArrowheads="1"/>
          </p:cNvSpPr>
          <p:nvPr/>
        </p:nvSpPr>
        <p:spPr bwMode="auto">
          <a:xfrm>
            <a:off x="6334125" y="473710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7" name="Oval 42"/>
          <p:cNvSpPr>
            <a:spLocks noChangeArrowheads="1"/>
          </p:cNvSpPr>
          <p:nvPr/>
        </p:nvSpPr>
        <p:spPr bwMode="auto">
          <a:xfrm>
            <a:off x="6513513" y="47196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8" name="Oval 43"/>
          <p:cNvSpPr>
            <a:spLocks noChangeArrowheads="1"/>
          </p:cNvSpPr>
          <p:nvPr/>
        </p:nvSpPr>
        <p:spPr bwMode="auto">
          <a:xfrm>
            <a:off x="6692900" y="475615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19" name="Oval 44"/>
          <p:cNvSpPr>
            <a:spLocks noChangeArrowheads="1"/>
          </p:cNvSpPr>
          <p:nvPr/>
        </p:nvSpPr>
        <p:spPr bwMode="auto">
          <a:xfrm>
            <a:off x="6872288" y="480060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20" name="Oval 45"/>
          <p:cNvSpPr>
            <a:spLocks noChangeArrowheads="1"/>
          </p:cNvSpPr>
          <p:nvPr/>
        </p:nvSpPr>
        <p:spPr bwMode="auto">
          <a:xfrm>
            <a:off x="7051675" y="486410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21" name="Oval 46"/>
          <p:cNvSpPr>
            <a:spLocks noChangeArrowheads="1"/>
          </p:cNvSpPr>
          <p:nvPr/>
        </p:nvSpPr>
        <p:spPr bwMode="auto">
          <a:xfrm>
            <a:off x="7231063" y="49355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22" name="Oval 47"/>
          <p:cNvSpPr>
            <a:spLocks noChangeArrowheads="1"/>
          </p:cNvSpPr>
          <p:nvPr/>
        </p:nvSpPr>
        <p:spPr bwMode="auto">
          <a:xfrm>
            <a:off x="7410450" y="499745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6123" name="Oval 48"/>
          <p:cNvSpPr>
            <a:spLocks noChangeArrowheads="1"/>
          </p:cNvSpPr>
          <p:nvPr/>
        </p:nvSpPr>
        <p:spPr bwMode="auto">
          <a:xfrm>
            <a:off x="7589838" y="505301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hangingPunct="0"/>
            <a:endParaRPr lang="de-CH"/>
          </a:p>
        </p:txBody>
      </p:sp>
      <p:sp>
        <p:nvSpPr>
          <p:cNvPr id="48" name="TextBox 47">
            <a:extLst>
              <a:ext uri="{FF2B5EF4-FFF2-40B4-BE49-F238E27FC236}">
                <a16:creationId xmlns:a16="http://schemas.microsoft.com/office/drawing/2014/main" id="{27D7C04D-6C33-4BA0-A99F-FD1381130EB2}"/>
              </a:ext>
            </a:extLst>
          </p:cNvPr>
          <p:cNvSpPr txBox="1"/>
          <p:nvPr/>
        </p:nvSpPr>
        <p:spPr>
          <a:xfrm>
            <a:off x="552450" y="5029200"/>
            <a:ext cx="847725" cy="600164"/>
          </a:xfrm>
          <a:prstGeom prst="rect">
            <a:avLst/>
          </a:prstGeom>
          <a:noFill/>
        </p:spPr>
        <p:txBody>
          <a:bodyPr wrap="square" rtlCol="0">
            <a:spAutoFit/>
          </a:bodyPr>
          <a:lstStyle/>
          <a:p>
            <a:r>
              <a:rPr lang="en-US" sz="1100" dirty="0"/>
              <a:t>Response of some function </a:t>
            </a:r>
            <a:r>
              <a:rPr lang="en-US" sz="1100" i="1" dirty="0"/>
              <a:t>f</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Content Placeholder 2"/>
          <p:cNvSpPr>
            <a:spLocks noGrp="1"/>
          </p:cNvSpPr>
          <p:nvPr>
            <p:ph idx="1"/>
          </p:nvPr>
        </p:nvSpPr>
        <p:spPr>
          <a:xfrm>
            <a:off x="5507643" y="1828800"/>
            <a:ext cx="3429000" cy="457199"/>
          </a:xfrm>
        </p:spPr>
        <p:txBody>
          <a:bodyPr>
            <a:normAutofit lnSpcReduction="10000"/>
          </a:bodyPr>
          <a:lstStyle/>
          <a:p>
            <a:pPr marL="0" indent="0">
              <a:buNone/>
            </a:pPr>
            <a:r>
              <a:rPr lang="en-US" altLang="en-US" sz="2400" dirty="0"/>
              <a:t>1</a:t>
            </a:r>
            <a:r>
              <a:rPr lang="en-US" altLang="en-US" sz="2400" baseline="30000" dirty="0"/>
              <a:t>st</a:t>
            </a:r>
            <a:r>
              <a:rPr lang="en-US" altLang="en-US" sz="2400" dirty="0"/>
              <a:t> Derivative of Gaussian</a:t>
            </a:r>
          </a:p>
        </p:txBody>
      </p:sp>
      <p:pic>
        <p:nvPicPr>
          <p:cNvPr id="10035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904" t="14507" r="33158" b="43253"/>
          <a:stretch/>
        </p:blipFill>
        <p:spPr bwMode="auto">
          <a:xfrm>
            <a:off x="5320607" y="2438400"/>
            <a:ext cx="380307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000" t="4889" r="6667" b="4445"/>
          <a:stretch/>
        </p:blipFill>
        <p:spPr>
          <a:xfrm>
            <a:off x="0" y="1295400"/>
            <a:ext cx="5105400" cy="5181600"/>
          </a:xfrm>
          <a:prstGeom prst="rect">
            <a:avLst/>
          </a:prstGeom>
        </p:spPr>
      </p:pic>
      <p:sp>
        <p:nvSpPr>
          <p:cNvPr id="3" name="TextBox 2"/>
          <p:cNvSpPr txBox="1"/>
          <p:nvPr/>
        </p:nvSpPr>
        <p:spPr>
          <a:xfrm>
            <a:off x="3169920" y="4831080"/>
            <a:ext cx="2667000" cy="307777"/>
          </a:xfrm>
          <a:prstGeom prst="rect">
            <a:avLst/>
          </a:prstGeom>
          <a:noFill/>
        </p:spPr>
        <p:txBody>
          <a:bodyPr wrap="square" rtlCol="0">
            <a:spAutoFit/>
          </a:bodyPr>
          <a:lstStyle/>
          <a:p>
            <a:r>
              <a:rPr lang="en-US" sz="1400" dirty="0"/>
              <a:t>(Laplacian of Gaussian)</a:t>
            </a:r>
          </a:p>
        </p:txBody>
      </p:sp>
      <p:sp>
        <p:nvSpPr>
          <p:cNvPr id="4" name="Rectangle 3"/>
          <p:cNvSpPr/>
          <p:nvPr/>
        </p:nvSpPr>
        <p:spPr>
          <a:xfrm>
            <a:off x="8116877" y="6546334"/>
            <a:ext cx="1065292" cy="276999"/>
          </a:xfrm>
          <a:prstGeom prst="rect">
            <a:avLst/>
          </a:prstGeom>
        </p:spPr>
        <p:txBody>
          <a:bodyPr wrap="none">
            <a:spAutoFit/>
          </a:bodyPr>
          <a:lstStyle/>
          <a:p>
            <a:r>
              <a:rPr lang="en-US" sz="1200" dirty="0">
                <a:solidFill>
                  <a:schemeClr val="bg1">
                    <a:lumMod val="50000"/>
                  </a:schemeClr>
                </a:solidFill>
              </a:rPr>
              <a:t>Earl F. Glynn</a:t>
            </a:r>
          </a:p>
        </p:txBody>
      </p:sp>
      <p:sp>
        <p:nvSpPr>
          <p:cNvPr id="10" name="Title 5">
            <a:extLst>
              <a:ext uri="{FF2B5EF4-FFF2-40B4-BE49-F238E27FC236}">
                <a16:creationId xmlns:a16="http://schemas.microsoft.com/office/drawing/2014/main" id="{602069B2-00AA-4856-9096-A9C23CC76634}"/>
              </a:ext>
            </a:extLst>
          </p:cNvPr>
          <p:cNvSpPr txBox="1">
            <a:spLocks/>
          </p:cNvSpPr>
          <p:nvPr/>
        </p:nvSpPr>
        <p:spPr bwMode="auto">
          <a:xfrm>
            <a:off x="457200" y="381000"/>
            <a:ext cx="86868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lnSpcReduction="10000"/>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pPr eaLnBrk="1" hangingPunct="1">
              <a:defRPr/>
            </a:pPr>
            <a:r>
              <a:rPr lang="en-US"/>
              <a:t>What Is A Useful Signature Function </a:t>
            </a:r>
            <a:r>
              <a:rPr lang="en-US" i="1"/>
              <a:t>f</a:t>
            </a:r>
            <a:r>
              <a:rPr lang="en-US"/>
              <a:t> ?</a:t>
            </a:r>
            <a:endParaRPr lang="de-CH" dirty="0"/>
          </a:p>
        </p:txBody>
      </p:sp>
    </p:spTree>
    <p:extLst>
      <p:ext uri="{BB962C8B-B14F-4D97-AF65-F5344CB8AC3E}">
        <p14:creationId xmlns:p14="http://schemas.microsoft.com/office/powerpoint/2010/main" val="3539641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5"/>
          <p:cNvSpPr>
            <a:spLocks noGrp="1"/>
          </p:cNvSpPr>
          <p:nvPr>
            <p:ph type="title"/>
          </p:nvPr>
        </p:nvSpPr>
        <p:spPr>
          <a:xfrm>
            <a:off x="457200" y="381000"/>
            <a:ext cx="8686800" cy="609600"/>
          </a:xfrm>
        </p:spPr>
        <p:txBody>
          <a:bodyPr>
            <a:normAutofit fontScale="90000"/>
          </a:bodyPr>
          <a:lstStyle/>
          <a:p>
            <a:pPr eaLnBrk="1" hangingPunct="1">
              <a:defRPr/>
            </a:pPr>
            <a:r>
              <a:rPr lang="en-US" dirty="0"/>
              <a:t>What Is A Useful Signature Function </a:t>
            </a:r>
            <a:r>
              <a:rPr lang="en-US" i="1" dirty="0"/>
              <a:t>f</a:t>
            </a:r>
            <a:r>
              <a:rPr lang="en-US" dirty="0"/>
              <a:t> ?</a:t>
            </a:r>
            <a:endParaRPr lang="de-CH" dirty="0"/>
          </a:p>
        </p:txBody>
      </p:sp>
      <p:sp>
        <p:nvSpPr>
          <p:cNvPr id="47107" name="Content Placeholder 6"/>
          <p:cNvSpPr>
            <a:spLocks noGrp="1"/>
          </p:cNvSpPr>
          <p:nvPr>
            <p:ph idx="1"/>
          </p:nvPr>
        </p:nvSpPr>
        <p:spPr>
          <a:xfrm>
            <a:off x="457200" y="990601"/>
            <a:ext cx="8229600" cy="1123950"/>
          </a:xfrm>
        </p:spPr>
        <p:txBody>
          <a:bodyPr/>
          <a:lstStyle/>
          <a:p>
            <a:pPr eaLnBrk="1" hangingPunct="1"/>
            <a:r>
              <a:rPr lang="en-US" dirty="0"/>
              <a:t>“Blob” detector is common for corners</a:t>
            </a:r>
          </a:p>
          <a:p>
            <a:pPr lvl="1" eaLnBrk="1" hangingPunct="1"/>
            <a:r>
              <a:rPr lang="en-US" dirty="0"/>
              <a:t>- Laplacian (2</a:t>
            </a:r>
            <a:r>
              <a:rPr lang="en-US" baseline="30000" dirty="0"/>
              <a:t>nd</a:t>
            </a:r>
            <a:r>
              <a:rPr lang="en-US" dirty="0"/>
              <a:t> derivative) of Gaussian (</a:t>
            </a:r>
            <a:r>
              <a:rPr lang="en-US" dirty="0" err="1"/>
              <a:t>LoG</a:t>
            </a:r>
            <a:r>
              <a:rPr lang="en-US" dirty="0"/>
              <a:t>)</a:t>
            </a:r>
            <a:endParaRPr lang="de-CH" dirty="0"/>
          </a:p>
        </p:txBody>
      </p:sp>
      <p:sp>
        <p:nvSpPr>
          <p:cNvPr id="34821" name="Footer Placeholder 4"/>
          <p:cNvSpPr>
            <a:spLocks noGrp="1"/>
          </p:cNvSpPr>
          <p:nvPr>
            <p:ph type="ftr" sz="quarter" idx="11"/>
          </p:nvPr>
        </p:nvSpPr>
        <p:spPr>
          <a:xfrm>
            <a:off x="7650892" y="6529345"/>
            <a:ext cx="1524000" cy="365125"/>
          </a:xfrm>
        </p:spPr>
        <p:txBody>
          <a:bodyPr/>
          <a:lstStyle/>
          <a:p>
            <a:pPr>
              <a:defRPr/>
            </a:pPr>
            <a:r>
              <a:rPr lang="de-DE" dirty="0"/>
              <a:t>K. Grauman, B. Leibe</a:t>
            </a:r>
          </a:p>
        </p:txBody>
      </p:sp>
      <p:pic>
        <p:nvPicPr>
          <p:cNvPr id="47110" name="Picture 27" descr="c-enhedg-laplap"/>
          <p:cNvPicPr>
            <a:picLocks noChangeAspect="1" noChangeArrowheads="1"/>
          </p:cNvPicPr>
          <p:nvPr/>
        </p:nvPicPr>
        <p:blipFill>
          <a:blip r:embed="rId3" cstate="print"/>
          <a:srcRect t="21783"/>
          <a:stretch>
            <a:fillRect/>
          </a:stretch>
        </p:blipFill>
        <p:spPr bwMode="auto">
          <a:xfrm>
            <a:off x="1581150" y="4514850"/>
            <a:ext cx="771525" cy="604838"/>
          </a:xfrm>
          <a:prstGeom prst="rect">
            <a:avLst/>
          </a:prstGeom>
          <a:noFill/>
          <a:ln w="9525">
            <a:noFill/>
            <a:miter lim="800000"/>
            <a:headEnd/>
            <a:tailEnd/>
          </a:ln>
        </p:spPr>
      </p:pic>
      <p:pic>
        <p:nvPicPr>
          <p:cNvPr id="47111" name="Picture 27" descr="c-enhedg-laplap"/>
          <p:cNvPicPr>
            <a:picLocks noChangeAspect="1" noChangeArrowheads="1"/>
          </p:cNvPicPr>
          <p:nvPr/>
        </p:nvPicPr>
        <p:blipFill>
          <a:blip r:embed="rId4" cstate="print"/>
          <a:srcRect t="21783"/>
          <a:stretch>
            <a:fillRect/>
          </a:stretch>
        </p:blipFill>
        <p:spPr bwMode="auto">
          <a:xfrm>
            <a:off x="1736725" y="5318125"/>
            <a:ext cx="460375" cy="360363"/>
          </a:xfrm>
          <a:prstGeom prst="rect">
            <a:avLst/>
          </a:prstGeom>
          <a:noFill/>
          <a:ln w="9525">
            <a:noFill/>
            <a:miter lim="800000"/>
            <a:headEnd/>
            <a:tailEnd/>
          </a:ln>
        </p:spPr>
      </p:pic>
      <p:pic>
        <p:nvPicPr>
          <p:cNvPr id="47112" name="Picture 27" descr="c-enhedg-laplap"/>
          <p:cNvPicPr>
            <a:picLocks noChangeAspect="1" noChangeArrowheads="1"/>
          </p:cNvPicPr>
          <p:nvPr/>
        </p:nvPicPr>
        <p:blipFill>
          <a:blip r:embed="rId3" cstate="print"/>
          <a:srcRect t="21783"/>
          <a:stretch>
            <a:fillRect/>
          </a:stretch>
        </p:blipFill>
        <p:spPr bwMode="auto">
          <a:xfrm>
            <a:off x="1290638" y="3346450"/>
            <a:ext cx="1352550" cy="1058863"/>
          </a:xfrm>
          <a:prstGeom prst="rect">
            <a:avLst/>
          </a:prstGeom>
          <a:noFill/>
          <a:ln w="9525">
            <a:noFill/>
            <a:miter lim="800000"/>
            <a:headEnd/>
            <a:tailEnd/>
          </a:ln>
        </p:spPr>
      </p:pic>
      <p:cxnSp>
        <p:nvCxnSpPr>
          <p:cNvPr id="18" name="Straight Arrow Connector 17"/>
          <p:cNvCxnSpPr/>
          <p:nvPr/>
        </p:nvCxnSpPr>
        <p:spPr>
          <a:xfrm rot="5400000" flipH="1" flipV="1">
            <a:off x="1285876" y="3967162"/>
            <a:ext cx="3687762" cy="365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111500" y="5829300"/>
            <a:ext cx="3833813"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622675" y="6230938"/>
            <a:ext cx="146050" cy="146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hangingPunct="0">
              <a:defRPr/>
            </a:pPr>
            <a:endParaRPr lang="de-CH"/>
          </a:p>
        </p:txBody>
      </p:sp>
      <p:sp>
        <p:nvSpPr>
          <p:cNvPr id="26" name="Oval 25"/>
          <p:cNvSpPr/>
          <p:nvPr/>
        </p:nvSpPr>
        <p:spPr>
          <a:xfrm>
            <a:off x="4648200" y="6084888"/>
            <a:ext cx="5080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hangingPunct="0">
              <a:defRPr/>
            </a:pPr>
            <a:endParaRPr lang="de-CH"/>
          </a:p>
        </p:txBody>
      </p:sp>
      <p:sp>
        <p:nvSpPr>
          <p:cNvPr id="27" name="Oval 26"/>
          <p:cNvSpPr/>
          <p:nvPr/>
        </p:nvSpPr>
        <p:spPr>
          <a:xfrm>
            <a:off x="5922963" y="5902325"/>
            <a:ext cx="803275" cy="80327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hangingPunct="0">
              <a:defRPr/>
            </a:pPr>
            <a:endParaRPr lang="de-CH"/>
          </a:p>
        </p:txBody>
      </p:sp>
      <p:sp>
        <p:nvSpPr>
          <p:cNvPr id="29" name="Freeform 28"/>
          <p:cNvSpPr/>
          <p:nvPr/>
        </p:nvSpPr>
        <p:spPr>
          <a:xfrm>
            <a:off x="2308194" y="3711575"/>
            <a:ext cx="3322683" cy="582982"/>
          </a:xfrm>
          <a:custGeom>
            <a:avLst/>
            <a:gdLst>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241778 w 2957689"/>
              <a:gd name="connsiteY4" fmla="*/ 524934 h 671689"/>
              <a:gd name="connsiteX5" fmla="*/ 2957689 w 2957689"/>
              <a:gd name="connsiteY5" fmla="*/ 513645 h 671689"/>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578270 w 2957689"/>
              <a:gd name="connsiteY4" fmla="*/ 524934 h 671689"/>
              <a:gd name="connsiteX5" fmla="*/ 2957689 w 2957689"/>
              <a:gd name="connsiteY5" fmla="*/ 513645 h 671689"/>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02728"/>
              <a:gd name="connsiteX1" fmla="*/ 699911 w 2957689"/>
              <a:gd name="connsiteY1" fmla="*/ 557573 h 602728"/>
              <a:gd name="connsiteX2" fmla="*/ 1027289 w 2957689"/>
              <a:gd name="connsiteY2" fmla="*/ 15706 h 602728"/>
              <a:gd name="connsiteX3" fmla="*/ 1215083 w 2957689"/>
              <a:gd name="connsiteY3" fmla="*/ 463336 h 602728"/>
              <a:gd name="connsiteX4" fmla="*/ 1578270 w 2957689"/>
              <a:gd name="connsiteY4" fmla="*/ 501129 h 602728"/>
              <a:gd name="connsiteX5" fmla="*/ 2957689 w 2957689"/>
              <a:gd name="connsiteY5" fmla="*/ 489840 h 602728"/>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615301 h 676133"/>
              <a:gd name="connsiteX1" fmla="*/ 699911 w 2957689"/>
              <a:gd name="connsiteY1" fmla="*/ 615301 h 676133"/>
              <a:gd name="connsiteX2" fmla="*/ 1027289 w 2957689"/>
              <a:gd name="connsiteY2" fmla="*/ 73434 h 676133"/>
              <a:gd name="connsiteX3" fmla="*/ 1215083 w 2957689"/>
              <a:gd name="connsiteY3" fmla="*/ 663894 h 676133"/>
              <a:gd name="connsiteX4" fmla="*/ 1457442 w 2957689"/>
              <a:gd name="connsiteY4" fmla="*/ 0 h 676133"/>
              <a:gd name="connsiteX5" fmla="*/ 1578270 w 2957689"/>
              <a:gd name="connsiteY5" fmla="*/ 558857 h 676133"/>
              <a:gd name="connsiteX6" fmla="*/ 2957689 w 2957689"/>
              <a:gd name="connsiteY6" fmla="*/ 547568 h 676133"/>
              <a:gd name="connsiteX0" fmla="*/ 0 w 2957689"/>
              <a:gd name="connsiteY0" fmla="*/ 696205 h 736612"/>
              <a:gd name="connsiteX1" fmla="*/ 699911 w 2957689"/>
              <a:gd name="connsiteY1" fmla="*/ 696205 h 736612"/>
              <a:gd name="connsiteX2" fmla="*/ 1027289 w 2957689"/>
              <a:gd name="connsiteY2" fmla="*/ 154338 h 736612"/>
              <a:gd name="connsiteX3" fmla="*/ 1457442 w 2957689"/>
              <a:gd name="connsiteY3" fmla="*/ 80904 h 736612"/>
              <a:gd name="connsiteX4" fmla="*/ 1578270 w 2957689"/>
              <a:gd name="connsiteY4" fmla="*/ 639761 h 736612"/>
              <a:gd name="connsiteX5" fmla="*/ 2957689 w 2957689"/>
              <a:gd name="connsiteY5" fmla="*/ 628472 h 736612"/>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02151"/>
              <a:gd name="connsiteX1" fmla="*/ 699911 w 2957689"/>
              <a:gd name="connsiteY1" fmla="*/ 548319 h 602151"/>
              <a:gd name="connsiteX2" fmla="*/ 1027289 w 2957689"/>
              <a:gd name="connsiteY2" fmla="*/ 6452 h 602151"/>
              <a:gd name="connsiteX3" fmla="*/ 1282752 w 2957689"/>
              <a:gd name="connsiteY3" fmla="*/ 587030 h 602151"/>
              <a:gd name="connsiteX4" fmla="*/ 1578270 w 2957689"/>
              <a:gd name="connsiteY4" fmla="*/ 491875 h 602151"/>
              <a:gd name="connsiteX5" fmla="*/ 2957689 w 2957689"/>
              <a:gd name="connsiteY5" fmla="*/ 480586 h 602151"/>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062988 w 2957689"/>
              <a:gd name="connsiteY5" fmla="*/ 490855 h 588726"/>
              <a:gd name="connsiteX6" fmla="*/ 2957689 w 2957689"/>
              <a:gd name="connsiteY6"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623416 h 666052"/>
              <a:gd name="connsiteX0" fmla="*/ 0 w 2957689"/>
              <a:gd name="connsiteY0" fmla="*/ 960932 h 1078665"/>
              <a:gd name="connsiteX1" fmla="*/ 699911 w 2957689"/>
              <a:gd name="connsiteY1" fmla="*/ 960932 h 1078665"/>
              <a:gd name="connsiteX2" fmla="*/ 1027289 w 2957689"/>
              <a:gd name="connsiteY2" fmla="*/ 419065 h 1078665"/>
              <a:gd name="connsiteX3" fmla="*/ 1282752 w 2957689"/>
              <a:gd name="connsiteY3" fmla="*/ 999643 h 1078665"/>
              <a:gd name="connsiteX4" fmla="*/ 2957689 w 2957689"/>
              <a:gd name="connsiteY4" fmla="*/ 10443 h 1078665"/>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580459 h 666052"/>
              <a:gd name="connsiteX0" fmla="*/ 0 w 2957689"/>
              <a:gd name="connsiteY0" fmla="*/ 739162 h 779569"/>
              <a:gd name="connsiteX1" fmla="*/ 699911 w 2957689"/>
              <a:gd name="connsiteY1" fmla="*/ 739162 h 779569"/>
              <a:gd name="connsiteX2" fmla="*/ 1027289 w 2957689"/>
              <a:gd name="connsiteY2" fmla="*/ 197295 h 779569"/>
              <a:gd name="connsiteX3" fmla="*/ 1282752 w 2957689"/>
              <a:gd name="connsiteY3" fmla="*/ 80904 h 779569"/>
              <a:gd name="connsiteX4" fmla="*/ 2957689 w 2957689"/>
              <a:gd name="connsiteY4" fmla="*/ 771302 h 779569"/>
              <a:gd name="connsiteX0" fmla="*/ 0 w 2957689"/>
              <a:gd name="connsiteY0" fmla="*/ 542575 h 617351"/>
              <a:gd name="connsiteX1" fmla="*/ 699911 w 2957689"/>
              <a:gd name="connsiteY1" fmla="*/ 542575 h 617351"/>
              <a:gd name="connsiteX2" fmla="*/ 1027289 w 2957689"/>
              <a:gd name="connsiteY2" fmla="*/ 708 h 617351"/>
              <a:gd name="connsiteX3" fmla="*/ 1282752 w 2957689"/>
              <a:gd name="connsiteY3" fmla="*/ 538329 h 617351"/>
              <a:gd name="connsiteX4" fmla="*/ 2957689 w 2957689"/>
              <a:gd name="connsiteY4" fmla="*/ 574715 h 617351"/>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206363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2524841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2139370 w 2957689"/>
              <a:gd name="connsiteY2" fmla="*/ 708 h 582982"/>
              <a:gd name="connsiteX3" fmla="*/ 2524841 w 2957689"/>
              <a:gd name="connsiteY3" fmla="*/ 538329 h 582982"/>
              <a:gd name="connsiteX4" fmla="*/ 2957689 w 2957689"/>
              <a:gd name="connsiteY4" fmla="*/ 531758 h 582982"/>
              <a:gd name="connsiteX0" fmla="*/ 0 w 2957689"/>
              <a:gd name="connsiteY0" fmla="*/ 542575 h 582982"/>
              <a:gd name="connsiteX1" fmla="*/ 1974502 w 2957689"/>
              <a:gd name="connsiteY1" fmla="*/ 542575 h 582982"/>
              <a:gd name="connsiteX2" fmla="*/ 2139370 w 2957689"/>
              <a:gd name="connsiteY2" fmla="*/ 708 h 582982"/>
              <a:gd name="connsiteX3" fmla="*/ 2524841 w 2957689"/>
              <a:gd name="connsiteY3" fmla="*/ 538329 h 582982"/>
              <a:gd name="connsiteX4" fmla="*/ 2957689 w 2957689"/>
              <a:gd name="connsiteY4" fmla="*/ 531758 h 582982"/>
              <a:gd name="connsiteX0" fmla="*/ 0 w 2957689"/>
              <a:gd name="connsiteY0" fmla="*/ 542575 h 582982"/>
              <a:gd name="connsiteX1" fmla="*/ 1974502 w 2957689"/>
              <a:gd name="connsiteY1" fmla="*/ 542575 h 582982"/>
              <a:gd name="connsiteX2" fmla="*/ 2276388 w 2957689"/>
              <a:gd name="connsiteY2" fmla="*/ 708 h 582982"/>
              <a:gd name="connsiteX3" fmla="*/ 2524841 w 2957689"/>
              <a:gd name="connsiteY3" fmla="*/ 538329 h 582982"/>
              <a:gd name="connsiteX4" fmla="*/ 2957689 w 2957689"/>
              <a:gd name="connsiteY4" fmla="*/ 531758 h 58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689" h="582982">
                <a:moveTo>
                  <a:pt x="0" y="542575"/>
                </a:moveTo>
                <a:lnTo>
                  <a:pt x="1974502" y="542575"/>
                </a:lnTo>
                <a:cubicBezTo>
                  <a:pt x="2156302" y="582982"/>
                  <a:pt x="2184665" y="1416"/>
                  <a:pt x="2276388" y="708"/>
                </a:cubicBezTo>
                <a:cubicBezTo>
                  <a:pt x="2368111" y="0"/>
                  <a:pt x="2433011" y="457425"/>
                  <a:pt x="2524841" y="538329"/>
                </a:cubicBezTo>
                <a:lnTo>
                  <a:pt x="2957689" y="531758"/>
                </a:lnTo>
              </a:path>
            </a:pathLst>
          </a:custGeom>
          <a:ln w="25400">
            <a:solidFill>
              <a:srgbClr val="FF0000"/>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de-CH"/>
          </a:p>
        </p:txBody>
      </p:sp>
      <p:sp>
        <p:nvSpPr>
          <p:cNvPr id="34" name="Freeform 33"/>
          <p:cNvSpPr/>
          <p:nvPr/>
        </p:nvSpPr>
        <p:spPr>
          <a:xfrm>
            <a:off x="3506775" y="3711575"/>
            <a:ext cx="3322683" cy="582982"/>
          </a:xfrm>
          <a:custGeom>
            <a:avLst/>
            <a:gdLst>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241778 w 2957689"/>
              <a:gd name="connsiteY4" fmla="*/ 524934 h 671689"/>
              <a:gd name="connsiteX5" fmla="*/ 2957689 w 2957689"/>
              <a:gd name="connsiteY5" fmla="*/ 513645 h 671689"/>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578270 w 2957689"/>
              <a:gd name="connsiteY4" fmla="*/ 524934 h 671689"/>
              <a:gd name="connsiteX5" fmla="*/ 2957689 w 2957689"/>
              <a:gd name="connsiteY5" fmla="*/ 513645 h 671689"/>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02728"/>
              <a:gd name="connsiteX1" fmla="*/ 699911 w 2957689"/>
              <a:gd name="connsiteY1" fmla="*/ 557573 h 602728"/>
              <a:gd name="connsiteX2" fmla="*/ 1027289 w 2957689"/>
              <a:gd name="connsiteY2" fmla="*/ 15706 h 602728"/>
              <a:gd name="connsiteX3" fmla="*/ 1215083 w 2957689"/>
              <a:gd name="connsiteY3" fmla="*/ 463336 h 602728"/>
              <a:gd name="connsiteX4" fmla="*/ 1578270 w 2957689"/>
              <a:gd name="connsiteY4" fmla="*/ 501129 h 602728"/>
              <a:gd name="connsiteX5" fmla="*/ 2957689 w 2957689"/>
              <a:gd name="connsiteY5" fmla="*/ 489840 h 602728"/>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615301 h 676133"/>
              <a:gd name="connsiteX1" fmla="*/ 699911 w 2957689"/>
              <a:gd name="connsiteY1" fmla="*/ 615301 h 676133"/>
              <a:gd name="connsiteX2" fmla="*/ 1027289 w 2957689"/>
              <a:gd name="connsiteY2" fmla="*/ 73434 h 676133"/>
              <a:gd name="connsiteX3" fmla="*/ 1215083 w 2957689"/>
              <a:gd name="connsiteY3" fmla="*/ 663894 h 676133"/>
              <a:gd name="connsiteX4" fmla="*/ 1457442 w 2957689"/>
              <a:gd name="connsiteY4" fmla="*/ 0 h 676133"/>
              <a:gd name="connsiteX5" fmla="*/ 1578270 w 2957689"/>
              <a:gd name="connsiteY5" fmla="*/ 558857 h 676133"/>
              <a:gd name="connsiteX6" fmla="*/ 2957689 w 2957689"/>
              <a:gd name="connsiteY6" fmla="*/ 547568 h 676133"/>
              <a:gd name="connsiteX0" fmla="*/ 0 w 2957689"/>
              <a:gd name="connsiteY0" fmla="*/ 696205 h 736612"/>
              <a:gd name="connsiteX1" fmla="*/ 699911 w 2957689"/>
              <a:gd name="connsiteY1" fmla="*/ 696205 h 736612"/>
              <a:gd name="connsiteX2" fmla="*/ 1027289 w 2957689"/>
              <a:gd name="connsiteY2" fmla="*/ 154338 h 736612"/>
              <a:gd name="connsiteX3" fmla="*/ 1457442 w 2957689"/>
              <a:gd name="connsiteY3" fmla="*/ 80904 h 736612"/>
              <a:gd name="connsiteX4" fmla="*/ 1578270 w 2957689"/>
              <a:gd name="connsiteY4" fmla="*/ 639761 h 736612"/>
              <a:gd name="connsiteX5" fmla="*/ 2957689 w 2957689"/>
              <a:gd name="connsiteY5" fmla="*/ 628472 h 736612"/>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02151"/>
              <a:gd name="connsiteX1" fmla="*/ 699911 w 2957689"/>
              <a:gd name="connsiteY1" fmla="*/ 548319 h 602151"/>
              <a:gd name="connsiteX2" fmla="*/ 1027289 w 2957689"/>
              <a:gd name="connsiteY2" fmla="*/ 6452 h 602151"/>
              <a:gd name="connsiteX3" fmla="*/ 1282752 w 2957689"/>
              <a:gd name="connsiteY3" fmla="*/ 587030 h 602151"/>
              <a:gd name="connsiteX4" fmla="*/ 1578270 w 2957689"/>
              <a:gd name="connsiteY4" fmla="*/ 491875 h 602151"/>
              <a:gd name="connsiteX5" fmla="*/ 2957689 w 2957689"/>
              <a:gd name="connsiteY5" fmla="*/ 480586 h 602151"/>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062988 w 2957689"/>
              <a:gd name="connsiteY5" fmla="*/ 490855 h 588726"/>
              <a:gd name="connsiteX6" fmla="*/ 2957689 w 2957689"/>
              <a:gd name="connsiteY6"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623416 h 666052"/>
              <a:gd name="connsiteX0" fmla="*/ 0 w 2957689"/>
              <a:gd name="connsiteY0" fmla="*/ 960932 h 1078665"/>
              <a:gd name="connsiteX1" fmla="*/ 699911 w 2957689"/>
              <a:gd name="connsiteY1" fmla="*/ 960932 h 1078665"/>
              <a:gd name="connsiteX2" fmla="*/ 1027289 w 2957689"/>
              <a:gd name="connsiteY2" fmla="*/ 419065 h 1078665"/>
              <a:gd name="connsiteX3" fmla="*/ 1282752 w 2957689"/>
              <a:gd name="connsiteY3" fmla="*/ 999643 h 1078665"/>
              <a:gd name="connsiteX4" fmla="*/ 2957689 w 2957689"/>
              <a:gd name="connsiteY4" fmla="*/ 10443 h 1078665"/>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580459 h 666052"/>
              <a:gd name="connsiteX0" fmla="*/ 0 w 2957689"/>
              <a:gd name="connsiteY0" fmla="*/ 739162 h 779569"/>
              <a:gd name="connsiteX1" fmla="*/ 699911 w 2957689"/>
              <a:gd name="connsiteY1" fmla="*/ 739162 h 779569"/>
              <a:gd name="connsiteX2" fmla="*/ 1027289 w 2957689"/>
              <a:gd name="connsiteY2" fmla="*/ 197295 h 779569"/>
              <a:gd name="connsiteX3" fmla="*/ 1282752 w 2957689"/>
              <a:gd name="connsiteY3" fmla="*/ 80904 h 779569"/>
              <a:gd name="connsiteX4" fmla="*/ 2957689 w 2957689"/>
              <a:gd name="connsiteY4" fmla="*/ 771302 h 779569"/>
              <a:gd name="connsiteX0" fmla="*/ 0 w 2957689"/>
              <a:gd name="connsiteY0" fmla="*/ 542575 h 617351"/>
              <a:gd name="connsiteX1" fmla="*/ 699911 w 2957689"/>
              <a:gd name="connsiteY1" fmla="*/ 542575 h 617351"/>
              <a:gd name="connsiteX2" fmla="*/ 1027289 w 2957689"/>
              <a:gd name="connsiteY2" fmla="*/ 708 h 617351"/>
              <a:gd name="connsiteX3" fmla="*/ 1282752 w 2957689"/>
              <a:gd name="connsiteY3" fmla="*/ 538329 h 617351"/>
              <a:gd name="connsiteX4" fmla="*/ 2957689 w 2957689"/>
              <a:gd name="connsiteY4" fmla="*/ 574715 h 617351"/>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206363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131805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131805 w 2957689"/>
              <a:gd name="connsiteY2" fmla="*/ 708 h 582982"/>
              <a:gd name="connsiteX3" fmla="*/ 1387268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131805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463836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463836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503348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542860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542860 w 2957689"/>
              <a:gd name="connsiteY2" fmla="*/ 708 h 582982"/>
              <a:gd name="connsiteX3" fmla="*/ 1823815 w 2957689"/>
              <a:gd name="connsiteY3" fmla="*/ 538329 h 582982"/>
              <a:gd name="connsiteX4" fmla="*/ 2957689 w 2957689"/>
              <a:gd name="connsiteY4" fmla="*/ 531758 h 58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689" h="582982">
                <a:moveTo>
                  <a:pt x="0" y="542575"/>
                </a:moveTo>
                <a:lnTo>
                  <a:pt x="1168961" y="542575"/>
                </a:lnTo>
                <a:cubicBezTo>
                  <a:pt x="1350761" y="582982"/>
                  <a:pt x="1433718" y="1416"/>
                  <a:pt x="1542860" y="708"/>
                </a:cubicBezTo>
                <a:cubicBezTo>
                  <a:pt x="1652002" y="0"/>
                  <a:pt x="1731985" y="457425"/>
                  <a:pt x="1823815" y="538329"/>
                </a:cubicBezTo>
                <a:lnTo>
                  <a:pt x="2957689" y="531758"/>
                </a:lnTo>
              </a:path>
            </a:pathLst>
          </a:custGeom>
          <a:ln w="25400">
            <a:solidFill>
              <a:srgbClr val="FF0000"/>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de-CH"/>
          </a:p>
        </p:txBody>
      </p:sp>
      <p:sp>
        <p:nvSpPr>
          <p:cNvPr id="35" name="Freeform 34"/>
          <p:cNvSpPr/>
          <p:nvPr/>
        </p:nvSpPr>
        <p:spPr>
          <a:xfrm>
            <a:off x="4900617" y="3711575"/>
            <a:ext cx="3322683" cy="582982"/>
          </a:xfrm>
          <a:custGeom>
            <a:avLst/>
            <a:gdLst>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241778 w 2957689"/>
              <a:gd name="connsiteY4" fmla="*/ 524934 h 671689"/>
              <a:gd name="connsiteX5" fmla="*/ 2957689 w 2957689"/>
              <a:gd name="connsiteY5" fmla="*/ 513645 h 671689"/>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578270 w 2957689"/>
              <a:gd name="connsiteY4" fmla="*/ 524934 h 671689"/>
              <a:gd name="connsiteX5" fmla="*/ 2957689 w 2957689"/>
              <a:gd name="connsiteY5" fmla="*/ 513645 h 671689"/>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02728"/>
              <a:gd name="connsiteX1" fmla="*/ 699911 w 2957689"/>
              <a:gd name="connsiteY1" fmla="*/ 557573 h 602728"/>
              <a:gd name="connsiteX2" fmla="*/ 1027289 w 2957689"/>
              <a:gd name="connsiteY2" fmla="*/ 15706 h 602728"/>
              <a:gd name="connsiteX3" fmla="*/ 1215083 w 2957689"/>
              <a:gd name="connsiteY3" fmla="*/ 463336 h 602728"/>
              <a:gd name="connsiteX4" fmla="*/ 1578270 w 2957689"/>
              <a:gd name="connsiteY4" fmla="*/ 501129 h 602728"/>
              <a:gd name="connsiteX5" fmla="*/ 2957689 w 2957689"/>
              <a:gd name="connsiteY5" fmla="*/ 489840 h 602728"/>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615301 h 676133"/>
              <a:gd name="connsiteX1" fmla="*/ 699911 w 2957689"/>
              <a:gd name="connsiteY1" fmla="*/ 615301 h 676133"/>
              <a:gd name="connsiteX2" fmla="*/ 1027289 w 2957689"/>
              <a:gd name="connsiteY2" fmla="*/ 73434 h 676133"/>
              <a:gd name="connsiteX3" fmla="*/ 1215083 w 2957689"/>
              <a:gd name="connsiteY3" fmla="*/ 663894 h 676133"/>
              <a:gd name="connsiteX4" fmla="*/ 1457442 w 2957689"/>
              <a:gd name="connsiteY4" fmla="*/ 0 h 676133"/>
              <a:gd name="connsiteX5" fmla="*/ 1578270 w 2957689"/>
              <a:gd name="connsiteY5" fmla="*/ 558857 h 676133"/>
              <a:gd name="connsiteX6" fmla="*/ 2957689 w 2957689"/>
              <a:gd name="connsiteY6" fmla="*/ 547568 h 676133"/>
              <a:gd name="connsiteX0" fmla="*/ 0 w 2957689"/>
              <a:gd name="connsiteY0" fmla="*/ 696205 h 736612"/>
              <a:gd name="connsiteX1" fmla="*/ 699911 w 2957689"/>
              <a:gd name="connsiteY1" fmla="*/ 696205 h 736612"/>
              <a:gd name="connsiteX2" fmla="*/ 1027289 w 2957689"/>
              <a:gd name="connsiteY2" fmla="*/ 154338 h 736612"/>
              <a:gd name="connsiteX3" fmla="*/ 1457442 w 2957689"/>
              <a:gd name="connsiteY3" fmla="*/ 80904 h 736612"/>
              <a:gd name="connsiteX4" fmla="*/ 1578270 w 2957689"/>
              <a:gd name="connsiteY4" fmla="*/ 639761 h 736612"/>
              <a:gd name="connsiteX5" fmla="*/ 2957689 w 2957689"/>
              <a:gd name="connsiteY5" fmla="*/ 628472 h 736612"/>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02151"/>
              <a:gd name="connsiteX1" fmla="*/ 699911 w 2957689"/>
              <a:gd name="connsiteY1" fmla="*/ 548319 h 602151"/>
              <a:gd name="connsiteX2" fmla="*/ 1027289 w 2957689"/>
              <a:gd name="connsiteY2" fmla="*/ 6452 h 602151"/>
              <a:gd name="connsiteX3" fmla="*/ 1282752 w 2957689"/>
              <a:gd name="connsiteY3" fmla="*/ 587030 h 602151"/>
              <a:gd name="connsiteX4" fmla="*/ 1578270 w 2957689"/>
              <a:gd name="connsiteY4" fmla="*/ 491875 h 602151"/>
              <a:gd name="connsiteX5" fmla="*/ 2957689 w 2957689"/>
              <a:gd name="connsiteY5" fmla="*/ 480586 h 602151"/>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062988 w 2957689"/>
              <a:gd name="connsiteY5" fmla="*/ 490855 h 588726"/>
              <a:gd name="connsiteX6" fmla="*/ 2957689 w 2957689"/>
              <a:gd name="connsiteY6"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623416 h 666052"/>
              <a:gd name="connsiteX0" fmla="*/ 0 w 2957689"/>
              <a:gd name="connsiteY0" fmla="*/ 960932 h 1078665"/>
              <a:gd name="connsiteX1" fmla="*/ 699911 w 2957689"/>
              <a:gd name="connsiteY1" fmla="*/ 960932 h 1078665"/>
              <a:gd name="connsiteX2" fmla="*/ 1027289 w 2957689"/>
              <a:gd name="connsiteY2" fmla="*/ 419065 h 1078665"/>
              <a:gd name="connsiteX3" fmla="*/ 1282752 w 2957689"/>
              <a:gd name="connsiteY3" fmla="*/ 999643 h 1078665"/>
              <a:gd name="connsiteX4" fmla="*/ 2957689 w 2957689"/>
              <a:gd name="connsiteY4" fmla="*/ 10443 h 1078665"/>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580459 h 666052"/>
              <a:gd name="connsiteX0" fmla="*/ 0 w 2957689"/>
              <a:gd name="connsiteY0" fmla="*/ 739162 h 779569"/>
              <a:gd name="connsiteX1" fmla="*/ 699911 w 2957689"/>
              <a:gd name="connsiteY1" fmla="*/ 739162 h 779569"/>
              <a:gd name="connsiteX2" fmla="*/ 1027289 w 2957689"/>
              <a:gd name="connsiteY2" fmla="*/ 197295 h 779569"/>
              <a:gd name="connsiteX3" fmla="*/ 1282752 w 2957689"/>
              <a:gd name="connsiteY3" fmla="*/ 80904 h 779569"/>
              <a:gd name="connsiteX4" fmla="*/ 2957689 w 2957689"/>
              <a:gd name="connsiteY4" fmla="*/ 771302 h 779569"/>
              <a:gd name="connsiteX0" fmla="*/ 0 w 2957689"/>
              <a:gd name="connsiteY0" fmla="*/ 542575 h 617351"/>
              <a:gd name="connsiteX1" fmla="*/ 699911 w 2957689"/>
              <a:gd name="connsiteY1" fmla="*/ 542575 h 617351"/>
              <a:gd name="connsiteX2" fmla="*/ 1027289 w 2957689"/>
              <a:gd name="connsiteY2" fmla="*/ 708 h 617351"/>
              <a:gd name="connsiteX3" fmla="*/ 1282752 w 2957689"/>
              <a:gd name="connsiteY3" fmla="*/ 538329 h 617351"/>
              <a:gd name="connsiteX4" fmla="*/ 2957689 w 2957689"/>
              <a:gd name="connsiteY4" fmla="*/ 574715 h 617351"/>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206363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867235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689" h="582982">
                <a:moveTo>
                  <a:pt x="0" y="542575"/>
                </a:moveTo>
                <a:lnTo>
                  <a:pt x="219390" y="542575"/>
                </a:lnTo>
                <a:cubicBezTo>
                  <a:pt x="401190" y="582982"/>
                  <a:pt x="497213" y="1416"/>
                  <a:pt x="611772" y="708"/>
                </a:cubicBezTo>
                <a:cubicBezTo>
                  <a:pt x="726331" y="0"/>
                  <a:pt x="814917" y="457425"/>
                  <a:pt x="906747" y="538329"/>
                </a:cubicBezTo>
                <a:cubicBezTo>
                  <a:pt x="1008147" y="544063"/>
                  <a:pt x="2274042" y="533948"/>
                  <a:pt x="2957689" y="531758"/>
                </a:cubicBezTo>
              </a:path>
            </a:pathLst>
          </a:custGeom>
          <a:ln w="25400">
            <a:solidFill>
              <a:srgbClr val="FF0000"/>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de-CH"/>
          </a:p>
        </p:txBody>
      </p:sp>
      <p:sp>
        <p:nvSpPr>
          <p:cNvPr id="2" name="TextBox 1"/>
          <p:cNvSpPr txBox="1"/>
          <p:nvPr/>
        </p:nvSpPr>
        <p:spPr>
          <a:xfrm>
            <a:off x="7162800" y="5678488"/>
            <a:ext cx="1828800" cy="369332"/>
          </a:xfrm>
          <a:prstGeom prst="rect">
            <a:avLst/>
          </a:prstGeom>
          <a:noFill/>
        </p:spPr>
        <p:txBody>
          <a:bodyPr wrap="square" rtlCol="0">
            <a:spAutoFit/>
          </a:bodyPr>
          <a:lstStyle/>
          <a:p>
            <a:r>
              <a:rPr lang="en-US" dirty="0"/>
              <a:t>Image blob size</a:t>
            </a:r>
          </a:p>
        </p:txBody>
      </p:sp>
      <p:sp>
        <p:nvSpPr>
          <p:cNvPr id="19" name="TextBox 18"/>
          <p:cNvSpPr txBox="1"/>
          <p:nvPr/>
        </p:nvSpPr>
        <p:spPr>
          <a:xfrm rot="16200000">
            <a:off x="2020064" y="2317603"/>
            <a:ext cx="1828800" cy="369332"/>
          </a:xfrm>
          <a:prstGeom prst="rect">
            <a:avLst/>
          </a:prstGeom>
          <a:noFill/>
        </p:spPr>
        <p:txBody>
          <a:bodyPr wrap="square" rtlCol="0">
            <a:spAutoFit/>
          </a:bodyPr>
          <a:lstStyle/>
          <a:p>
            <a:r>
              <a:rPr lang="en-US" dirty="0"/>
              <a:t>Scale space</a:t>
            </a:r>
          </a:p>
        </p:txBody>
      </p:sp>
      <p:pic>
        <p:nvPicPr>
          <p:cNvPr id="47109" name="Picture 27" descr="c-enhedg-laplap"/>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28889" b="92840" l="6173" r="92840">
                        <a14:foregroundMark x1="37531" y1="92840" x2="43704" y2="90617"/>
                        <a14:foregroundMark x1="89877" y1="78519" x2="89877" y2="78519"/>
                        <a14:foregroundMark x1="10123" y1="68642" x2="10123" y2="68642"/>
                        <a14:foregroundMark x1="6173" y1="67654" x2="6173" y2="67654"/>
                        <a14:foregroundMark x1="92840" y1="79259" x2="92840" y2="79259"/>
                        <a14:foregroundMark x1="49136" y1="28889" x2="49136" y2="28889"/>
                        <a14:foregroundMark x1="6667" y1="66914" x2="6667" y2="66914"/>
                      </a14:backgroundRemoval>
                    </a14:imgEffect>
                  </a14:imgLayer>
                </a14:imgProps>
              </a:ext>
            </a:extLst>
          </a:blip>
          <a:srcRect t="21783"/>
          <a:stretch>
            <a:fillRect/>
          </a:stretch>
        </p:blipFill>
        <p:spPr bwMode="auto">
          <a:xfrm>
            <a:off x="1103313" y="2105025"/>
            <a:ext cx="1727200" cy="1350963"/>
          </a:xfrm>
          <a:prstGeom prst="rect">
            <a:avLst/>
          </a:prstGeom>
          <a:noFill/>
          <a:ln w="9525">
            <a:noFill/>
            <a:miter lim="800000"/>
            <a:headEnd/>
            <a:tailEnd/>
          </a:ln>
        </p:spPr>
      </p:pic>
      <p:sp>
        <p:nvSpPr>
          <p:cNvPr id="3" name="TextBox 2">
            <a:extLst>
              <a:ext uri="{FF2B5EF4-FFF2-40B4-BE49-F238E27FC236}">
                <a16:creationId xmlns:a16="http://schemas.microsoft.com/office/drawing/2014/main" id="{69DE0B9D-E368-4346-ACC7-65730EFE0934}"/>
              </a:ext>
            </a:extLst>
          </p:cNvPr>
          <p:cNvSpPr txBox="1"/>
          <p:nvPr/>
        </p:nvSpPr>
        <p:spPr>
          <a:xfrm>
            <a:off x="6945313" y="2695575"/>
            <a:ext cx="1436687" cy="646331"/>
          </a:xfrm>
          <a:prstGeom prst="rect">
            <a:avLst/>
          </a:prstGeom>
          <a:noFill/>
        </p:spPr>
        <p:txBody>
          <a:bodyPr wrap="square" rtlCol="0">
            <a:spAutoFit/>
          </a:bodyPr>
          <a:lstStyle/>
          <a:p>
            <a:r>
              <a:rPr lang="en-US" dirty="0"/>
              <a:t>Function response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57200" y="273050"/>
            <a:ext cx="8229600" cy="914400"/>
          </a:xfrm>
        </p:spPr>
        <p:txBody>
          <a:bodyPr>
            <a:normAutofit fontScale="90000"/>
          </a:bodyPr>
          <a:lstStyle/>
          <a:p>
            <a:r>
              <a:rPr lang="en-US" dirty="0"/>
              <a:t>Find local maxima in position-scale space</a:t>
            </a:r>
            <a:endParaRPr lang="de-CH" dirty="0"/>
          </a:p>
        </p:txBody>
      </p:sp>
      <p:sp>
        <p:nvSpPr>
          <p:cNvPr id="16390" name="Footer Placeholder 4"/>
          <p:cNvSpPr>
            <a:spLocks noGrp="1"/>
          </p:cNvSpPr>
          <p:nvPr>
            <p:ph type="ftr" sz="quarter" idx="11"/>
          </p:nvPr>
        </p:nvSpPr>
        <p:spPr>
          <a:xfrm>
            <a:off x="6974840" y="6549390"/>
            <a:ext cx="2895600" cy="365125"/>
          </a:xfrm>
        </p:spPr>
        <p:txBody>
          <a:bodyPr/>
          <a:lstStyle/>
          <a:p>
            <a:pPr>
              <a:defRPr/>
            </a:pPr>
            <a:r>
              <a:rPr lang="de-DE" dirty="0"/>
              <a:t>K. Grauman, B. Leibe</a:t>
            </a:r>
          </a:p>
        </p:txBody>
      </p:sp>
      <p:pic>
        <p:nvPicPr>
          <p:cNvPr id="48133" name="Picture 5"/>
          <p:cNvPicPr>
            <a:picLocks noChangeAspect="1" noChangeArrowheads="1"/>
          </p:cNvPicPr>
          <p:nvPr/>
        </p:nvPicPr>
        <p:blipFill>
          <a:blip r:embed="rId3" cstate="print"/>
          <a:srcRect/>
          <a:stretch>
            <a:fillRect/>
          </a:stretch>
        </p:blipFill>
        <p:spPr bwMode="auto">
          <a:xfrm>
            <a:off x="676275" y="3203575"/>
            <a:ext cx="1681163" cy="1443038"/>
          </a:xfrm>
          <a:prstGeom prst="rect">
            <a:avLst/>
          </a:prstGeom>
          <a:noFill/>
          <a:ln w="9525">
            <a:noFill/>
            <a:miter lim="800000"/>
            <a:headEnd/>
            <a:tailEnd/>
          </a:ln>
        </p:spPr>
      </p:pic>
      <p:pic>
        <p:nvPicPr>
          <p:cNvPr id="48142" name="Picture 6"/>
          <p:cNvPicPr>
            <a:picLocks noChangeAspect="1" noChangeArrowheads="1"/>
          </p:cNvPicPr>
          <p:nvPr/>
        </p:nvPicPr>
        <p:blipFill>
          <a:blip r:embed="rId4" cstate="print"/>
          <a:srcRect/>
          <a:stretch>
            <a:fillRect/>
          </a:stretch>
        </p:blipFill>
        <p:spPr bwMode="auto">
          <a:xfrm>
            <a:off x="4843463" y="5402263"/>
            <a:ext cx="1225550" cy="958850"/>
          </a:xfrm>
          <a:prstGeom prst="rect">
            <a:avLst/>
          </a:prstGeom>
          <a:noFill/>
          <a:ln w="12700" cap="sq">
            <a:solidFill>
              <a:schemeClr val="tx1"/>
            </a:solidFill>
            <a:miter lim="800000"/>
            <a:headEnd type="none" w="sm" len="sm"/>
            <a:tailEnd type="none" w="sm" len="sm"/>
          </a:ln>
        </p:spPr>
      </p:pic>
      <p:pic>
        <p:nvPicPr>
          <p:cNvPr id="48143" name="Picture 7"/>
          <p:cNvPicPr>
            <a:picLocks noChangeAspect="1" noChangeArrowheads="1"/>
          </p:cNvPicPr>
          <p:nvPr/>
        </p:nvPicPr>
        <p:blipFill>
          <a:blip r:embed="rId5" cstate="print"/>
          <a:srcRect/>
          <a:stretch>
            <a:fillRect/>
          </a:stretch>
        </p:blipFill>
        <p:spPr bwMode="auto">
          <a:xfrm>
            <a:off x="4843463" y="4400550"/>
            <a:ext cx="1225550" cy="960438"/>
          </a:xfrm>
          <a:prstGeom prst="rect">
            <a:avLst/>
          </a:prstGeom>
          <a:noFill/>
          <a:ln w="12700" cap="sq">
            <a:solidFill>
              <a:schemeClr val="tx1"/>
            </a:solidFill>
            <a:miter lim="800000"/>
            <a:headEnd type="none" w="sm" len="sm"/>
            <a:tailEnd type="none" w="sm" len="sm"/>
          </a:ln>
        </p:spPr>
      </p:pic>
      <p:pic>
        <p:nvPicPr>
          <p:cNvPr id="48144" name="Picture 8"/>
          <p:cNvPicPr>
            <a:picLocks noChangeAspect="1" noChangeArrowheads="1"/>
          </p:cNvPicPr>
          <p:nvPr/>
        </p:nvPicPr>
        <p:blipFill>
          <a:blip r:embed="rId6" cstate="print"/>
          <a:srcRect/>
          <a:stretch>
            <a:fillRect/>
          </a:stretch>
        </p:blipFill>
        <p:spPr bwMode="auto">
          <a:xfrm>
            <a:off x="4843463" y="3417888"/>
            <a:ext cx="1225550" cy="958850"/>
          </a:xfrm>
          <a:prstGeom prst="rect">
            <a:avLst/>
          </a:prstGeom>
          <a:noFill/>
          <a:ln w="12700" cap="sq">
            <a:solidFill>
              <a:schemeClr val="tx1"/>
            </a:solidFill>
            <a:miter lim="800000"/>
            <a:headEnd type="none" w="sm" len="sm"/>
            <a:tailEnd type="none" w="sm" len="sm"/>
          </a:ln>
        </p:spPr>
      </p:pic>
      <p:pic>
        <p:nvPicPr>
          <p:cNvPr id="48145" name="Picture 9"/>
          <p:cNvPicPr>
            <a:picLocks noChangeAspect="1" noChangeArrowheads="1"/>
          </p:cNvPicPr>
          <p:nvPr/>
        </p:nvPicPr>
        <p:blipFill>
          <a:blip r:embed="rId7" cstate="print"/>
          <a:srcRect/>
          <a:stretch>
            <a:fillRect/>
          </a:stretch>
        </p:blipFill>
        <p:spPr bwMode="auto">
          <a:xfrm>
            <a:off x="4843463" y="2420938"/>
            <a:ext cx="1225550" cy="960437"/>
          </a:xfrm>
          <a:prstGeom prst="rect">
            <a:avLst/>
          </a:prstGeom>
          <a:noFill/>
          <a:ln w="12700" cap="sq">
            <a:solidFill>
              <a:schemeClr val="tx1"/>
            </a:solidFill>
            <a:miter lim="800000"/>
            <a:headEnd type="none" w="sm" len="sm"/>
            <a:tailEnd type="none" w="sm" len="sm"/>
          </a:ln>
        </p:spPr>
      </p:pic>
      <p:pic>
        <p:nvPicPr>
          <p:cNvPr id="48146" name="Picture 10"/>
          <p:cNvPicPr>
            <a:picLocks noChangeAspect="1" noChangeArrowheads="1"/>
          </p:cNvPicPr>
          <p:nvPr/>
        </p:nvPicPr>
        <p:blipFill>
          <a:blip r:embed="rId8" cstate="print"/>
          <a:srcRect/>
          <a:stretch>
            <a:fillRect/>
          </a:stretch>
        </p:blipFill>
        <p:spPr bwMode="auto">
          <a:xfrm>
            <a:off x="4843463" y="1436688"/>
            <a:ext cx="1225550" cy="960437"/>
          </a:xfrm>
          <a:prstGeom prst="rect">
            <a:avLst/>
          </a:prstGeom>
          <a:noFill/>
          <a:ln w="12700" cap="sq">
            <a:solidFill>
              <a:schemeClr val="tx1"/>
            </a:solidFill>
            <a:miter lim="800000"/>
            <a:headEnd type="none" w="sm" len="sm"/>
            <a:tailEnd type="none" w="sm" len="sm"/>
          </a:ln>
        </p:spPr>
      </p:pic>
      <p:sp>
        <p:nvSpPr>
          <p:cNvPr id="48148" name="Text Box 12"/>
          <p:cNvSpPr txBox="1">
            <a:spLocks noChangeArrowheads="1"/>
          </p:cNvSpPr>
          <p:nvPr/>
        </p:nvSpPr>
        <p:spPr bwMode="auto">
          <a:xfrm>
            <a:off x="4232275" y="5708650"/>
            <a:ext cx="433388" cy="369332"/>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b="1" i="1">
                <a:latin typeface="Symbol" pitchFamily="18" charset="2"/>
              </a:rPr>
              <a:t>s</a:t>
            </a:r>
            <a:endParaRPr lang="en-US" b="1" i="1">
              <a:latin typeface="Symbol" pitchFamily="18" charset="2"/>
            </a:endParaRPr>
          </a:p>
        </p:txBody>
      </p:sp>
      <p:sp>
        <p:nvSpPr>
          <p:cNvPr id="48149" name="Text Box 13"/>
          <p:cNvSpPr txBox="1">
            <a:spLocks noChangeArrowheads="1"/>
          </p:cNvSpPr>
          <p:nvPr/>
        </p:nvSpPr>
        <p:spPr bwMode="auto">
          <a:xfrm>
            <a:off x="4232275" y="4700588"/>
            <a:ext cx="433388" cy="369332"/>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b="1" i="1">
                <a:latin typeface="Symbol" pitchFamily="18" charset="2"/>
              </a:rPr>
              <a:t>s</a:t>
            </a:r>
            <a:r>
              <a:rPr lang="pl-PL" b="1" i="1" baseline="30000">
                <a:latin typeface="Symbol" pitchFamily="18" charset="2"/>
              </a:rPr>
              <a:t>2</a:t>
            </a:r>
            <a:endParaRPr lang="en-US" b="1" i="1" baseline="30000">
              <a:latin typeface="Symbol" pitchFamily="18" charset="2"/>
            </a:endParaRPr>
          </a:p>
        </p:txBody>
      </p:sp>
      <p:sp>
        <p:nvSpPr>
          <p:cNvPr id="48150" name="Text Box 14"/>
          <p:cNvSpPr txBox="1">
            <a:spLocks noChangeArrowheads="1"/>
          </p:cNvSpPr>
          <p:nvPr/>
        </p:nvSpPr>
        <p:spPr bwMode="auto">
          <a:xfrm>
            <a:off x="4268788" y="3741738"/>
            <a:ext cx="433387" cy="369332"/>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b="1" i="1" dirty="0">
                <a:latin typeface="Symbol" pitchFamily="18" charset="2"/>
              </a:rPr>
              <a:t>s</a:t>
            </a:r>
            <a:r>
              <a:rPr lang="pl-PL" b="1" i="1" baseline="30000" dirty="0">
                <a:latin typeface="Symbol" pitchFamily="18" charset="2"/>
              </a:rPr>
              <a:t>3</a:t>
            </a:r>
            <a:endParaRPr lang="en-US" b="1" i="1" baseline="30000" dirty="0">
              <a:latin typeface="Symbol" pitchFamily="18" charset="2"/>
            </a:endParaRPr>
          </a:p>
        </p:txBody>
      </p:sp>
      <p:sp>
        <p:nvSpPr>
          <p:cNvPr id="48151" name="Text Box 15"/>
          <p:cNvSpPr txBox="1">
            <a:spLocks noChangeArrowheads="1"/>
          </p:cNvSpPr>
          <p:nvPr/>
        </p:nvSpPr>
        <p:spPr bwMode="auto">
          <a:xfrm>
            <a:off x="4303713" y="2733675"/>
            <a:ext cx="433387" cy="369332"/>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b="1" i="1">
                <a:latin typeface="Symbol" pitchFamily="18" charset="2"/>
              </a:rPr>
              <a:t>s</a:t>
            </a:r>
            <a:r>
              <a:rPr lang="pl-PL" b="1" i="1" baseline="30000">
                <a:latin typeface="Symbol" pitchFamily="18" charset="2"/>
              </a:rPr>
              <a:t>4</a:t>
            </a:r>
            <a:endParaRPr lang="en-US" b="1" i="1" baseline="30000">
              <a:latin typeface="Symbol" pitchFamily="18" charset="2"/>
            </a:endParaRPr>
          </a:p>
        </p:txBody>
      </p:sp>
      <p:sp>
        <p:nvSpPr>
          <p:cNvPr id="48152" name="Text Box 16"/>
          <p:cNvSpPr txBox="1">
            <a:spLocks noChangeArrowheads="1"/>
          </p:cNvSpPr>
          <p:nvPr/>
        </p:nvSpPr>
        <p:spPr bwMode="auto">
          <a:xfrm>
            <a:off x="4340225" y="1760538"/>
            <a:ext cx="541338" cy="369332"/>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b="1" i="1">
                <a:latin typeface="Symbol" pitchFamily="18" charset="2"/>
              </a:rPr>
              <a:t>s</a:t>
            </a:r>
            <a:r>
              <a:rPr lang="pl-PL" b="1" i="1" baseline="30000">
                <a:latin typeface="Symbol" pitchFamily="18" charset="2"/>
              </a:rPr>
              <a:t>5</a:t>
            </a:r>
            <a:endParaRPr lang="en-US" b="1" i="1" baseline="30000">
              <a:latin typeface="Symbol" pitchFamily="18" charset="2"/>
            </a:endParaRPr>
          </a:p>
        </p:txBody>
      </p:sp>
      <p:pic>
        <p:nvPicPr>
          <p:cNvPr id="48138" name="Picture 4"/>
          <p:cNvPicPr>
            <a:picLocks noChangeAspect="1" noChangeArrowheads="1"/>
          </p:cNvPicPr>
          <p:nvPr/>
        </p:nvPicPr>
        <p:blipFill>
          <a:blip r:embed="rId9" cstate="print"/>
          <a:srcRect/>
          <a:stretch>
            <a:fillRect/>
          </a:stretch>
        </p:blipFill>
        <p:spPr bwMode="auto">
          <a:xfrm>
            <a:off x="6899319" y="2330449"/>
            <a:ext cx="2254206" cy="2173289"/>
          </a:xfrm>
          <a:prstGeom prst="rect">
            <a:avLst/>
          </a:prstGeom>
          <a:noFill/>
          <a:ln w="9525">
            <a:noFill/>
            <a:miter lim="800000"/>
            <a:headEnd/>
            <a:tailEnd/>
          </a:ln>
        </p:spPr>
      </p:pic>
      <p:sp>
        <p:nvSpPr>
          <p:cNvPr id="48139" name="Line 22"/>
          <p:cNvSpPr>
            <a:spLocks noChangeShapeType="1"/>
          </p:cNvSpPr>
          <p:nvPr/>
        </p:nvSpPr>
        <p:spPr bwMode="auto">
          <a:xfrm>
            <a:off x="6140450" y="3778251"/>
            <a:ext cx="1174727" cy="293132"/>
          </a:xfrm>
          <a:prstGeom prst="line">
            <a:avLst/>
          </a:prstGeom>
          <a:noFill/>
          <a:ln w="12700" cap="sq">
            <a:solidFill>
              <a:srgbClr val="000000"/>
            </a:solidFill>
            <a:round/>
            <a:headEnd/>
            <a:tailEnd type="triangle" w="med" len="med"/>
          </a:ln>
        </p:spPr>
        <p:txBody>
          <a:bodyPr/>
          <a:lstStyle/>
          <a:p>
            <a:endParaRPr lang="en-US"/>
          </a:p>
        </p:txBody>
      </p:sp>
      <p:sp>
        <p:nvSpPr>
          <p:cNvPr id="48140" name="Line 23"/>
          <p:cNvSpPr>
            <a:spLocks noChangeShapeType="1"/>
          </p:cNvSpPr>
          <p:nvPr/>
        </p:nvSpPr>
        <p:spPr bwMode="auto">
          <a:xfrm>
            <a:off x="6140450" y="2840833"/>
            <a:ext cx="1174727" cy="411162"/>
          </a:xfrm>
          <a:prstGeom prst="line">
            <a:avLst/>
          </a:prstGeom>
          <a:noFill/>
          <a:ln w="12700" cap="sq">
            <a:solidFill>
              <a:srgbClr val="000000"/>
            </a:solidFill>
            <a:round/>
            <a:headEnd/>
            <a:tailEnd type="triangle" w="med" len="med"/>
          </a:ln>
        </p:spPr>
        <p:txBody>
          <a:bodyPr/>
          <a:lstStyle/>
          <a:p>
            <a:endParaRPr lang="en-US"/>
          </a:p>
        </p:txBody>
      </p:sp>
      <p:sp>
        <p:nvSpPr>
          <p:cNvPr id="48141" name="Line 24"/>
          <p:cNvSpPr>
            <a:spLocks noChangeShapeType="1"/>
          </p:cNvSpPr>
          <p:nvPr/>
        </p:nvSpPr>
        <p:spPr bwMode="auto">
          <a:xfrm>
            <a:off x="6140450" y="1833563"/>
            <a:ext cx="1174727" cy="547687"/>
          </a:xfrm>
          <a:prstGeom prst="line">
            <a:avLst/>
          </a:prstGeom>
          <a:noFill/>
          <a:ln w="12700" cap="sq">
            <a:solidFill>
              <a:srgbClr val="000000"/>
            </a:solidFill>
            <a:round/>
            <a:headEnd/>
            <a:tailEnd type="triangle" w="med" len="med"/>
          </a:ln>
        </p:spPr>
        <p:txBody>
          <a:bodyPr/>
          <a:lstStyle/>
          <a:p>
            <a:endParaRPr lang="en-US"/>
          </a:p>
        </p:txBody>
      </p:sp>
      <p:sp>
        <p:nvSpPr>
          <p:cNvPr id="29" name="Text Box 26"/>
          <p:cNvSpPr txBox="1">
            <a:spLocks noChangeArrowheads="1"/>
          </p:cNvSpPr>
          <p:nvPr/>
        </p:nvSpPr>
        <p:spPr bwMode="auto">
          <a:xfrm>
            <a:off x="7672546" y="4561681"/>
            <a:ext cx="1500187" cy="646113"/>
          </a:xfrm>
          <a:prstGeom prst="rect">
            <a:avLst/>
          </a:prstGeom>
          <a:noFill/>
          <a:ln w="12700" cap="sq">
            <a:noFill/>
            <a:miter lim="800000"/>
            <a:headEnd type="none" w="sm" len="sm"/>
            <a:tailEnd type="none" w="sm" len="sm"/>
          </a:ln>
          <a:effectLst/>
        </p:spPr>
        <p:txBody>
          <a:bodyPr>
            <a:spAutoFit/>
          </a:bodyPr>
          <a:lstStyle/>
          <a:p>
            <a:pPr eaLnBrk="0" hangingPunct="0">
              <a:spcBef>
                <a:spcPct val="50000"/>
              </a:spcBef>
              <a:defRPr/>
            </a:pPr>
            <a:r>
              <a:rPr lang="pl-PL" b="1" dirty="0">
                <a:latin typeface="+mj-lt"/>
                <a:sym typeface="Symbol"/>
              </a:rPr>
              <a:t></a:t>
            </a:r>
            <a:r>
              <a:rPr lang="en-US" b="1" dirty="0">
                <a:latin typeface="+mj-lt"/>
                <a:sym typeface="Symbol"/>
              </a:rPr>
              <a:t> L</a:t>
            </a:r>
            <a:r>
              <a:rPr lang="pl-PL" b="1" dirty="0">
                <a:latin typeface="+mj-lt"/>
              </a:rPr>
              <a:t>ist of</a:t>
            </a:r>
            <a:r>
              <a:rPr lang="en-US" b="1" dirty="0">
                <a:latin typeface="+mj-lt"/>
              </a:rPr>
              <a:t>       </a:t>
            </a:r>
            <a:br>
              <a:rPr lang="en-US" b="1" dirty="0">
                <a:latin typeface="+mj-lt"/>
              </a:rPr>
            </a:br>
            <a:r>
              <a:rPr lang="en-US" b="1" i="1" dirty="0">
                <a:latin typeface="+mj-lt"/>
              </a:rPr>
              <a:t>    </a:t>
            </a:r>
            <a:r>
              <a:rPr lang="pl-PL" b="1" i="1" dirty="0">
                <a:latin typeface="+mj-lt"/>
              </a:rPr>
              <a:t>(x, y, s)</a:t>
            </a:r>
            <a:endParaRPr lang="en-US" b="1" i="1" dirty="0">
              <a:latin typeface="+mj-lt"/>
            </a:endParaRPr>
          </a:p>
        </p:txBody>
      </p:sp>
      <p:pic>
        <p:nvPicPr>
          <p:cNvPr id="30" name="Picture 27" descr="c-enhedg-laplap"/>
          <p:cNvPicPr>
            <a:picLocks noChangeAspect="1" noChangeArrowheads="1"/>
          </p:cNvPicPr>
          <p:nvPr/>
        </p:nvPicPr>
        <p:blipFill>
          <a:blip r:embed="rId10" cstate="print"/>
          <a:srcRect t="21783"/>
          <a:stretch>
            <a:fillRect/>
          </a:stretch>
        </p:blipFill>
        <p:spPr bwMode="auto">
          <a:xfrm>
            <a:off x="2821983" y="1344774"/>
            <a:ext cx="1375871" cy="1076164"/>
          </a:xfrm>
          <a:prstGeom prst="rect">
            <a:avLst/>
          </a:prstGeom>
          <a:noFill/>
          <a:ln w="9525">
            <a:noFill/>
            <a:miter lim="800000"/>
            <a:headEnd/>
            <a:tailEnd/>
          </a:ln>
        </p:spPr>
      </p:pic>
      <p:pic>
        <p:nvPicPr>
          <p:cNvPr id="31" name="Picture 27" descr="c-enhedg-laplap"/>
          <p:cNvPicPr>
            <a:picLocks noChangeAspect="1" noChangeArrowheads="1"/>
          </p:cNvPicPr>
          <p:nvPr/>
        </p:nvPicPr>
        <p:blipFill>
          <a:blip r:embed="rId10" cstate="print"/>
          <a:srcRect t="21783"/>
          <a:stretch>
            <a:fillRect/>
          </a:stretch>
        </p:blipFill>
        <p:spPr bwMode="auto">
          <a:xfrm>
            <a:off x="2946257" y="2516584"/>
            <a:ext cx="1092948" cy="854870"/>
          </a:xfrm>
          <a:prstGeom prst="rect">
            <a:avLst/>
          </a:prstGeom>
          <a:noFill/>
          <a:ln w="9525">
            <a:noFill/>
            <a:miter lim="800000"/>
            <a:headEnd/>
            <a:tailEnd/>
          </a:ln>
        </p:spPr>
      </p:pic>
      <p:pic>
        <p:nvPicPr>
          <p:cNvPr id="32" name="Picture 27" descr="c-enhedg-laplap"/>
          <p:cNvPicPr>
            <a:picLocks noChangeAspect="1" noChangeArrowheads="1"/>
          </p:cNvPicPr>
          <p:nvPr/>
        </p:nvPicPr>
        <p:blipFill>
          <a:blip r:embed="rId10" cstate="print"/>
          <a:srcRect t="21783"/>
          <a:stretch>
            <a:fillRect/>
          </a:stretch>
        </p:blipFill>
        <p:spPr bwMode="auto">
          <a:xfrm>
            <a:off x="3193098" y="5708650"/>
            <a:ext cx="599266" cy="468727"/>
          </a:xfrm>
          <a:prstGeom prst="rect">
            <a:avLst/>
          </a:prstGeom>
          <a:noFill/>
          <a:ln w="9525">
            <a:noFill/>
            <a:miter lim="800000"/>
            <a:headEnd/>
            <a:tailEnd/>
          </a:ln>
        </p:spPr>
      </p:pic>
      <p:pic>
        <p:nvPicPr>
          <p:cNvPr id="33" name="Picture 27" descr="c-enhedg-laplap"/>
          <p:cNvPicPr>
            <a:picLocks noChangeAspect="1" noChangeArrowheads="1"/>
          </p:cNvPicPr>
          <p:nvPr/>
        </p:nvPicPr>
        <p:blipFill>
          <a:blip r:embed="rId10" cstate="print"/>
          <a:srcRect t="21783"/>
          <a:stretch>
            <a:fillRect/>
          </a:stretch>
        </p:blipFill>
        <p:spPr bwMode="auto">
          <a:xfrm>
            <a:off x="3029701" y="3524646"/>
            <a:ext cx="926059" cy="724335"/>
          </a:xfrm>
          <a:prstGeom prst="rect">
            <a:avLst/>
          </a:prstGeom>
          <a:noFill/>
          <a:ln w="9525">
            <a:noFill/>
            <a:miter lim="800000"/>
            <a:headEnd/>
            <a:tailEnd/>
          </a:ln>
        </p:spPr>
      </p:pic>
      <p:pic>
        <p:nvPicPr>
          <p:cNvPr id="34" name="Picture 27" descr="c-enhedg-laplap"/>
          <p:cNvPicPr>
            <a:picLocks noChangeAspect="1" noChangeArrowheads="1"/>
          </p:cNvPicPr>
          <p:nvPr/>
        </p:nvPicPr>
        <p:blipFill>
          <a:blip r:embed="rId10" cstate="print"/>
          <a:srcRect t="21783"/>
          <a:stretch>
            <a:fillRect/>
          </a:stretch>
        </p:blipFill>
        <p:spPr bwMode="auto">
          <a:xfrm>
            <a:off x="3139577" y="4604544"/>
            <a:ext cx="706305" cy="552450"/>
          </a:xfrm>
          <a:prstGeom prst="rect">
            <a:avLst/>
          </a:prstGeom>
          <a:noFill/>
          <a:ln w="9525">
            <a:noFill/>
            <a:miter lim="800000"/>
            <a:headEnd/>
            <a:tailEnd/>
          </a:ln>
        </p:spPr>
      </p:pic>
      <p:sp>
        <p:nvSpPr>
          <p:cNvPr id="2" name="TextBox 1"/>
          <p:cNvSpPr txBox="1"/>
          <p:nvPr/>
        </p:nvSpPr>
        <p:spPr>
          <a:xfrm>
            <a:off x="7386614" y="2027793"/>
            <a:ext cx="1528786" cy="369332"/>
          </a:xfrm>
          <a:prstGeom prst="rect">
            <a:avLst/>
          </a:prstGeom>
          <a:noFill/>
        </p:spPr>
        <p:txBody>
          <a:bodyPr wrap="square" rtlCol="0">
            <a:spAutoFit/>
          </a:bodyPr>
          <a:lstStyle/>
          <a:p>
            <a:r>
              <a:rPr lang="en-US" dirty="0"/>
              <a:t>Find maxima</a:t>
            </a:r>
          </a:p>
        </p:txBody>
      </p:sp>
    </p:spTree>
    <p:extLst>
      <p:ext uri="{BB962C8B-B14F-4D97-AF65-F5344CB8AC3E}">
        <p14:creationId xmlns:p14="http://schemas.microsoft.com/office/powerpoint/2010/main" val="6485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de-CH" dirty="0"/>
              <a:t>Alternative approach</a:t>
            </a:r>
          </a:p>
        </p:txBody>
      </p:sp>
      <p:sp>
        <p:nvSpPr>
          <p:cNvPr id="36869" name="Footer Placeholder 4"/>
          <p:cNvSpPr>
            <a:spLocks noGrp="1"/>
          </p:cNvSpPr>
          <p:nvPr>
            <p:ph type="ftr" sz="quarter" idx="11"/>
          </p:nvPr>
        </p:nvSpPr>
        <p:spPr>
          <a:xfrm>
            <a:off x="8249602" y="6518910"/>
            <a:ext cx="909638" cy="365125"/>
          </a:xfrm>
        </p:spPr>
        <p:txBody>
          <a:bodyPr/>
          <a:lstStyle/>
          <a:p>
            <a:pPr>
              <a:defRPr/>
            </a:pPr>
            <a:r>
              <a:rPr lang="de-DE" dirty="0"/>
              <a:t>Ruye Wang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437" y="1981200"/>
            <a:ext cx="5953125" cy="4257675"/>
          </a:xfrm>
          <a:prstGeom prst="rect">
            <a:avLst/>
          </a:prstGeom>
        </p:spPr>
      </p:pic>
      <p:sp>
        <p:nvSpPr>
          <p:cNvPr id="8" name="Content Placeholder 6">
            <a:extLst>
              <a:ext uri="{FF2B5EF4-FFF2-40B4-BE49-F238E27FC236}">
                <a16:creationId xmlns:a16="http://schemas.microsoft.com/office/drawing/2014/main" id="{40D9DCBE-4FF7-4347-8F6B-4E9349102A49}"/>
              </a:ext>
            </a:extLst>
          </p:cNvPr>
          <p:cNvSpPr>
            <a:spLocks noGrp="1"/>
          </p:cNvSpPr>
          <p:nvPr>
            <p:ph idx="1"/>
          </p:nvPr>
        </p:nvSpPr>
        <p:spPr>
          <a:xfrm>
            <a:off x="331218" y="1044258"/>
            <a:ext cx="8660381" cy="555942"/>
          </a:xfrm>
        </p:spPr>
        <p:txBody>
          <a:bodyPr>
            <a:normAutofit fontScale="92500"/>
          </a:bodyPr>
          <a:lstStyle/>
          <a:p>
            <a:pPr marL="0" indent="0" eaLnBrk="1" hangingPunct="1">
              <a:buNone/>
            </a:pPr>
            <a:r>
              <a:rPr lang="en-US" dirty="0"/>
              <a:t>Approximate </a:t>
            </a:r>
            <a:r>
              <a:rPr lang="en-US" dirty="0" err="1"/>
              <a:t>LoG</a:t>
            </a:r>
            <a:r>
              <a:rPr lang="en-US" dirty="0"/>
              <a:t> with Difference-of-Gaussian (</a:t>
            </a:r>
            <a:r>
              <a:rPr lang="en-US" dirty="0" err="1"/>
              <a:t>DoG</a:t>
            </a:r>
            <a:r>
              <a:rPr lang="en-US" dirty="0"/>
              <a:t>).</a:t>
            </a:r>
          </a:p>
        </p:txBody>
      </p:sp>
    </p:spTree>
    <p:extLst>
      <p:ext uri="{BB962C8B-B14F-4D97-AF65-F5344CB8AC3E}">
        <p14:creationId xmlns:p14="http://schemas.microsoft.com/office/powerpoint/2010/main" val="3901211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6"/>
          <p:cNvSpPr>
            <a:spLocks noGrp="1"/>
          </p:cNvSpPr>
          <p:nvPr>
            <p:ph idx="1"/>
          </p:nvPr>
        </p:nvSpPr>
        <p:spPr>
          <a:xfrm>
            <a:off x="331218" y="1044258"/>
            <a:ext cx="8507981" cy="2819400"/>
          </a:xfrm>
        </p:spPr>
        <p:txBody>
          <a:bodyPr>
            <a:normAutofit fontScale="92500"/>
          </a:bodyPr>
          <a:lstStyle/>
          <a:p>
            <a:pPr marL="0" indent="0" eaLnBrk="1" hangingPunct="1">
              <a:buNone/>
            </a:pPr>
            <a:r>
              <a:rPr lang="en-US" dirty="0"/>
              <a:t>Approximate </a:t>
            </a:r>
            <a:r>
              <a:rPr lang="en-US" dirty="0" err="1"/>
              <a:t>LoG</a:t>
            </a:r>
            <a:r>
              <a:rPr lang="en-US" dirty="0"/>
              <a:t> with Difference-of-Gaussian (</a:t>
            </a:r>
            <a:r>
              <a:rPr lang="en-US" dirty="0" err="1"/>
              <a:t>DoG</a:t>
            </a:r>
            <a:r>
              <a:rPr lang="en-US" dirty="0"/>
              <a:t>).</a:t>
            </a:r>
          </a:p>
          <a:p>
            <a:pPr marL="0" indent="0" eaLnBrk="1" hangingPunct="1">
              <a:buNone/>
            </a:pPr>
            <a:endParaRPr lang="en-US" dirty="0"/>
          </a:p>
          <a:p>
            <a:pPr marL="0" indent="0" eaLnBrk="1" hangingPunct="1">
              <a:buNone/>
            </a:pPr>
            <a:r>
              <a:rPr lang="en-US" dirty="0"/>
              <a:t>1. Blur image with   </a:t>
            </a:r>
            <a:r>
              <a:rPr lang="el-GR" dirty="0"/>
              <a:t>σ </a:t>
            </a:r>
            <a:r>
              <a:rPr lang="en-US" dirty="0"/>
              <a:t>Gaussian kernel</a:t>
            </a:r>
          </a:p>
          <a:p>
            <a:pPr marL="0" indent="0" eaLnBrk="1" hangingPunct="1">
              <a:buNone/>
            </a:pPr>
            <a:r>
              <a:rPr lang="en-US" dirty="0"/>
              <a:t>2. Blur image with </a:t>
            </a:r>
            <a:r>
              <a:rPr lang="en-US" i="1" dirty="0"/>
              <a:t>k</a:t>
            </a:r>
            <a:r>
              <a:rPr lang="el-GR" dirty="0"/>
              <a:t>σ</a:t>
            </a:r>
            <a:r>
              <a:rPr lang="en-US" dirty="0"/>
              <a:t> Gaussian kernel</a:t>
            </a:r>
          </a:p>
          <a:p>
            <a:pPr marL="0" indent="0" eaLnBrk="1" hangingPunct="1">
              <a:buNone/>
            </a:pPr>
            <a:r>
              <a:rPr lang="en-US" dirty="0"/>
              <a:t>3. Subtract 2. from 1.</a:t>
            </a:r>
            <a:endParaRPr lang="de-CH" dirty="0"/>
          </a:p>
        </p:txBody>
      </p:sp>
      <p:sp>
        <p:nvSpPr>
          <p:cNvPr id="50178" name="Title 1"/>
          <p:cNvSpPr>
            <a:spLocks noGrp="1"/>
          </p:cNvSpPr>
          <p:nvPr>
            <p:ph type="title"/>
          </p:nvPr>
        </p:nvSpPr>
        <p:spPr/>
        <p:txBody>
          <a:bodyPr/>
          <a:lstStyle/>
          <a:p>
            <a:r>
              <a:rPr lang="de-CH" dirty="0"/>
              <a:t>Alternative approach</a:t>
            </a:r>
          </a:p>
        </p:txBody>
      </p:sp>
      <p:sp>
        <p:nvSpPr>
          <p:cNvPr id="36869" name="Footer Placeholder 4"/>
          <p:cNvSpPr>
            <a:spLocks noGrp="1"/>
          </p:cNvSpPr>
          <p:nvPr>
            <p:ph type="ftr" sz="quarter" idx="11"/>
          </p:nvPr>
        </p:nvSpPr>
        <p:spPr/>
        <p:txBody>
          <a:bodyPr/>
          <a:lstStyle/>
          <a:p>
            <a:pPr>
              <a:defRPr/>
            </a:pPr>
            <a:r>
              <a:rPr lang="de-DE"/>
              <a:t>K. Grauman, B. Leibe</a:t>
            </a:r>
          </a:p>
        </p:txBody>
      </p:sp>
      <p:pic>
        <p:nvPicPr>
          <p:cNvPr id="50182" name="Picture 4" descr="c-enhedg-laplap"/>
          <p:cNvPicPr>
            <a:picLocks noChangeAspect="1" noChangeArrowheads="1"/>
          </p:cNvPicPr>
          <p:nvPr/>
        </p:nvPicPr>
        <p:blipFill>
          <a:blip r:embed="rId3" cstate="print"/>
          <a:srcRect/>
          <a:stretch>
            <a:fillRect/>
          </a:stretch>
        </p:blipFill>
        <p:spPr bwMode="auto">
          <a:xfrm>
            <a:off x="6861968" y="5658243"/>
            <a:ext cx="1122605" cy="1122605"/>
          </a:xfrm>
          <a:prstGeom prst="rect">
            <a:avLst/>
          </a:prstGeom>
          <a:noFill/>
          <a:ln w="9525">
            <a:noFill/>
            <a:miter lim="800000"/>
            <a:headEnd/>
            <a:tailEnd/>
          </a:ln>
        </p:spPr>
      </p:pic>
      <p:grpSp>
        <p:nvGrpSpPr>
          <p:cNvPr id="50183" name="Group 11"/>
          <p:cNvGrpSpPr>
            <a:grpSpLocks/>
          </p:cNvGrpSpPr>
          <p:nvPr/>
        </p:nvGrpSpPr>
        <p:grpSpPr bwMode="auto">
          <a:xfrm>
            <a:off x="769936" y="4191000"/>
            <a:ext cx="7715251" cy="1700212"/>
            <a:chOff x="565150" y="4897438"/>
            <a:chExt cx="7715250" cy="1700212"/>
          </a:xfrm>
        </p:grpSpPr>
        <p:pic>
          <p:nvPicPr>
            <p:cNvPr id="50184" name="Picture 5"/>
            <p:cNvPicPr>
              <a:picLocks noChangeAspect="1" noChangeArrowheads="1"/>
            </p:cNvPicPr>
            <p:nvPr/>
          </p:nvPicPr>
          <p:blipFill>
            <a:blip r:embed="rId4" cstate="print"/>
            <a:srcRect/>
            <a:stretch>
              <a:fillRect/>
            </a:stretch>
          </p:blipFill>
          <p:spPr bwMode="auto">
            <a:xfrm>
              <a:off x="3156177" y="4899025"/>
              <a:ext cx="2170112" cy="1698625"/>
            </a:xfrm>
            <a:prstGeom prst="rect">
              <a:avLst/>
            </a:prstGeom>
            <a:noFill/>
            <a:ln w="12700" cap="sq">
              <a:noFill/>
              <a:miter lim="800000"/>
              <a:headEnd type="none" w="sm" len="sm"/>
              <a:tailEnd type="none" w="sm" len="sm"/>
            </a:ln>
          </p:spPr>
        </p:pic>
        <p:pic>
          <p:nvPicPr>
            <p:cNvPr id="50185" name="Picture 6"/>
            <p:cNvPicPr>
              <a:picLocks noChangeAspect="1" noChangeArrowheads="1"/>
            </p:cNvPicPr>
            <p:nvPr/>
          </p:nvPicPr>
          <p:blipFill>
            <a:blip r:embed="rId5" cstate="print"/>
            <a:srcRect/>
            <a:stretch>
              <a:fillRect/>
            </a:stretch>
          </p:blipFill>
          <p:spPr bwMode="auto">
            <a:xfrm>
              <a:off x="565150" y="4899025"/>
              <a:ext cx="2170113" cy="1698625"/>
            </a:xfrm>
            <a:prstGeom prst="rect">
              <a:avLst/>
            </a:prstGeom>
            <a:noFill/>
            <a:ln w="12700" cap="sq">
              <a:noFill/>
              <a:miter lim="800000"/>
              <a:headEnd type="none" w="sm" len="sm"/>
              <a:tailEnd type="none" w="sm" len="sm"/>
            </a:ln>
          </p:spPr>
        </p:pic>
        <p:pic>
          <p:nvPicPr>
            <p:cNvPr id="50186" name="Picture 7"/>
            <p:cNvPicPr>
              <a:picLocks noChangeAspect="1" noChangeArrowheads="1"/>
            </p:cNvPicPr>
            <p:nvPr/>
          </p:nvPicPr>
          <p:blipFill>
            <a:blip r:embed="rId6" cstate="print"/>
            <a:srcRect/>
            <a:stretch>
              <a:fillRect/>
            </a:stretch>
          </p:blipFill>
          <p:spPr bwMode="auto">
            <a:xfrm>
              <a:off x="6119813" y="4897438"/>
              <a:ext cx="2160587" cy="1700212"/>
            </a:xfrm>
            <a:prstGeom prst="rect">
              <a:avLst/>
            </a:prstGeom>
            <a:noFill/>
            <a:ln w="12700" cap="sq">
              <a:noFill/>
              <a:miter lim="800000"/>
              <a:headEnd type="none" w="sm" len="sm"/>
              <a:tailEnd type="none" w="sm" len="sm"/>
            </a:ln>
          </p:spPr>
        </p:pic>
        <p:sp>
          <p:nvSpPr>
            <p:cNvPr id="50187" name="Text Box 8"/>
            <p:cNvSpPr txBox="1">
              <a:spLocks noChangeArrowheads="1"/>
            </p:cNvSpPr>
            <p:nvPr/>
          </p:nvSpPr>
          <p:spPr bwMode="auto">
            <a:xfrm>
              <a:off x="2735263" y="5461000"/>
              <a:ext cx="431800" cy="519113"/>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800" b="1"/>
                <a:t>-</a:t>
              </a:r>
              <a:endParaRPr lang="en-US" sz="2800" b="1"/>
            </a:p>
          </p:txBody>
        </p:sp>
        <p:sp>
          <p:nvSpPr>
            <p:cNvPr id="50188" name="Text Box 9"/>
            <p:cNvSpPr txBox="1">
              <a:spLocks noChangeArrowheads="1"/>
            </p:cNvSpPr>
            <p:nvPr/>
          </p:nvSpPr>
          <p:spPr bwMode="auto">
            <a:xfrm>
              <a:off x="5507038" y="5403850"/>
              <a:ext cx="431800" cy="519113"/>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800" b="1"/>
                <a:t>=</a:t>
              </a:r>
              <a:endParaRPr lang="en-US" sz="2800" b="1"/>
            </a:p>
          </p:txBody>
        </p:sp>
      </p:grpSp>
    </p:spTree>
    <p:extLst>
      <p:ext uri="{BB962C8B-B14F-4D97-AF65-F5344CB8AC3E}">
        <p14:creationId xmlns:p14="http://schemas.microsoft.com/office/powerpoint/2010/main" val="1515904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1"/>
          <p:cNvGrpSpPr>
            <a:grpSpLocks/>
          </p:cNvGrpSpPr>
          <p:nvPr/>
        </p:nvGrpSpPr>
        <p:grpSpPr bwMode="auto">
          <a:xfrm>
            <a:off x="5244811" y="3026804"/>
            <a:ext cx="3581400" cy="1319463"/>
            <a:chOff x="528" y="624"/>
            <a:chExt cx="4715" cy="1678"/>
          </a:xfrm>
        </p:grpSpPr>
        <p:pic>
          <p:nvPicPr>
            <p:cNvPr id="25" name="Picture 9" descr="SIFT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 descr="SIF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4626" name="Title 1"/>
          <p:cNvSpPr>
            <a:spLocks noGrp="1"/>
          </p:cNvSpPr>
          <p:nvPr>
            <p:ph type="title"/>
          </p:nvPr>
        </p:nvSpPr>
        <p:spPr>
          <a:xfrm>
            <a:off x="533400" y="0"/>
            <a:ext cx="8610600" cy="889329"/>
          </a:xfrm>
        </p:spPr>
        <p:txBody>
          <a:bodyPr/>
          <a:lstStyle/>
          <a:p>
            <a:pPr eaLnBrk="1" hangingPunct="1"/>
            <a:r>
              <a:rPr lang="en-US" altLang="en-US" dirty="0"/>
              <a:t>Local features: main components</a:t>
            </a:r>
          </a:p>
        </p:txBody>
      </p:sp>
      <p:sp>
        <p:nvSpPr>
          <p:cNvPr id="3" name="Content Placeholder 2"/>
          <p:cNvSpPr>
            <a:spLocks noGrp="1"/>
          </p:cNvSpPr>
          <p:nvPr>
            <p:ph idx="1"/>
          </p:nvPr>
        </p:nvSpPr>
        <p:spPr>
          <a:xfrm>
            <a:off x="457200" y="1143000"/>
            <a:ext cx="4724400" cy="4525963"/>
          </a:xfrm>
        </p:spPr>
        <p:txBody>
          <a:bodyPr/>
          <a:lstStyle/>
          <a:p>
            <a:pPr marL="514350" indent="-514350" eaLnBrk="1" hangingPunct="1">
              <a:buFontTx/>
              <a:buAutoNum type="arabicParenR"/>
            </a:pPr>
            <a:r>
              <a:rPr lang="en-US" altLang="en-US" sz="2800" dirty="0"/>
              <a:t>Detection:</a:t>
            </a:r>
            <a:br>
              <a:rPr lang="en-US" altLang="en-US" sz="2800" dirty="0"/>
            </a:br>
            <a:r>
              <a:rPr lang="en-US" altLang="en-US" sz="2000" dirty="0"/>
              <a:t>Find a set of distinctive key points.</a:t>
            </a:r>
            <a:endParaRPr lang="en-US" altLang="en-US" sz="24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r>
              <a:rPr lang="en-US" altLang="en-US" sz="2800" dirty="0"/>
              <a:t>Description</a:t>
            </a:r>
            <a:r>
              <a:rPr lang="en-US" altLang="en-US" sz="2400" dirty="0"/>
              <a:t>: </a:t>
            </a:r>
            <a:br>
              <a:rPr lang="en-US" altLang="en-US" sz="2400" dirty="0"/>
            </a:br>
            <a:r>
              <a:rPr lang="en-US" altLang="en-US" sz="2000" dirty="0"/>
              <a:t>Extract feature descriptor around each interest point as vector.</a:t>
            </a:r>
            <a:endParaRPr lang="en-US" altLang="en-US" sz="24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r>
              <a:rPr lang="en-US" altLang="en-US" sz="2800" dirty="0"/>
              <a:t>Matching: </a:t>
            </a:r>
            <a:br>
              <a:rPr lang="en-US" altLang="en-US" sz="2800" dirty="0"/>
            </a:br>
            <a:r>
              <a:rPr lang="en-US" altLang="en-US" sz="2000" dirty="0"/>
              <a:t>Compute distance between feature vectors to find correspondence.</a:t>
            </a:r>
            <a:endParaRPr lang="en-US" altLang="en-US" sz="2400" dirty="0"/>
          </a:p>
        </p:txBody>
      </p:sp>
      <p:grpSp>
        <p:nvGrpSpPr>
          <p:cNvPr id="2" name="Group 20"/>
          <p:cNvGrpSpPr>
            <a:grpSpLocks noChangeAspect="1"/>
          </p:cNvGrpSpPr>
          <p:nvPr/>
        </p:nvGrpSpPr>
        <p:grpSpPr bwMode="auto">
          <a:xfrm>
            <a:off x="2696447" y="3292030"/>
            <a:ext cx="3878503" cy="1127571"/>
            <a:chOff x="2122468" y="4998134"/>
            <a:chExt cx="4484435" cy="1303204"/>
          </a:xfrm>
        </p:grpSpPr>
        <p:sp>
          <p:nvSpPr>
            <p:cNvPr id="8" name="Rectangle 7"/>
            <p:cNvSpPr/>
            <p:nvPr/>
          </p:nvSpPr>
          <p:spPr bwMode="auto">
            <a:xfrm>
              <a:off x="6195748" y="4998134"/>
              <a:ext cx="411155" cy="442179"/>
            </a:xfrm>
            <a:prstGeom prst="rect">
              <a:avLst/>
            </a:prstGeom>
            <a:noFill/>
            <a:ln w="9525" cap="flat" cmpd="sng" algn="ctr">
              <a:solidFill>
                <a:srgbClr val="FF0000"/>
              </a:solidFill>
              <a:prstDash val="solid"/>
              <a:round/>
              <a:headEnd type="none" w="med" len="med"/>
              <a:tailEnd type="none" w="med" len="med"/>
            </a:ln>
            <a:effectLst/>
          </p:spPr>
          <p:txBody>
            <a:bodyPr/>
            <a:lstStyle/>
            <a:p>
              <a:pPr>
                <a:defRPr/>
              </a:pPr>
              <a:endParaRPr lang="en-US" sz="1800">
                <a:solidFill>
                  <a:srgbClr val="000000"/>
                </a:solidFill>
                <a:latin typeface="Arial"/>
                <a:cs typeface="+mn-cs"/>
              </a:endParaRPr>
            </a:p>
          </p:txBody>
        </p:sp>
        <p:graphicFrame>
          <p:nvGraphicFramePr>
            <p:cNvPr id="154645" name="Object 2"/>
            <p:cNvGraphicFramePr>
              <a:graphicFrameLocks noChangeAspect="1"/>
            </p:cNvGraphicFramePr>
            <p:nvPr>
              <p:extLst/>
            </p:nvPr>
          </p:nvGraphicFramePr>
          <p:xfrm>
            <a:off x="2122468" y="5698088"/>
            <a:ext cx="2667000" cy="603250"/>
          </p:xfrm>
          <a:graphic>
            <a:graphicData uri="http://schemas.openxmlformats.org/presentationml/2006/ole">
              <mc:AlternateContent xmlns:mc="http://schemas.openxmlformats.org/markup-compatibility/2006">
                <mc:Choice xmlns:v="urn:schemas-microsoft-com:vml" Requires="v">
                  <p:oleObj spid="_x0000_s64609" name="Equation" r:id="rId6" imgW="1066800" imgH="241300" progId="Equation.3">
                    <p:embed/>
                  </p:oleObj>
                </mc:Choice>
                <mc:Fallback>
                  <p:oleObj name="Equation" r:id="rId6" imgW="1066800" imgH="241300" progId="Equation.3">
                    <p:embed/>
                    <p:pic>
                      <p:nvPicPr>
                        <p:cNvPr id="154645"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2468" y="5698088"/>
                          <a:ext cx="2667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4646" name="Shape 17"/>
            <p:cNvCxnSpPr>
              <a:cxnSpLocks noChangeShapeType="1"/>
              <a:stCxn id="8" idx="1"/>
            </p:cNvCxnSpPr>
            <p:nvPr/>
          </p:nvCxnSpPr>
          <p:spPr bwMode="auto">
            <a:xfrm rot="10800000" flipV="1">
              <a:off x="4814886" y="5219223"/>
              <a:ext cx="1380864" cy="810802"/>
            </a:xfrm>
            <a:prstGeom prst="curvedConnector3">
              <a:avLst>
                <a:gd name="adj1" fmla="val 50000"/>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4" name="Group 21"/>
          <p:cNvGrpSpPr>
            <a:grpSpLocks/>
          </p:cNvGrpSpPr>
          <p:nvPr/>
        </p:nvGrpSpPr>
        <p:grpSpPr bwMode="auto">
          <a:xfrm>
            <a:off x="6705600" y="3200402"/>
            <a:ext cx="2425700" cy="1755518"/>
            <a:chOff x="7027888" y="4800600"/>
            <a:chExt cx="2794000" cy="1974604"/>
          </a:xfrm>
        </p:grpSpPr>
        <p:grpSp>
          <p:nvGrpSpPr>
            <p:cNvPr id="154640" name="Group 11"/>
            <p:cNvGrpSpPr>
              <a:grpSpLocks/>
            </p:cNvGrpSpPr>
            <p:nvPr/>
          </p:nvGrpSpPr>
          <p:grpSpPr bwMode="auto">
            <a:xfrm>
              <a:off x="7027888" y="4800600"/>
              <a:ext cx="2794000" cy="1974604"/>
              <a:chOff x="7027888" y="4800600"/>
              <a:chExt cx="2794000" cy="1974604"/>
            </a:xfrm>
          </p:grpSpPr>
          <p:sp>
            <p:nvSpPr>
              <p:cNvPr id="10" name="Rectangle 9"/>
              <p:cNvSpPr/>
              <p:nvPr/>
            </p:nvSpPr>
            <p:spPr bwMode="auto">
              <a:xfrm>
                <a:off x="7470393" y="4800600"/>
                <a:ext cx="530275" cy="533901"/>
              </a:xfrm>
              <a:prstGeom prst="rect">
                <a:avLst/>
              </a:prstGeom>
              <a:noFill/>
              <a:ln w="9525" cap="flat" cmpd="sng" algn="ctr">
                <a:solidFill>
                  <a:srgbClr val="FF0000"/>
                </a:solidFill>
                <a:prstDash val="solid"/>
                <a:round/>
                <a:headEnd type="none" w="med" len="med"/>
                <a:tailEnd type="none" w="med" len="med"/>
              </a:ln>
              <a:effectLst/>
            </p:spPr>
            <p:txBody>
              <a:bodyPr/>
              <a:lstStyle/>
              <a:p>
                <a:pPr>
                  <a:defRPr/>
                </a:pPr>
                <a:endParaRPr lang="en-US" sz="1800">
                  <a:solidFill>
                    <a:srgbClr val="000000"/>
                  </a:solidFill>
                  <a:latin typeface="Arial"/>
                  <a:cs typeface="+mn-cs"/>
                </a:endParaRPr>
              </a:p>
            </p:txBody>
          </p:sp>
          <p:graphicFrame>
            <p:nvGraphicFramePr>
              <p:cNvPr id="154643" name="Object 3"/>
              <p:cNvGraphicFramePr>
                <a:graphicFrameLocks noChangeAspect="1"/>
              </p:cNvGraphicFramePr>
              <p:nvPr>
                <p:extLst/>
              </p:nvPr>
            </p:nvGraphicFramePr>
            <p:xfrm>
              <a:off x="7027888" y="6171954"/>
              <a:ext cx="2794000" cy="603250"/>
            </p:xfrm>
            <a:graphic>
              <a:graphicData uri="http://schemas.openxmlformats.org/presentationml/2006/ole">
                <mc:AlternateContent xmlns:mc="http://schemas.openxmlformats.org/markup-compatibility/2006">
                  <mc:Choice xmlns:v="urn:schemas-microsoft-com:vml" Requires="v">
                    <p:oleObj spid="_x0000_s64610" name="Equation" r:id="rId8" imgW="1117600" imgH="241300" progId="Equation.3">
                      <p:embed/>
                    </p:oleObj>
                  </mc:Choice>
                  <mc:Fallback>
                    <p:oleObj name="Equation" r:id="rId8" imgW="1117600" imgH="241300" progId="Equation.3">
                      <p:embed/>
                      <p:pic>
                        <p:nvPicPr>
                          <p:cNvPr id="15464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7888" y="6171954"/>
                            <a:ext cx="279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154641" name="Curved Connector 19"/>
            <p:cNvCxnSpPr>
              <a:cxnSpLocks noChangeShapeType="1"/>
            </p:cNvCxnSpPr>
            <p:nvPr/>
          </p:nvCxnSpPr>
          <p:spPr bwMode="auto">
            <a:xfrm rot="16200000" flipH="1">
              <a:off x="7136099" y="5817903"/>
              <a:ext cx="990081" cy="22273"/>
            </a:xfrm>
            <a:prstGeom prst="curvedConnector3">
              <a:avLst>
                <a:gd name="adj1" fmla="val 50000"/>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6" name="Group 34"/>
          <p:cNvGrpSpPr>
            <a:grpSpLocks/>
          </p:cNvGrpSpPr>
          <p:nvPr/>
        </p:nvGrpSpPr>
        <p:grpSpPr bwMode="auto">
          <a:xfrm>
            <a:off x="5244811" y="5345132"/>
            <a:ext cx="3707822" cy="971550"/>
            <a:chOff x="4800600" y="5391912"/>
            <a:chExt cx="4343400" cy="1161288"/>
          </a:xfrm>
        </p:grpSpPr>
        <p:pic>
          <p:nvPicPr>
            <p:cNvPr id="154634"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5391912"/>
              <a:ext cx="2121408" cy="11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5"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1052" y="5395686"/>
              <a:ext cx="2132948" cy="115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4636" name="Straight Arrow Connector 27"/>
            <p:cNvCxnSpPr>
              <a:cxnSpLocks noChangeShapeType="1"/>
            </p:cNvCxnSpPr>
            <p:nvPr/>
          </p:nvCxnSpPr>
          <p:spPr bwMode="auto">
            <a:xfrm flipV="1">
              <a:off x="5562600" y="5562600"/>
              <a:ext cx="1981200" cy="228600"/>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54637" name="Straight Arrow Connector 28"/>
            <p:cNvCxnSpPr>
              <a:cxnSpLocks noChangeShapeType="1"/>
            </p:cNvCxnSpPr>
            <p:nvPr/>
          </p:nvCxnSpPr>
          <p:spPr bwMode="auto">
            <a:xfrm>
              <a:off x="6629400" y="5943600"/>
              <a:ext cx="2133600" cy="1588"/>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54638" name="Straight Arrow Connector 31"/>
            <p:cNvCxnSpPr>
              <a:cxnSpLocks noChangeShapeType="1"/>
            </p:cNvCxnSpPr>
            <p:nvPr/>
          </p:nvCxnSpPr>
          <p:spPr bwMode="auto">
            <a:xfrm>
              <a:off x="5410200" y="6248400"/>
              <a:ext cx="2133600" cy="1588"/>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54639" name="Straight Arrow Connector 32"/>
            <p:cNvCxnSpPr>
              <a:cxnSpLocks noChangeShapeType="1"/>
            </p:cNvCxnSpPr>
            <p:nvPr/>
          </p:nvCxnSpPr>
          <p:spPr bwMode="auto">
            <a:xfrm flipV="1">
              <a:off x="5334000" y="5791200"/>
              <a:ext cx="2133600" cy="228600"/>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grpSp>
      <p:grpSp>
        <p:nvGrpSpPr>
          <p:cNvPr id="27" name="Group 11"/>
          <p:cNvGrpSpPr>
            <a:grpSpLocks/>
          </p:cNvGrpSpPr>
          <p:nvPr/>
        </p:nvGrpSpPr>
        <p:grpSpPr bwMode="auto">
          <a:xfrm>
            <a:off x="5226050" y="1182225"/>
            <a:ext cx="3581400" cy="1319463"/>
            <a:chOff x="528" y="624"/>
            <a:chExt cx="4715" cy="1678"/>
          </a:xfrm>
        </p:grpSpPr>
        <p:pic>
          <p:nvPicPr>
            <p:cNvPr id="28" name="Picture 9" descr="SIFT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0" descr="SIF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3" name="Object 5"/>
          <p:cNvGraphicFramePr>
            <a:graphicFrameLocks noChangeAspect="1"/>
          </p:cNvGraphicFramePr>
          <p:nvPr>
            <p:extLst/>
          </p:nvPr>
        </p:nvGraphicFramePr>
        <p:xfrm>
          <a:off x="1879075" y="5790700"/>
          <a:ext cx="1854725" cy="476750"/>
        </p:xfrm>
        <a:graphic>
          <a:graphicData uri="http://schemas.openxmlformats.org/presentationml/2006/ole">
            <mc:AlternateContent xmlns:mc="http://schemas.openxmlformats.org/markup-compatibility/2006">
              <mc:Choice xmlns:v="urn:schemas-microsoft-com:vml" Requires="v">
                <p:oleObj spid="_x0000_s64611" name="Equation" r:id="rId12" imgW="838080" imgH="215640" progId="Equation.3">
                  <p:embed/>
                </p:oleObj>
              </mc:Choice>
              <mc:Fallback>
                <p:oleObj name="Equation" r:id="rId12" imgW="838080" imgH="215640" progId="Equation.3">
                  <p:embed/>
                  <p:pic>
                    <p:nvPicPr>
                      <p:cNvPr id="33" name="Object 5"/>
                      <p:cNvPicPr>
                        <a:picLocks noChangeAspect="1" noChangeArrowheads="1"/>
                      </p:cNvPicPr>
                      <p:nvPr/>
                    </p:nvPicPr>
                    <p:blipFill>
                      <a:blip r:embed="rId13"/>
                      <a:srcRect/>
                      <a:stretch>
                        <a:fillRect/>
                      </a:stretch>
                    </p:blipFill>
                    <p:spPr bwMode="auto">
                      <a:xfrm>
                        <a:off x="1879075" y="5790700"/>
                        <a:ext cx="1854725" cy="476750"/>
                      </a:xfrm>
                      <a:prstGeom prst="rect">
                        <a:avLst/>
                      </a:prstGeom>
                      <a:noFill/>
                      <a:ln>
                        <a:noFill/>
                      </a:ln>
                      <a:extLst/>
                    </p:spPr>
                  </p:pic>
                </p:oleObj>
              </mc:Fallback>
            </mc:AlternateContent>
          </a:graphicData>
        </a:graphic>
      </p:graphicFrame>
      <p:grpSp>
        <p:nvGrpSpPr>
          <p:cNvPr id="34" name="Group 105"/>
          <p:cNvGrpSpPr>
            <a:grpSpLocks/>
          </p:cNvGrpSpPr>
          <p:nvPr/>
        </p:nvGrpSpPr>
        <p:grpSpPr bwMode="auto">
          <a:xfrm>
            <a:off x="1205320" y="3921709"/>
            <a:ext cx="1234095" cy="552404"/>
            <a:chOff x="2366355" y="5265735"/>
            <a:chExt cx="1234095" cy="552347"/>
          </a:xfrm>
        </p:grpSpPr>
        <p:grpSp>
          <p:nvGrpSpPr>
            <p:cNvPr id="35" name="Group 52"/>
            <p:cNvGrpSpPr>
              <a:grpSpLocks/>
            </p:cNvGrpSpPr>
            <p:nvPr/>
          </p:nvGrpSpPr>
          <p:grpSpPr bwMode="auto">
            <a:xfrm>
              <a:off x="2771775" y="5265735"/>
              <a:ext cx="828675" cy="552347"/>
              <a:chOff x="1859" y="3339"/>
              <a:chExt cx="363" cy="301"/>
            </a:xfrm>
          </p:grpSpPr>
          <p:sp>
            <p:nvSpPr>
              <p:cNvPr id="37" name="Line 53"/>
              <p:cNvSpPr>
                <a:spLocks noChangeShapeType="1"/>
              </p:cNvSpPr>
              <p:nvPr/>
            </p:nvSpPr>
            <p:spPr bwMode="auto">
              <a:xfrm>
                <a:off x="1859" y="3362"/>
                <a:ext cx="0" cy="272"/>
              </a:xfrm>
              <a:prstGeom prst="line">
                <a:avLst/>
              </a:prstGeom>
              <a:noFill/>
              <a:ln w="12700" cap="sq">
                <a:solidFill>
                  <a:schemeClr val="tx1"/>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8" name="Line 54"/>
              <p:cNvSpPr>
                <a:spLocks noChangeShapeType="1"/>
              </p:cNvSpPr>
              <p:nvPr/>
            </p:nvSpPr>
            <p:spPr bwMode="auto">
              <a:xfrm>
                <a:off x="1859" y="3640"/>
                <a:ext cx="363"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39" name="Rectangle 55"/>
              <p:cNvSpPr>
                <a:spLocks noChangeArrowheads="1"/>
              </p:cNvSpPr>
              <p:nvPr/>
            </p:nvSpPr>
            <p:spPr bwMode="auto">
              <a:xfrm>
                <a:off x="1882"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0" name="Rectangle 56"/>
              <p:cNvSpPr>
                <a:spLocks noChangeArrowheads="1"/>
              </p:cNvSpPr>
              <p:nvPr/>
            </p:nvSpPr>
            <p:spPr bwMode="auto">
              <a:xfrm>
                <a:off x="1904"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1" name="Rectangle 57"/>
              <p:cNvSpPr>
                <a:spLocks noChangeArrowheads="1"/>
              </p:cNvSpPr>
              <p:nvPr/>
            </p:nvSpPr>
            <p:spPr bwMode="auto">
              <a:xfrm>
                <a:off x="1927"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2" name="Rectangle 58"/>
              <p:cNvSpPr>
                <a:spLocks noChangeArrowheads="1"/>
              </p:cNvSpPr>
              <p:nvPr/>
            </p:nvSpPr>
            <p:spPr bwMode="auto">
              <a:xfrm>
                <a:off x="1950" y="3430"/>
                <a:ext cx="23" cy="204"/>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3" name="Rectangle 59"/>
              <p:cNvSpPr>
                <a:spLocks noChangeArrowheads="1"/>
              </p:cNvSpPr>
              <p:nvPr/>
            </p:nvSpPr>
            <p:spPr bwMode="auto">
              <a:xfrm>
                <a:off x="1972"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4" name="Rectangle 60"/>
              <p:cNvSpPr>
                <a:spLocks noChangeArrowheads="1"/>
              </p:cNvSpPr>
              <p:nvPr/>
            </p:nvSpPr>
            <p:spPr bwMode="auto">
              <a:xfrm>
                <a:off x="1995" y="3385"/>
                <a:ext cx="23" cy="249"/>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5" name="Rectangle 61"/>
              <p:cNvSpPr>
                <a:spLocks noChangeArrowheads="1"/>
              </p:cNvSpPr>
              <p:nvPr/>
            </p:nvSpPr>
            <p:spPr bwMode="auto">
              <a:xfrm>
                <a:off x="2018" y="3362"/>
                <a:ext cx="22" cy="272"/>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6" name="Rectangle 62"/>
              <p:cNvSpPr>
                <a:spLocks noChangeArrowheads="1"/>
              </p:cNvSpPr>
              <p:nvPr/>
            </p:nvSpPr>
            <p:spPr bwMode="auto">
              <a:xfrm>
                <a:off x="2040" y="3339"/>
                <a:ext cx="23" cy="295"/>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7" name="Rectangle 63"/>
              <p:cNvSpPr>
                <a:spLocks noChangeArrowheads="1"/>
              </p:cNvSpPr>
              <p:nvPr/>
            </p:nvSpPr>
            <p:spPr bwMode="auto">
              <a:xfrm>
                <a:off x="2063" y="3339"/>
                <a:ext cx="23" cy="295"/>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8" name="Rectangle 64"/>
              <p:cNvSpPr>
                <a:spLocks noChangeArrowheads="1"/>
              </p:cNvSpPr>
              <p:nvPr/>
            </p:nvSpPr>
            <p:spPr bwMode="auto">
              <a:xfrm>
                <a:off x="2086" y="3362"/>
                <a:ext cx="23" cy="272"/>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9" name="Rectangle 65"/>
              <p:cNvSpPr>
                <a:spLocks noChangeArrowheads="1"/>
              </p:cNvSpPr>
              <p:nvPr/>
            </p:nvSpPr>
            <p:spPr bwMode="auto">
              <a:xfrm>
                <a:off x="2108"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0" name="Rectangle 66"/>
              <p:cNvSpPr>
                <a:spLocks noChangeArrowheads="1"/>
              </p:cNvSpPr>
              <p:nvPr/>
            </p:nvSpPr>
            <p:spPr bwMode="auto">
              <a:xfrm>
                <a:off x="2131"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grpSp>
        <p:graphicFrame>
          <p:nvGraphicFramePr>
            <p:cNvPr id="36" name="Object 2"/>
            <p:cNvGraphicFramePr>
              <a:graphicFrameLocks noChangeAspect="1"/>
            </p:cNvGraphicFramePr>
            <p:nvPr>
              <p:extLst/>
            </p:nvPr>
          </p:nvGraphicFramePr>
          <p:xfrm>
            <a:off x="2366355" y="5307941"/>
            <a:ext cx="301625" cy="395246"/>
          </p:xfrm>
          <a:graphic>
            <a:graphicData uri="http://schemas.openxmlformats.org/presentationml/2006/ole">
              <mc:AlternateContent xmlns:mc="http://schemas.openxmlformats.org/markup-compatibility/2006">
                <mc:Choice xmlns:v="urn:schemas-microsoft-com:vml" Requires="v">
                  <p:oleObj spid="_x0000_s64612" name="Equation" r:id="rId14" imgW="164880" imgH="215640" progId="Equation.3">
                    <p:embed/>
                  </p:oleObj>
                </mc:Choice>
                <mc:Fallback>
                  <p:oleObj name="Equation" r:id="rId14" imgW="164880" imgH="215640" progId="Equation.3">
                    <p:embed/>
                    <p:pic>
                      <p:nvPicPr>
                        <p:cNvPr id="36" name="Object 2"/>
                        <p:cNvPicPr>
                          <a:picLocks noChangeAspect="1" noChangeArrowheads="1"/>
                        </p:cNvPicPr>
                        <p:nvPr/>
                      </p:nvPicPr>
                      <p:blipFill>
                        <a:blip r:embed="rId15"/>
                        <a:srcRect/>
                        <a:stretch>
                          <a:fillRect/>
                        </a:stretch>
                      </p:blipFill>
                      <p:spPr bwMode="auto">
                        <a:xfrm>
                          <a:off x="2366355" y="5307941"/>
                          <a:ext cx="301625" cy="39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1" name="Group 106"/>
          <p:cNvGrpSpPr>
            <a:grpSpLocks/>
          </p:cNvGrpSpPr>
          <p:nvPr/>
        </p:nvGrpSpPr>
        <p:grpSpPr bwMode="auto">
          <a:xfrm>
            <a:off x="5257800" y="4419600"/>
            <a:ext cx="1195185" cy="515947"/>
            <a:chOff x="4529340" y="5300665"/>
            <a:chExt cx="1195185" cy="515961"/>
          </a:xfrm>
        </p:grpSpPr>
        <p:grpSp>
          <p:nvGrpSpPr>
            <p:cNvPr id="52" name="Group 67"/>
            <p:cNvGrpSpPr>
              <a:grpSpLocks/>
            </p:cNvGrpSpPr>
            <p:nvPr/>
          </p:nvGrpSpPr>
          <p:grpSpPr bwMode="auto">
            <a:xfrm>
              <a:off x="4967288" y="5300665"/>
              <a:ext cx="757237" cy="515961"/>
              <a:chOff x="3515" y="3498"/>
              <a:chExt cx="363" cy="278"/>
            </a:xfrm>
          </p:grpSpPr>
          <p:sp>
            <p:nvSpPr>
              <p:cNvPr id="54" name="Line 68"/>
              <p:cNvSpPr>
                <a:spLocks noChangeShapeType="1"/>
              </p:cNvSpPr>
              <p:nvPr/>
            </p:nvSpPr>
            <p:spPr bwMode="auto">
              <a:xfrm>
                <a:off x="3515" y="3498"/>
                <a:ext cx="0" cy="272"/>
              </a:xfrm>
              <a:prstGeom prst="line">
                <a:avLst/>
              </a:prstGeom>
              <a:noFill/>
              <a:ln w="12700" cap="sq">
                <a:solidFill>
                  <a:schemeClr val="tx1"/>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5" name="Line 69"/>
              <p:cNvSpPr>
                <a:spLocks noChangeShapeType="1"/>
              </p:cNvSpPr>
              <p:nvPr/>
            </p:nvSpPr>
            <p:spPr bwMode="auto">
              <a:xfrm>
                <a:off x="3515" y="3776"/>
                <a:ext cx="363"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56" name="Rectangle 70"/>
              <p:cNvSpPr>
                <a:spLocks noChangeArrowheads="1"/>
              </p:cNvSpPr>
              <p:nvPr/>
            </p:nvSpPr>
            <p:spPr bwMode="auto">
              <a:xfrm>
                <a:off x="3538"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7" name="Rectangle 71"/>
              <p:cNvSpPr>
                <a:spLocks noChangeArrowheads="1"/>
              </p:cNvSpPr>
              <p:nvPr/>
            </p:nvSpPr>
            <p:spPr bwMode="auto">
              <a:xfrm>
                <a:off x="3560"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8" name="Rectangle 72"/>
              <p:cNvSpPr>
                <a:spLocks noChangeArrowheads="1"/>
              </p:cNvSpPr>
              <p:nvPr/>
            </p:nvSpPr>
            <p:spPr bwMode="auto">
              <a:xfrm>
                <a:off x="3583"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9" name="Rectangle 73"/>
              <p:cNvSpPr>
                <a:spLocks noChangeArrowheads="1"/>
              </p:cNvSpPr>
              <p:nvPr/>
            </p:nvSpPr>
            <p:spPr bwMode="auto">
              <a:xfrm>
                <a:off x="3606" y="3566"/>
                <a:ext cx="23" cy="204"/>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0" name="Rectangle 74"/>
              <p:cNvSpPr>
                <a:spLocks noChangeArrowheads="1"/>
              </p:cNvSpPr>
              <p:nvPr/>
            </p:nvSpPr>
            <p:spPr bwMode="auto">
              <a:xfrm>
                <a:off x="3628" y="3543"/>
                <a:ext cx="23" cy="227"/>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1" name="Rectangle 75"/>
              <p:cNvSpPr>
                <a:spLocks noChangeArrowheads="1"/>
              </p:cNvSpPr>
              <p:nvPr/>
            </p:nvSpPr>
            <p:spPr bwMode="auto">
              <a:xfrm>
                <a:off x="3651"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2" name="Rectangle 76"/>
              <p:cNvSpPr>
                <a:spLocks noChangeArrowheads="1"/>
              </p:cNvSpPr>
              <p:nvPr/>
            </p:nvSpPr>
            <p:spPr bwMode="auto">
              <a:xfrm>
                <a:off x="3674" y="3498"/>
                <a:ext cx="22" cy="272"/>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3" name="Rectangle 77"/>
              <p:cNvSpPr>
                <a:spLocks noChangeArrowheads="1"/>
              </p:cNvSpPr>
              <p:nvPr/>
            </p:nvSpPr>
            <p:spPr bwMode="auto">
              <a:xfrm>
                <a:off x="3696"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4" name="Rectangle 78"/>
              <p:cNvSpPr>
                <a:spLocks noChangeArrowheads="1"/>
              </p:cNvSpPr>
              <p:nvPr/>
            </p:nvSpPr>
            <p:spPr bwMode="auto">
              <a:xfrm>
                <a:off x="3719"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5" name="Rectangle 79"/>
              <p:cNvSpPr>
                <a:spLocks noChangeArrowheads="1"/>
              </p:cNvSpPr>
              <p:nvPr/>
            </p:nvSpPr>
            <p:spPr bwMode="auto">
              <a:xfrm>
                <a:off x="3742"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6" name="Rectangle 80"/>
              <p:cNvSpPr>
                <a:spLocks noChangeArrowheads="1"/>
              </p:cNvSpPr>
              <p:nvPr/>
            </p:nvSpPr>
            <p:spPr bwMode="auto">
              <a:xfrm>
                <a:off x="3764"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7" name="Rectangle 81"/>
              <p:cNvSpPr>
                <a:spLocks noChangeArrowheads="1"/>
              </p:cNvSpPr>
              <p:nvPr/>
            </p:nvSpPr>
            <p:spPr bwMode="auto">
              <a:xfrm>
                <a:off x="3787" y="3543"/>
                <a:ext cx="23" cy="227"/>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grpSp>
        <p:graphicFrame>
          <p:nvGraphicFramePr>
            <p:cNvPr id="53" name="Object 3"/>
            <p:cNvGraphicFramePr>
              <a:graphicFrameLocks noChangeAspect="1"/>
            </p:cNvGraphicFramePr>
            <p:nvPr>
              <p:extLst/>
            </p:nvPr>
          </p:nvGraphicFramePr>
          <p:xfrm>
            <a:off x="4529340" y="5342263"/>
            <a:ext cx="349250" cy="395287"/>
          </p:xfrm>
          <a:graphic>
            <a:graphicData uri="http://schemas.openxmlformats.org/presentationml/2006/ole">
              <mc:AlternateContent xmlns:mc="http://schemas.openxmlformats.org/markup-compatibility/2006">
                <mc:Choice xmlns:v="urn:schemas-microsoft-com:vml" Requires="v">
                  <p:oleObj spid="_x0000_s64613" name="Equation" r:id="rId16" imgW="190440" imgH="215640" progId="Equation.3">
                    <p:embed/>
                  </p:oleObj>
                </mc:Choice>
                <mc:Fallback>
                  <p:oleObj name="Equation" r:id="rId16" imgW="190440" imgH="215640" progId="Equation.3">
                    <p:embed/>
                    <p:pic>
                      <p:nvPicPr>
                        <p:cNvPr id="53" name="Object 3"/>
                        <p:cNvPicPr>
                          <a:picLocks noChangeAspect="1" noChangeArrowheads="1"/>
                        </p:cNvPicPr>
                        <p:nvPr/>
                      </p:nvPicPr>
                      <p:blipFill>
                        <a:blip r:embed="rId17"/>
                        <a:srcRect/>
                        <a:stretch>
                          <a:fillRect/>
                        </a:stretch>
                      </p:blipFill>
                      <p:spPr bwMode="auto">
                        <a:xfrm>
                          <a:off x="4529340" y="5342263"/>
                          <a:ext cx="349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8" name="Footer Placeholder 4"/>
          <p:cNvSpPr>
            <a:spLocks noGrp="1"/>
          </p:cNvSpPr>
          <p:nvPr>
            <p:ph type="ftr" sz="quarter" idx="11"/>
          </p:nvPr>
        </p:nvSpPr>
        <p:spPr>
          <a:xfrm>
            <a:off x="-113122" y="6571661"/>
            <a:ext cx="1955800" cy="342900"/>
          </a:xfrm>
        </p:spPr>
        <p:txBody>
          <a:bodyPr/>
          <a:lstStyle/>
          <a:p>
            <a:pPr>
              <a:defRPr/>
            </a:pPr>
            <a:r>
              <a:rPr lang="de-DE" dirty="0">
                <a:solidFill>
                  <a:schemeClr val="bg1">
                    <a:lumMod val="65000"/>
                  </a:schemeClr>
                </a:solidFill>
              </a:rPr>
              <a:t>K. Grauman, B. Leibe</a:t>
            </a:r>
          </a:p>
        </p:txBody>
      </p:sp>
    </p:spTree>
    <p:extLst>
      <p:ext uri="{BB962C8B-B14F-4D97-AF65-F5344CB8AC3E}">
        <p14:creationId xmlns:p14="http://schemas.microsoft.com/office/powerpoint/2010/main" val="40365975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nodeType="withGroup">
                            <p:stCondLst>
                              <p:cond delay="0"/>
                            </p:stCondLst>
                            <p:childTnLst>
                              <p:par>
                                <p:cTn id="17" presetID="1"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nodeType="withGroup">
                            <p:stCondLst>
                              <p:cond delay="0"/>
                            </p:stCondLst>
                            <p:childTnLst>
                              <p:par>
                                <p:cTn id="24" presetID="1" presetClass="entr" presetSubtype="0"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57200" y="273050"/>
            <a:ext cx="8229600" cy="914400"/>
          </a:xfrm>
        </p:spPr>
        <p:txBody>
          <a:bodyPr>
            <a:noAutofit/>
          </a:bodyPr>
          <a:lstStyle/>
          <a:p>
            <a:r>
              <a:rPr lang="en-US" sz="3200" dirty="0"/>
              <a:t>Find local maxima in position-scale space of </a:t>
            </a:r>
            <a:r>
              <a:rPr lang="en-US" sz="3200" dirty="0" err="1"/>
              <a:t>DoG</a:t>
            </a:r>
            <a:endParaRPr lang="de-CH" sz="3200" dirty="0"/>
          </a:p>
        </p:txBody>
      </p:sp>
      <p:sp>
        <p:nvSpPr>
          <p:cNvPr id="16390" name="Footer Placeholder 4"/>
          <p:cNvSpPr>
            <a:spLocks noGrp="1"/>
          </p:cNvSpPr>
          <p:nvPr>
            <p:ph type="ftr" sz="quarter" idx="11"/>
          </p:nvPr>
        </p:nvSpPr>
        <p:spPr>
          <a:xfrm>
            <a:off x="7680960" y="6518910"/>
            <a:ext cx="1488440" cy="365125"/>
          </a:xfrm>
        </p:spPr>
        <p:txBody>
          <a:bodyPr/>
          <a:lstStyle/>
          <a:p>
            <a:pPr>
              <a:defRPr/>
            </a:pPr>
            <a:r>
              <a:rPr lang="de-DE" dirty="0"/>
              <a:t>K. Grauman, B. Leibe</a:t>
            </a:r>
          </a:p>
        </p:txBody>
      </p:sp>
      <p:pic>
        <p:nvPicPr>
          <p:cNvPr id="48142" name="Picture 6"/>
          <p:cNvPicPr>
            <a:picLocks noChangeAspect="1" noChangeArrowheads="1"/>
          </p:cNvPicPr>
          <p:nvPr/>
        </p:nvPicPr>
        <p:blipFill>
          <a:blip r:embed="rId3" cstate="print"/>
          <a:srcRect/>
          <a:stretch>
            <a:fillRect/>
          </a:stretch>
        </p:blipFill>
        <p:spPr bwMode="auto">
          <a:xfrm>
            <a:off x="4843463" y="5402263"/>
            <a:ext cx="1225550" cy="958850"/>
          </a:xfrm>
          <a:prstGeom prst="rect">
            <a:avLst/>
          </a:prstGeom>
          <a:noFill/>
          <a:ln w="12700" cap="sq">
            <a:solidFill>
              <a:schemeClr val="tx1"/>
            </a:solidFill>
            <a:miter lim="800000"/>
            <a:headEnd type="none" w="sm" len="sm"/>
            <a:tailEnd type="none" w="sm" len="sm"/>
          </a:ln>
        </p:spPr>
      </p:pic>
      <p:pic>
        <p:nvPicPr>
          <p:cNvPr id="48143" name="Picture 7"/>
          <p:cNvPicPr>
            <a:picLocks noChangeAspect="1" noChangeArrowheads="1"/>
          </p:cNvPicPr>
          <p:nvPr/>
        </p:nvPicPr>
        <p:blipFill>
          <a:blip r:embed="rId4" cstate="print"/>
          <a:srcRect/>
          <a:stretch>
            <a:fillRect/>
          </a:stretch>
        </p:blipFill>
        <p:spPr bwMode="auto">
          <a:xfrm>
            <a:off x="4843463" y="4376737"/>
            <a:ext cx="1225550" cy="960438"/>
          </a:xfrm>
          <a:prstGeom prst="rect">
            <a:avLst/>
          </a:prstGeom>
          <a:noFill/>
          <a:ln w="12700" cap="sq">
            <a:solidFill>
              <a:schemeClr val="tx1"/>
            </a:solidFill>
            <a:miter lim="800000"/>
            <a:headEnd type="none" w="sm" len="sm"/>
            <a:tailEnd type="none" w="sm" len="sm"/>
          </a:ln>
        </p:spPr>
      </p:pic>
      <p:pic>
        <p:nvPicPr>
          <p:cNvPr id="48144" name="Picture 8"/>
          <p:cNvPicPr>
            <a:picLocks noChangeAspect="1" noChangeArrowheads="1"/>
          </p:cNvPicPr>
          <p:nvPr/>
        </p:nvPicPr>
        <p:blipFill>
          <a:blip r:embed="rId5" cstate="print"/>
          <a:srcRect/>
          <a:stretch>
            <a:fillRect/>
          </a:stretch>
        </p:blipFill>
        <p:spPr bwMode="auto">
          <a:xfrm>
            <a:off x="4843463" y="3352800"/>
            <a:ext cx="1225550" cy="958850"/>
          </a:xfrm>
          <a:prstGeom prst="rect">
            <a:avLst/>
          </a:prstGeom>
          <a:noFill/>
          <a:ln w="12700" cap="sq">
            <a:solidFill>
              <a:schemeClr val="tx1"/>
            </a:solidFill>
            <a:miter lim="800000"/>
            <a:headEnd type="none" w="sm" len="sm"/>
            <a:tailEnd type="none" w="sm" len="sm"/>
          </a:ln>
        </p:spPr>
      </p:pic>
      <p:pic>
        <p:nvPicPr>
          <p:cNvPr id="48145" name="Picture 9"/>
          <p:cNvPicPr>
            <a:picLocks noChangeAspect="1" noChangeArrowheads="1"/>
          </p:cNvPicPr>
          <p:nvPr/>
        </p:nvPicPr>
        <p:blipFill>
          <a:blip r:embed="rId6" cstate="print"/>
          <a:srcRect/>
          <a:stretch>
            <a:fillRect/>
          </a:stretch>
        </p:blipFill>
        <p:spPr bwMode="auto">
          <a:xfrm>
            <a:off x="4843463" y="2355850"/>
            <a:ext cx="1225550" cy="960437"/>
          </a:xfrm>
          <a:prstGeom prst="rect">
            <a:avLst/>
          </a:prstGeom>
          <a:noFill/>
          <a:ln w="12700" cap="sq">
            <a:solidFill>
              <a:schemeClr val="tx1"/>
            </a:solidFill>
            <a:miter lim="800000"/>
            <a:headEnd type="none" w="sm" len="sm"/>
            <a:tailEnd type="none" w="sm" len="sm"/>
          </a:ln>
        </p:spPr>
      </p:pic>
      <p:pic>
        <p:nvPicPr>
          <p:cNvPr id="48146" name="Picture 10"/>
          <p:cNvPicPr>
            <a:picLocks noChangeAspect="1" noChangeArrowheads="1"/>
          </p:cNvPicPr>
          <p:nvPr/>
        </p:nvPicPr>
        <p:blipFill>
          <a:blip r:embed="rId7" cstate="print"/>
          <a:srcRect/>
          <a:stretch>
            <a:fillRect/>
          </a:stretch>
        </p:blipFill>
        <p:spPr bwMode="auto">
          <a:xfrm>
            <a:off x="4843463" y="1371600"/>
            <a:ext cx="1225550" cy="960437"/>
          </a:xfrm>
          <a:prstGeom prst="rect">
            <a:avLst/>
          </a:prstGeom>
          <a:noFill/>
          <a:ln w="12700" cap="sq">
            <a:solidFill>
              <a:schemeClr val="tx1"/>
            </a:solidFill>
            <a:miter lim="800000"/>
            <a:headEnd type="none" w="sm" len="sm"/>
            <a:tailEnd type="none" w="sm" len="sm"/>
          </a:ln>
        </p:spPr>
      </p:pic>
      <p:sp>
        <p:nvSpPr>
          <p:cNvPr id="48148" name="Text Box 12"/>
          <p:cNvSpPr txBox="1">
            <a:spLocks noChangeArrowheads="1"/>
          </p:cNvSpPr>
          <p:nvPr/>
        </p:nvSpPr>
        <p:spPr bwMode="auto">
          <a:xfrm>
            <a:off x="2494746" y="6026106"/>
            <a:ext cx="433388" cy="369332"/>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b="1" i="1" dirty="0">
                <a:latin typeface="Symbol" pitchFamily="18" charset="2"/>
              </a:rPr>
              <a:t>s</a:t>
            </a:r>
            <a:endParaRPr lang="en-US" b="1" i="1" dirty="0">
              <a:latin typeface="Symbol" pitchFamily="18" charset="2"/>
            </a:endParaRPr>
          </a:p>
        </p:txBody>
      </p:sp>
      <p:sp>
        <p:nvSpPr>
          <p:cNvPr id="48149" name="Text Box 13"/>
          <p:cNvSpPr txBox="1">
            <a:spLocks noChangeArrowheads="1"/>
          </p:cNvSpPr>
          <p:nvPr/>
        </p:nvSpPr>
        <p:spPr bwMode="auto">
          <a:xfrm>
            <a:off x="2384827" y="4677053"/>
            <a:ext cx="504825" cy="369332"/>
          </a:xfrm>
          <a:prstGeom prst="rect">
            <a:avLst/>
          </a:prstGeom>
          <a:noFill/>
          <a:ln w="12700" cap="sq">
            <a:noFill/>
            <a:miter lim="800000"/>
            <a:headEnd type="none" w="sm" len="sm"/>
            <a:tailEnd type="none" w="sm" len="sm"/>
          </a:ln>
        </p:spPr>
        <p:txBody>
          <a:bodyPr wrap="square">
            <a:spAutoFit/>
          </a:bodyPr>
          <a:lstStyle/>
          <a:p>
            <a:pPr eaLnBrk="0" hangingPunct="0">
              <a:spcBef>
                <a:spcPct val="50000"/>
              </a:spcBef>
            </a:pPr>
            <a:r>
              <a:rPr lang="en-US" i="1" dirty="0">
                <a:latin typeface="+mj-lt"/>
              </a:rPr>
              <a:t>k</a:t>
            </a:r>
            <a:r>
              <a:rPr lang="pl-PL" b="1" i="1" dirty="0">
                <a:latin typeface="Symbol" pitchFamily="18" charset="2"/>
              </a:rPr>
              <a:t>s</a:t>
            </a:r>
            <a:endParaRPr lang="en-US" b="1" i="1" baseline="30000" dirty="0">
              <a:latin typeface="Symbol" pitchFamily="18" charset="2"/>
            </a:endParaRPr>
          </a:p>
        </p:txBody>
      </p:sp>
      <p:grpSp>
        <p:nvGrpSpPr>
          <p:cNvPr id="48135" name="Group 23"/>
          <p:cNvGrpSpPr>
            <a:grpSpLocks/>
          </p:cNvGrpSpPr>
          <p:nvPr/>
        </p:nvGrpSpPr>
        <p:grpSpPr bwMode="auto">
          <a:xfrm>
            <a:off x="6140450" y="1833563"/>
            <a:ext cx="3013075" cy="2670175"/>
            <a:chOff x="5867400" y="2168526"/>
            <a:chExt cx="3013134" cy="2670173"/>
          </a:xfrm>
        </p:grpSpPr>
        <p:pic>
          <p:nvPicPr>
            <p:cNvPr id="48138" name="Picture 4"/>
            <p:cNvPicPr>
              <a:picLocks noChangeAspect="1" noChangeArrowheads="1"/>
            </p:cNvPicPr>
            <p:nvPr/>
          </p:nvPicPr>
          <p:blipFill>
            <a:blip r:embed="rId8" cstate="print"/>
            <a:srcRect/>
            <a:stretch>
              <a:fillRect/>
            </a:stretch>
          </p:blipFill>
          <p:spPr bwMode="auto">
            <a:xfrm>
              <a:off x="6626284" y="2665412"/>
              <a:ext cx="2254250" cy="2173287"/>
            </a:xfrm>
            <a:prstGeom prst="rect">
              <a:avLst/>
            </a:prstGeom>
            <a:noFill/>
            <a:ln w="9525">
              <a:noFill/>
              <a:miter lim="800000"/>
              <a:headEnd/>
              <a:tailEnd/>
            </a:ln>
          </p:spPr>
        </p:pic>
        <p:sp>
          <p:nvSpPr>
            <p:cNvPr id="48139" name="Line 22"/>
            <p:cNvSpPr>
              <a:spLocks noChangeShapeType="1"/>
            </p:cNvSpPr>
            <p:nvPr/>
          </p:nvSpPr>
          <p:spPr bwMode="auto">
            <a:xfrm>
              <a:off x="5867400" y="4113213"/>
              <a:ext cx="1174750" cy="293132"/>
            </a:xfrm>
            <a:prstGeom prst="line">
              <a:avLst/>
            </a:prstGeom>
            <a:noFill/>
            <a:ln w="12700" cap="sq">
              <a:solidFill>
                <a:srgbClr val="000000"/>
              </a:solidFill>
              <a:round/>
              <a:headEnd/>
              <a:tailEnd type="triangle" w="med" len="med"/>
            </a:ln>
          </p:spPr>
          <p:txBody>
            <a:bodyPr/>
            <a:lstStyle/>
            <a:p>
              <a:endParaRPr lang="en-US"/>
            </a:p>
          </p:txBody>
        </p:sp>
        <p:sp>
          <p:nvSpPr>
            <p:cNvPr id="48140" name="Line 23"/>
            <p:cNvSpPr>
              <a:spLocks noChangeShapeType="1"/>
            </p:cNvSpPr>
            <p:nvPr/>
          </p:nvSpPr>
          <p:spPr bwMode="auto">
            <a:xfrm>
              <a:off x="5867400" y="3175795"/>
              <a:ext cx="1174750" cy="411162"/>
            </a:xfrm>
            <a:prstGeom prst="line">
              <a:avLst/>
            </a:prstGeom>
            <a:noFill/>
            <a:ln w="12700" cap="sq">
              <a:solidFill>
                <a:srgbClr val="000000"/>
              </a:solidFill>
              <a:round/>
              <a:headEnd/>
              <a:tailEnd type="triangle" w="med" len="med"/>
            </a:ln>
          </p:spPr>
          <p:txBody>
            <a:bodyPr/>
            <a:lstStyle/>
            <a:p>
              <a:endParaRPr lang="en-US"/>
            </a:p>
          </p:txBody>
        </p:sp>
        <p:sp>
          <p:nvSpPr>
            <p:cNvPr id="48141" name="Line 24"/>
            <p:cNvSpPr>
              <a:spLocks noChangeShapeType="1"/>
            </p:cNvSpPr>
            <p:nvPr/>
          </p:nvSpPr>
          <p:spPr bwMode="auto">
            <a:xfrm>
              <a:off x="5867400" y="2168526"/>
              <a:ext cx="1174750" cy="547687"/>
            </a:xfrm>
            <a:prstGeom prst="line">
              <a:avLst/>
            </a:prstGeom>
            <a:noFill/>
            <a:ln w="12700" cap="sq">
              <a:solidFill>
                <a:srgbClr val="000000"/>
              </a:solidFill>
              <a:round/>
              <a:headEnd/>
              <a:tailEnd type="triangle" w="med" len="med"/>
            </a:ln>
          </p:spPr>
          <p:txBody>
            <a:bodyPr/>
            <a:lstStyle/>
            <a:p>
              <a:endParaRPr lang="en-US"/>
            </a:p>
          </p:txBody>
        </p:sp>
      </p:grpSp>
      <p:sp>
        <p:nvSpPr>
          <p:cNvPr id="29" name="Text Box 26"/>
          <p:cNvSpPr txBox="1">
            <a:spLocks noChangeArrowheads="1"/>
          </p:cNvSpPr>
          <p:nvPr/>
        </p:nvSpPr>
        <p:spPr bwMode="auto">
          <a:xfrm>
            <a:off x="7848600" y="4557394"/>
            <a:ext cx="1500187" cy="646113"/>
          </a:xfrm>
          <a:prstGeom prst="rect">
            <a:avLst/>
          </a:prstGeom>
          <a:noFill/>
          <a:ln w="12700" cap="sq">
            <a:noFill/>
            <a:miter lim="800000"/>
            <a:headEnd type="none" w="sm" len="sm"/>
            <a:tailEnd type="none" w="sm" len="sm"/>
          </a:ln>
          <a:effectLst/>
        </p:spPr>
        <p:txBody>
          <a:bodyPr>
            <a:spAutoFit/>
          </a:bodyPr>
          <a:lstStyle/>
          <a:p>
            <a:pPr eaLnBrk="0" hangingPunct="0">
              <a:spcBef>
                <a:spcPct val="50000"/>
              </a:spcBef>
              <a:defRPr/>
            </a:pPr>
            <a:r>
              <a:rPr lang="pl-PL" b="1" dirty="0">
                <a:latin typeface="+mj-lt"/>
                <a:sym typeface="Symbol"/>
              </a:rPr>
              <a:t></a:t>
            </a:r>
            <a:r>
              <a:rPr lang="en-US" b="1" dirty="0">
                <a:latin typeface="+mj-lt"/>
                <a:sym typeface="Symbol"/>
              </a:rPr>
              <a:t> L</a:t>
            </a:r>
            <a:r>
              <a:rPr lang="pl-PL" b="1" dirty="0">
                <a:latin typeface="+mj-lt"/>
              </a:rPr>
              <a:t>ist of</a:t>
            </a:r>
            <a:r>
              <a:rPr lang="en-US" b="1" dirty="0">
                <a:latin typeface="+mj-lt"/>
              </a:rPr>
              <a:t>       </a:t>
            </a:r>
            <a:br>
              <a:rPr lang="en-US" b="1" dirty="0">
                <a:latin typeface="+mj-lt"/>
              </a:rPr>
            </a:br>
            <a:r>
              <a:rPr lang="en-US" b="1" i="1" dirty="0">
                <a:latin typeface="+mj-lt"/>
              </a:rPr>
              <a:t>    </a:t>
            </a:r>
            <a:r>
              <a:rPr lang="pl-PL" b="1" i="1" dirty="0">
                <a:latin typeface="+mj-lt"/>
              </a:rPr>
              <a:t>(x, y, s)</a:t>
            </a:r>
            <a:endParaRPr lang="en-US" b="1" i="1" dirty="0">
              <a:latin typeface="+mj-lt"/>
            </a:endParaRPr>
          </a:p>
        </p:txBody>
      </p:sp>
      <p:pic>
        <p:nvPicPr>
          <p:cNvPr id="30" name="Picture 5"/>
          <p:cNvPicPr>
            <a:picLocks noChangeAspect="1" noChangeArrowheads="1"/>
          </p:cNvPicPr>
          <p:nvPr/>
        </p:nvPicPr>
        <p:blipFill>
          <a:blip r:embed="rId9" cstate="print"/>
          <a:srcRect/>
          <a:stretch>
            <a:fillRect/>
          </a:stretch>
        </p:blipFill>
        <p:spPr bwMode="auto">
          <a:xfrm>
            <a:off x="2842337" y="5402263"/>
            <a:ext cx="1267795" cy="949256"/>
          </a:xfrm>
          <a:prstGeom prst="rect">
            <a:avLst/>
          </a:prstGeom>
          <a:noFill/>
          <a:ln w="12700" cap="sq">
            <a:noFill/>
            <a:miter lim="800000"/>
            <a:headEnd type="none" w="sm" len="sm"/>
            <a:tailEnd type="none" w="sm" len="sm"/>
          </a:ln>
        </p:spPr>
      </p:pic>
      <p:pic>
        <p:nvPicPr>
          <p:cNvPr id="31" name="Picture 6"/>
          <p:cNvPicPr>
            <a:picLocks noChangeAspect="1" noChangeArrowheads="1"/>
          </p:cNvPicPr>
          <p:nvPr/>
        </p:nvPicPr>
        <p:blipFill>
          <a:blip r:embed="rId10" cstate="print"/>
          <a:srcRect/>
          <a:stretch>
            <a:fillRect/>
          </a:stretch>
        </p:blipFill>
        <p:spPr bwMode="auto">
          <a:xfrm>
            <a:off x="458141" y="5402263"/>
            <a:ext cx="1267795" cy="949256"/>
          </a:xfrm>
          <a:prstGeom prst="rect">
            <a:avLst/>
          </a:prstGeom>
          <a:noFill/>
          <a:ln w="12700" cap="sq">
            <a:noFill/>
            <a:miter lim="800000"/>
            <a:headEnd type="none" w="sm" len="sm"/>
            <a:tailEnd type="none" w="sm" len="sm"/>
          </a:ln>
        </p:spPr>
      </p:pic>
      <p:sp>
        <p:nvSpPr>
          <p:cNvPr id="33" name="Text Box 8"/>
          <p:cNvSpPr txBox="1">
            <a:spLocks noChangeArrowheads="1"/>
          </p:cNvSpPr>
          <p:nvPr/>
        </p:nvSpPr>
        <p:spPr bwMode="auto">
          <a:xfrm>
            <a:off x="2139886" y="5597536"/>
            <a:ext cx="288501" cy="331777"/>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800" b="1" dirty="0"/>
              <a:t>-</a:t>
            </a:r>
            <a:endParaRPr lang="en-US" sz="2800" b="1" dirty="0"/>
          </a:p>
        </p:txBody>
      </p:sp>
      <p:sp>
        <p:nvSpPr>
          <p:cNvPr id="34" name="Text Box 9"/>
          <p:cNvSpPr txBox="1">
            <a:spLocks noChangeArrowheads="1"/>
          </p:cNvSpPr>
          <p:nvPr/>
        </p:nvSpPr>
        <p:spPr bwMode="auto">
          <a:xfrm>
            <a:off x="4349865" y="5635373"/>
            <a:ext cx="288501" cy="331777"/>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800" b="1" dirty="0"/>
              <a:t>=</a:t>
            </a:r>
            <a:endParaRPr lang="en-US" sz="2800" b="1" dirty="0"/>
          </a:p>
        </p:txBody>
      </p:sp>
      <p:sp>
        <p:nvSpPr>
          <p:cNvPr id="35" name="Text Box 13"/>
          <p:cNvSpPr txBox="1">
            <a:spLocks noChangeArrowheads="1"/>
          </p:cNvSpPr>
          <p:nvPr/>
        </p:nvSpPr>
        <p:spPr bwMode="auto">
          <a:xfrm>
            <a:off x="2278753" y="3352800"/>
            <a:ext cx="591757" cy="369332"/>
          </a:xfrm>
          <a:prstGeom prst="rect">
            <a:avLst/>
          </a:prstGeom>
          <a:noFill/>
          <a:ln w="12700" cap="sq">
            <a:noFill/>
            <a:miter lim="800000"/>
            <a:headEnd type="none" w="sm" len="sm"/>
            <a:tailEnd type="none" w="sm" len="sm"/>
          </a:ln>
        </p:spPr>
        <p:txBody>
          <a:bodyPr wrap="square">
            <a:spAutoFit/>
          </a:bodyPr>
          <a:lstStyle/>
          <a:p>
            <a:pPr eaLnBrk="0" hangingPunct="0">
              <a:spcBef>
                <a:spcPct val="50000"/>
              </a:spcBef>
            </a:pPr>
            <a:r>
              <a:rPr lang="en-US" i="1" dirty="0">
                <a:latin typeface="+mj-lt"/>
              </a:rPr>
              <a:t>2k</a:t>
            </a:r>
            <a:r>
              <a:rPr lang="pl-PL" b="1" i="1" dirty="0">
                <a:latin typeface="Symbol" pitchFamily="18" charset="2"/>
              </a:rPr>
              <a:t>s</a:t>
            </a:r>
            <a:endParaRPr lang="en-US" b="1" i="1" baseline="30000" dirty="0">
              <a:latin typeface="Symbol" pitchFamily="18" charset="2"/>
            </a:endParaRPr>
          </a:p>
        </p:txBody>
      </p:sp>
      <p:pic>
        <p:nvPicPr>
          <p:cNvPr id="40" name="Picture 5"/>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Lst>
          </a:blip>
          <a:srcRect/>
          <a:stretch>
            <a:fillRect/>
          </a:stretch>
        </p:blipFill>
        <p:spPr bwMode="auto">
          <a:xfrm>
            <a:off x="2842337" y="4376738"/>
            <a:ext cx="1267795" cy="949256"/>
          </a:xfrm>
          <a:prstGeom prst="rect">
            <a:avLst/>
          </a:prstGeom>
          <a:noFill/>
          <a:ln w="12700" cap="sq">
            <a:noFill/>
            <a:miter lim="800000"/>
            <a:headEnd type="none" w="sm" len="sm"/>
            <a:tailEnd type="none" w="sm" len="sm"/>
          </a:ln>
        </p:spPr>
      </p:pic>
      <p:sp>
        <p:nvSpPr>
          <p:cNvPr id="3" name="TextBox 2"/>
          <p:cNvSpPr txBox="1"/>
          <p:nvPr/>
        </p:nvSpPr>
        <p:spPr>
          <a:xfrm>
            <a:off x="457200" y="6379210"/>
            <a:ext cx="1268736" cy="338554"/>
          </a:xfrm>
          <a:prstGeom prst="rect">
            <a:avLst/>
          </a:prstGeom>
          <a:noFill/>
        </p:spPr>
        <p:txBody>
          <a:bodyPr wrap="square" rtlCol="0">
            <a:spAutoFit/>
          </a:bodyPr>
          <a:lstStyle/>
          <a:p>
            <a:r>
              <a:rPr lang="en-US" sz="1600" dirty="0"/>
              <a:t>Input image</a:t>
            </a:r>
          </a:p>
        </p:txBody>
      </p:sp>
      <p:sp>
        <p:nvSpPr>
          <p:cNvPr id="4" name="Arc 3"/>
          <p:cNvSpPr/>
          <p:nvPr/>
        </p:nvSpPr>
        <p:spPr>
          <a:xfrm rot="12530023">
            <a:off x="2514003" y="5111793"/>
            <a:ext cx="914400" cy="914400"/>
          </a:xfrm>
          <a:prstGeom prst="arc">
            <a:avLst>
              <a:gd name="adj1" fmla="val 16200000"/>
              <a:gd name="adj2" fmla="val 2217778"/>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Text Box 8"/>
          <p:cNvSpPr txBox="1">
            <a:spLocks noChangeArrowheads="1"/>
          </p:cNvSpPr>
          <p:nvPr/>
        </p:nvSpPr>
        <p:spPr bwMode="auto">
          <a:xfrm>
            <a:off x="2134113" y="4583329"/>
            <a:ext cx="288501" cy="331777"/>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800" b="1" dirty="0"/>
              <a:t>-</a:t>
            </a:r>
            <a:endParaRPr lang="en-US" sz="2800" b="1" dirty="0"/>
          </a:p>
        </p:txBody>
      </p:sp>
      <p:pic>
        <p:nvPicPr>
          <p:cNvPr id="44" name="Picture 5"/>
          <p:cNvPicPr>
            <a:picLocks noChangeAspect="1" noChangeArrowheads="1"/>
          </p:cNvPicPr>
          <p:nvPr/>
        </p:nvPicPr>
        <p:blipFill>
          <a:blip r:embed="rId9" cstate="print"/>
          <a:srcRect/>
          <a:stretch>
            <a:fillRect/>
          </a:stretch>
        </p:blipFill>
        <p:spPr bwMode="auto">
          <a:xfrm>
            <a:off x="458141" y="4339977"/>
            <a:ext cx="1267795" cy="949256"/>
          </a:xfrm>
          <a:prstGeom prst="rect">
            <a:avLst/>
          </a:prstGeom>
          <a:noFill/>
          <a:ln w="12700" cap="sq">
            <a:noFill/>
            <a:miter lim="800000"/>
            <a:headEnd type="none" w="sm" len="sm"/>
            <a:tailEnd type="none" w="sm" len="sm"/>
          </a:ln>
        </p:spPr>
      </p:pic>
      <p:sp>
        <p:nvSpPr>
          <p:cNvPr id="45" name="Text Box 12"/>
          <p:cNvSpPr txBox="1">
            <a:spLocks noChangeArrowheads="1"/>
          </p:cNvSpPr>
          <p:nvPr/>
        </p:nvSpPr>
        <p:spPr bwMode="auto">
          <a:xfrm>
            <a:off x="23812" y="4339977"/>
            <a:ext cx="433388" cy="369332"/>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b="1" i="1" dirty="0">
                <a:latin typeface="Symbol" pitchFamily="18" charset="2"/>
              </a:rPr>
              <a:t>s</a:t>
            </a:r>
            <a:endParaRPr lang="en-US" b="1" i="1" dirty="0">
              <a:latin typeface="Symbol" pitchFamily="18" charset="2"/>
            </a:endParaRPr>
          </a:p>
        </p:txBody>
      </p:sp>
      <p:cxnSp>
        <p:nvCxnSpPr>
          <p:cNvPr id="6" name="Straight Arrow Connector 5"/>
          <p:cNvCxnSpPr/>
          <p:nvPr/>
        </p:nvCxnSpPr>
        <p:spPr>
          <a:xfrm flipH="1" flipV="1">
            <a:off x="1778220" y="5204340"/>
            <a:ext cx="1017264" cy="948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 Box 9"/>
          <p:cNvSpPr txBox="1">
            <a:spLocks noChangeArrowheads="1"/>
          </p:cNvSpPr>
          <p:nvPr/>
        </p:nvSpPr>
        <p:spPr bwMode="auto">
          <a:xfrm>
            <a:off x="4349865" y="4639216"/>
            <a:ext cx="288501" cy="331777"/>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800" b="1" dirty="0"/>
              <a:t>=</a:t>
            </a:r>
            <a:endParaRPr lang="en-US" sz="2800" b="1" dirty="0"/>
          </a:p>
        </p:txBody>
      </p:sp>
      <p:pic>
        <p:nvPicPr>
          <p:cNvPr id="49" name="Picture 5"/>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Lst>
          </a:blip>
          <a:srcRect/>
          <a:stretch>
            <a:fillRect/>
          </a:stretch>
        </p:blipFill>
        <p:spPr bwMode="auto">
          <a:xfrm>
            <a:off x="458141" y="3352800"/>
            <a:ext cx="1267795" cy="949256"/>
          </a:xfrm>
          <a:prstGeom prst="rect">
            <a:avLst/>
          </a:prstGeom>
          <a:noFill/>
          <a:ln w="12700" cap="sq">
            <a:noFill/>
            <a:miter lim="800000"/>
            <a:headEnd type="none" w="sm" len="sm"/>
            <a:tailEnd type="none" w="sm" len="sm"/>
          </a:ln>
        </p:spPr>
      </p:pic>
      <p:pic>
        <p:nvPicPr>
          <p:cNvPr id="50" name="Picture 5"/>
          <p:cNvPicPr>
            <a:picLocks noChangeAspect="1" noChangeArrowheads="1"/>
          </p:cNvPicPr>
          <p:nvPr/>
        </p:nvPicPr>
        <p:blipFill>
          <a:blip r:embed="rId13" cstate="print">
            <a:extLst>
              <a:ext uri="{BEBA8EAE-BF5A-486C-A8C5-ECC9F3942E4B}">
                <a14:imgProps xmlns:a14="http://schemas.microsoft.com/office/drawing/2010/main">
                  <a14:imgLayer r:embed="rId12">
                    <a14:imgEffect>
                      <a14:artisticBlur/>
                    </a14:imgEffect>
                    <a14:imgEffect>
                      <a14:sharpenSoften amount="-50000"/>
                    </a14:imgEffect>
                  </a14:imgLayer>
                </a14:imgProps>
              </a:ext>
            </a:extLst>
          </a:blip>
          <a:srcRect/>
          <a:stretch>
            <a:fillRect/>
          </a:stretch>
        </p:blipFill>
        <p:spPr bwMode="auto">
          <a:xfrm>
            <a:off x="2837549" y="3352800"/>
            <a:ext cx="1267795" cy="949256"/>
          </a:xfrm>
          <a:prstGeom prst="rect">
            <a:avLst/>
          </a:prstGeom>
          <a:noFill/>
          <a:ln w="12700" cap="sq">
            <a:noFill/>
            <a:miter lim="800000"/>
            <a:headEnd type="none" w="sm" len="sm"/>
            <a:tailEnd type="none" w="sm" len="sm"/>
          </a:ln>
        </p:spPr>
      </p:pic>
      <p:sp>
        <p:nvSpPr>
          <p:cNvPr id="51" name="Text Box 8"/>
          <p:cNvSpPr txBox="1">
            <a:spLocks noChangeArrowheads="1"/>
          </p:cNvSpPr>
          <p:nvPr/>
        </p:nvSpPr>
        <p:spPr bwMode="auto">
          <a:xfrm>
            <a:off x="2138294" y="3567018"/>
            <a:ext cx="288501" cy="331777"/>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800" b="1" dirty="0"/>
              <a:t>-</a:t>
            </a:r>
            <a:endParaRPr lang="en-US" sz="2800" b="1" dirty="0"/>
          </a:p>
        </p:txBody>
      </p:sp>
      <p:sp>
        <p:nvSpPr>
          <p:cNvPr id="52" name="Text Box 9"/>
          <p:cNvSpPr txBox="1">
            <a:spLocks noChangeArrowheads="1"/>
          </p:cNvSpPr>
          <p:nvPr/>
        </p:nvSpPr>
        <p:spPr bwMode="auto">
          <a:xfrm>
            <a:off x="4337261" y="3617441"/>
            <a:ext cx="288501" cy="331777"/>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800" b="1" dirty="0"/>
              <a:t>=</a:t>
            </a:r>
            <a:endParaRPr lang="en-US" sz="2800" b="1" dirty="0"/>
          </a:p>
        </p:txBody>
      </p:sp>
      <p:sp>
        <p:nvSpPr>
          <p:cNvPr id="7" name="TextBox 6"/>
          <p:cNvSpPr txBox="1"/>
          <p:nvPr/>
        </p:nvSpPr>
        <p:spPr>
          <a:xfrm rot="16200000">
            <a:off x="3167010" y="2679624"/>
            <a:ext cx="450375" cy="369332"/>
          </a:xfrm>
          <a:prstGeom prst="rect">
            <a:avLst/>
          </a:prstGeom>
          <a:noFill/>
        </p:spPr>
        <p:txBody>
          <a:bodyPr wrap="square" rtlCol="0">
            <a:spAutoFit/>
          </a:bodyPr>
          <a:lstStyle/>
          <a:p>
            <a:r>
              <a:rPr lang="en-US" dirty="0"/>
              <a:t>…</a:t>
            </a:r>
          </a:p>
        </p:txBody>
      </p:sp>
      <p:sp>
        <p:nvSpPr>
          <p:cNvPr id="54" name="TextBox 53"/>
          <p:cNvSpPr txBox="1"/>
          <p:nvPr/>
        </p:nvSpPr>
        <p:spPr>
          <a:xfrm rot="16200000">
            <a:off x="866381" y="2651401"/>
            <a:ext cx="450375" cy="369332"/>
          </a:xfrm>
          <a:prstGeom prst="rect">
            <a:avLst/>
          </a:prstGeom>
          <a:noFill/>
        </p:spPr>
        <p:txBody>
          <a:bodyPr wrap="square" rtlCol="0">
            <a:spAutoFit/>
          </a:bodyPr>
          <a:lstStyle/>
          <a:p>
            <a:r>
              <a:rPr lang="en-US" dirty="0"/>
              <a:t>…</a:t>
            </a:r>
          </a:p>
        </p:txBody>
      </p:sp>
      <p:sp>
        <p:nvSpPr>
          <p:cNvPr id="55" name="Arc 54"/>
          <p:cNvSpPr/>
          <p:nvPr/>
        </p:nvSpPr>
        <p:spPr>
          <a:xfrm rot="12530023">
            <a:off x="2514002" y="3723038"/>
            <a:ext cx="914400" cy="914400"/>
          </a:xfrm>
          <a:prstGeom prst="arc">
            <a:avLst>
              <a:gd name="adj1" fmla="val 16200000"/>
              <a:gd name="adj2" fmla="val 2217778"/>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56" name="Straight Arrow Connector 55"/>
          <p:cNvCxnSpPr/>
          <p:nvPr/>
        </p:nvCxnSpPr>
        <p:spPr>
          <a:xfrm flipH="1" flipV="1">
            <a:off x="1778219" y="3815585"/>
            <a:ext cx="1017264" cy="948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 Box 13"/>
          <p:cNvSpPr txBox="1">
            <a:spLocks noChangeArrowheads="1"/>
          </p:cNvSpPr>
          <p:nvPr/>
        </p:nvSpPr>
        <p:spPr bwMode="auto">
          <a:xfrm>
            <a:off x="-1555" y="3325109"/>
            <a:ext cx="504825" cy="369332"/>
          </a:xfrm>
          <a:prstGeom prst="rect">
            <a:avLst/>
          </a:prstGeom>
          <a:noFill/>
          <a:ln w="12700" cap="sq">
            <a:noFill/>
            <a:miter lim="800000"/>
            <a:headEnd type="none" w="sm" len="sm"/>
            <a:tailEnd type="none" w="sm" len="sm"/>
          </a:ln>
        </p:spPr>
        <p:txBody>
          <a:bodyPr wrap="square">
            <a:spAutoFit/>
          </a:bodyPr>
          <a:lstStyle/>
          <a:p>
            <a:pPr eaLnBrk="0" hangingPunct="0">
              <a:spcBef>
                <a:spcPct val="50000"/>
              </a:spcBef>
            </a:pPr>
            <a:r>
              <a:rPr lang="en-US" i="1" dirty="0">
                <a:latin typeface="+mj-lt"/>
              </a:rPr>
              <a:t>k</a:t>
            </a:r>
            <a:r>
              <a:rPr lang="pl-PL" b="1" i="1" dirty="0">
                <a:latin typeface="Symbol" pitchFamily="18" charset="2"/>
              </a:rPr>
              <a:t>s</a:t>
            </a:r>
            <a:endParaRPr lang="en-US" b="1" i="1" baseline="30000" dirty="0">
              <a:latin typeface="Symbol" pitchFamily="18" charset="2"/>
            </a:endParaRPr>
          </a:p>
        </p:txBody>
      </p:sp>
      <p:sp>
        <p:nvSpPr>
          <p:cNvPr id="58" name="TextBox 57"/>
          <p:cNvSpPr txBox="1"/>
          <p:nvPr/>
        </p:nvSpPr>
        <p:spPr>
          <a:xfrm>
            <a:off x="7386614" y="2027793"/>
            <a:ext cx="1528786" cy="369332"/>
          </a:xfrm>
          <a:prstGeom prst="rect">
            <a:avLst/>
          </a:prstGeom>
          <a:noFill/>
        </p:spPr>
        <p:txBody>
          <a:bodyPr wrap="square" rtlCol="0">
            <a:spAutoFit/>
          </a:bodyPr>
          <a:lstStyle/>
          <a:p>
            <a:r>
              <a:rPr lang="en-US" dirty="0"/>
              <a:t>Find maxima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149"/>
                                        </p:tgtEl>
                                        <p:attrNameLst>
                                          <p:attrName>style.visibility</p:attrName>
                                        </p:attrNameLst>
                                      </p:cBhvr>
                                      <p:to>
                                        <p:strVal val="visible"/>
                                      </p:to>
                                    </p:set>
                                    <p:animEffect transition="in" filter="fade">
                                      <p:cBhvr>
                                        <p:cTn id="22" dur="500"/>
                                        <p:tgtEl>
                                          <p:spTgt spid="48149"/>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nodeType="withEffect">
                                  <p:stCondLst>
                                    <p:cond delay="0"/>
                                  </p:stCondLst>
                                  <p:childTnLst>
                                    <p:set>
                                      <p:cBhvr>
                                        <p:cTn id="30" dur="1" fill="hold">
                                          <p:stCondLst>
                                            <p:cond delay="0"/>
                                          </p:stCondLst>
                                        </p:cTn>
                                        <p:tgtEl>
                                          <p:spTgt spid="48143"/>
                                        </p:tgtEl>
                                        <p:attrNameLst>
                                          <p:attrName>style.visibility</p:attrName>
                                        </p:attrNameLst>
                                      </p:cBhvr>
                                      <p:to>
                                        <p:strVal val="visible"/>
                                      </p:to>
                                    </p:set>
                                    <p:animEffect transition="in" filter="fade">
                                      <p:cBhvr>
                                        <p:cTn id="31" dur="500"/>
                                        <p:tgtEl>
                                          <p:spTgt spid="481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8144"/>
                                        </p:tgtEl>
                                        <p:attrNameLst>
                                          <p:attrName>style.visibility</p:attrName>
                                        </p:attrNameLst>
                                      </p:cBhvr>
                                      <p:to>
                                        <p:strVal val="visible"/>
                                      </p:to>
                                    </p:set>
                                    <p:animEffect transition="in" filter="fade">
                                      <p:cBhvr>
                                        <p:cTn id="36" dur="500"/>
                                        <p:tgtEl>
                                          <p:spTgt spid="48144"/>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8145"/>
                                        </p:tgtEl>
                                        <p:attrNameLst>
                                          <p:attrName>style.visibility</p:attrName>
                                        </p:attrNameLst>
                                      </p:cBhvr>
                                      <p:to>
                                        <p:strVal val="visible"/>
                                      </p:to>
                                    </p:set>
                                    <p:animEffect transition="in" filter="fade">
                                      <p:cBhvr>
                                        <p:cTn id="65" dur="500"/>
                                        <p:tgtEl>
                                          <p:spTgt spid="4814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8146"/>
                                        </p:tgtEl>
                                        <p:attrNameLst>
                                          <p:attrName>style.visibility</p:attrName>
                                        </p:attrNameLst>
                                      </p:cBhvr>
                                      <p:to>
                                        <p:strVal val="visible"/>
                                      </p:to>
                                    </p:set>
                                    <p:animEffect transition="in" filter="fade">
                                      <p:cBhvr>
                                        <p:cTn id="76" dur="500"/>
                                        <p:tgtEl>
                                          <p:spTgt spid="4814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8135"/>
                                        </p:tgtEl>
                                        <p:attrNameLst>
                                          <p:attrName>style.visibility</p:attrName>
                                        </p:attrNameLst>
                                      </p:cBhvr>
                                      <p:to>
                                        <p:strVal val="visible"/>
                                      </p:to>
                                    </p:set>
                                    <p:animEffect transition="in" filter="fade">
                                      <p:cBhvr>
                                        <p:cTn id="81" dur="500"/>
                                        <p:tgtEl>
                                          <p:spTgt spid="481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9" grpId="0"/>
      <p:bldP spid="29" grpId="0"/>
      <p:bldP spid="35" grpId="0"/>
      <p:bldP spid="4" grpId="0" animBg="1"/>
      <p:bldP spid="43" grpId="0"/>
      <p:bldP spid="45" grpId="0"/>
      <p:bldP spid="48" grpId="0"/>
      <p:bldP spid="51" grpId="0"/>
      <p:bldP spid="52" grpId="0"/>
      <p:bldP spid="7" grpId="0"/>
      <p:bldP spid="54" grpId="0"/>
      <p:bldP spid="55" grpId="0" animBg="1"/>
      <p:bldP spid="57" grpId="0"/>
      <p:bldP spid="5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Results: Difference-of-Gaussian</a:t>
            </a:r>
            <a:endParaRPr lang="de-CH" dirty="0"/>
          </a:p>
        </p:txBody>
      </p:sp>
      <p:sp>
        <p:nvSpPr>
          <p:cNvPr id="49155" name="Content Placeholder 2"/>
          <p:cNvSpPr>
            <a:spLocks noGrp="1"/>
          </p:cNvSpPr>
          <p:nvPr>
            <p:ph idx="1"/>
          </p:nvPr>
        </p:nvSpPr>
        <p:spPr>
          <a:xfrm>
            <a:off x="457200" y="914400"/>
            <a:ext cx="8229600" cy="5211763"/>
          </a:xfrm>
        </p:spPr>
        <p:txBody>
          <a:bodyPr/>
          <a:lstStyle/>
          <a:p>
            <a:r>
              <a:rPr lang="de-CH" dirty="0"/>
              <a:t>Larger circles = larger scale</a:t>
            </a:r>
          </a:p>
          <a:p>
            <a:r>
              <a:rPr lang="de-CH" dirty="0"/>
              <a:t>Descriptors with maximal scale response</a:t>
            </a:r>
          </a:p>
        </p:txBody>
      </p:sp>
      <p:sp>
        <p:nvSpPr>
          <p:cNvPr id="35845" name="Footer Placeholder 4"/>
          <p:cNvSpPr>
            <a:spLocks noGrp="1"/>
          </p:cNvSpPr>
          <p:nvPr>
            <p:ph type="ftr" sz="quarter" idx="11"/>
          </p:nvPr>
        </p:nvSpPr>
        <p:spPr>
          <a:xfrm>
            <a:off x="6974840" y="6529070"/>
            <a:ext cx="2895600" cy="365125"/>
          </a:xfrm>
        </p:spPr>
        <p:txBody>
          <a:bodyPr/>
          <a:lstStyle/>
          <a:p>
            <a:pPr>
              <a:defRPr/>
            </a:pPr>
            <a:r>
              <a:rPr lang="de-DE" dirty="0"/>
              <a:t>K. Grauman, B. Leibe</a:t>
            </a:r>
          </a:p>
        </p:txBody>
      </p:sp>
      <p:pic>
        <p:nvPicPr>
          <p:cNvPr id="49157" name="Picture 3"/>
          <p:cNvPicPr>
            <a:picLocks noChangeAspect="1" noChangeArrowheads="1"/>
          </p:cNvPicPr>
          <p:nvPr/>
        </p:nvPicPr>
        <p:blipFill>
          <a:blip r:embed="rId3" cstate="print"/>
          <a:srcRect/>
          <a:stretch>
            <a:fillRect/>
          </a:stretch>
        </p:blipFill>
        <p:spPr bwMode="auto">
          <a:xfrm>
            <a:off x="2057400" y="2220594"/>
            <a:ext cx="5316538" cy="4491038"/>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Title 5"/>
          <p:cNvSpPr>
            <a:spLocks noGrp="1"/>
          </p:cNvSpPr>
          <p:nvPr>
            <p:ph type="title"/>
          </p:nvPr>
        </p:nvSpPr>
        <p:spPr/>
        <p:txBody>
          <a:bodyPr/>
          <a:lstStyle/>
          <a:p>
            <a:pPr eaLnBrk="1" hangingPunct="1"/>
            <a:r>
              <a:rPr lang="en-US"/>
              <a:t>Harris-Laplace </a:t>
            </a:r>
            <a:r>
              <a:rPr lang="en-US" sz="1800"/>
              <a:t>[Mikolajczyk ‘01]</a:t>
            </a:r>
            <a:endParaRPr lang="de-CH"/>
          </a:p>
        </p:txBody>
      </p:sp>
      <p:sp>
        <p:nvSpPr>
          <p:cNvPr id="54275" name="Content Placeholder 6"/>
          <p:cNvSpPr>
            <a:spLocks noGrp="1"/>
          </p:cNvSpPr>
          <p:nvPr>
            <p:ph idx="1"/>
          </p:nvPr>
        </p:nvSpPr>
        <p:spPr/>
        <p:txBody>
          <a:bodyPr/>
          <a:lstStyle/>
          <a:p>
            <a:pPr marL="457200" indent="-457200" eaLnBrk="1" hangingPunct="1">
              <a:buFont typeface="Trebuchet MS" pitchFamily="34" charset="0"/>
              <a:buAutoNum type="arabicPeriod"/>
            </a:pPr>
            <a:r>
              <a:rPr lang="en-US" sz="2800"/>
              <a:t>Initialization: Multiscale Harris corner detection</a:t>
            </a:r>
          </a:p>
        </p:txBody>
      </p:sp>
      <p:pic>
        <p:nvPicPr>
          <p:cNvPr id="54276" name="Picture 3"/>
          <p:cNvPicPr>
            <a:picLocks noChangeAspect="1" noChangeArrowheads="1"/>
          </p:cNvPicPr>
          <p:nvPr/>
        </p:nvPicPr>
        <p:blipFill>
          <a:blip r:embed="rId2" cstate="print"/>
          <a:srcRect/>
          <a:stretch>
            <a:fillRect/>
          </a:stretch>
        </p:blipFill>
        <p:spPr bwMode="auto">
          <a:xfrm>
            <a:off x="719138" y="3465513"/>
            <a:ext cx="1584325" cy="1270000"/>
          </a:xfrm>
          <a:prstGeom prst="rect">
            <a:avLst/>
          </a:prstGeom>
          <a:noFill/>
          <a:ln w="12700" cap="sq">
            <a:noFill/>
            <a:miter lim="800000"/>
            <a:headEnd type="none" w="sm" len="sm"/>
            <a:tailEnd type="none" w="sm" len="sm"/>
          </a:ln>
        </p:spPr>
      </p:pic>
      <p:pic>
        <p:nvPicPr>
          <p:cNvPr id="54277" name="Picture 4"/>
          <p:cNvPicPr>
            <a:picLocks noChangeAspect="1" noChangeArrowheads="1"/>
          </p:cNvPicPr>
          <p:nvPr/>
        </p:nvPicPr>
        <p:blipFill>
          <a:blip r:embed="rId3" cstate="print"/>
          <a:srcRect/>
          <a:stretch>
            <a:fillRect/>
          </a:stretch>
        </p:blipFill>
        <p:spPr bwMode="auto">
          <a:xfrm>
            <a:off x="4922838" y="5283200"/>
            <a:ext cx="1449387" cy="1135063"/>
          </a:xfrm>
          <a:prstGeom prst="rect">
            <a:avLst/>
          </a:prstGeom>
          <a:noFill/>
          <a:ln w="12700" cap="sq">
            <a:noFill/>
            <a:miter lim="800000"/>
            <a:headEnd type="none" w="sm" len="sm"/>
            <a:tailEnd type="none" w="sm" len="sm"/>
          </a:ln>
        </p:spPr>
      </p:pic>
      <p:pic>
        <p:nvPicPr>
          <p:cNvPr id="14" name="Picture 5"/>
          <p:cNvPicPr>
            <a:picLocks noChangeAspect="1" noChangeArrowheads="1"/>
          </p:cNvPicPr>
          <p:nvPr/>
        </p:nvPicPr>
        <p:blipFill>
          <a:blip r:embed="rId4" cstate="print"/>
          <a:srcRect/>
          <a:stretch>
            <a:fillRect/>
          </a:stretch>
        </p:blipFill>
        <p:spPr bwMode="auto">
          <a:xfrm>
            <a:off x="4932363" y="4132263"/>
            <a:ext cx="1439862" cy="1127125"/>
          </a:xfrm>
          <a:prstGeom prst="rect">
            <a:avLst/>
          </a:prstGeom>
          <a:noFill/>
          <a:ln w="12700" cap="sq">
            <a:noFill/>
            <a:miter lim="800000"/>
            <a:headEnd type="none" w="sm" len="sm"/>
            <a:tailEnd type="none" w="sm" len="sm"/>
          </a:ln>
        </p:spPr>
      </p:pic>
      <p:pic>
        <p:nvPicPr>
          <p:cNvPr id="15" name="Picture 6"/>
          <p:cNvPicPr>
            <a:picLocks noChangeAspect="1" noChangeArrowheads="1"/>
          </p:cNvPicPr>
          <p:nvPr/>
        </p:nvPicPr>
        <p:blipFill>
          <a:blip r:embed="rId5" cstate="print"/>
          <a:srcRect/>
          <a:stretch>
            <a:fillRect/>
          </a:stretch>
        </p:blipFill>
        <p:spPr bwMode="auto">
          <a:xfrm>
            <a:off x="4932363" y="2979738"/>
            <a:ext cx="1439862" cy="1127125"/>
          </a:xfrm>
          <a:prstGeom prst="rect">
            <a:avLst/>
          </a:prstGeom>
          <a:noFill/>
          <a:ln w="12700" cap="sq">
            <a:noFill/>
            <a:miter lim="800000"/>
            <a:headEnd type="none" w="sm" len="sm"/>
            <a:tailEnd type="none" w="sm" len="sm"/>
          </a:ln>
        </p:spPr>
      </p:pic>
      <p:pic>
        <p:nvPicPr>
          <p:cNvPr id="16" name="Picture 7"/>
          <p:cNvPicPr>
            <a:picLocks noChangeAspect="1" noChangeArrowheads="1"/>
          </p:cNvPicPr>
          <p:nvPr/>
        </p:nvPicPr>
        <p:blipFill>
          <a:blip r:embed="rId6" cstate="print"/>
          <a:srcRect/>
          <a:stretch>
            <a:fillRect/>
          </a:stretch>
        </p:blipFill>
        <p:spPr bwMode="auto">
          <a:xfrm>
            <a:off x="4932363" y="1827213"/>
            <a:ext cx="1439862" cy="1127125"/>
          </a:xfrm>
          <a:prstGeom prst="rect">
            <a:avLst/>
          </a:prstGeom>
          <a:noFill/>
          <a:ln w="12700" cap="sq">
            <a:noFill/>
            <a:miter lim="800000"/>
            <a:headEnd type="none" w="sm" len="sm"/>
            <a:tailEnd type="none" w="sm" len="sm"/>
          </a:ln>
        </p:spPr>
      </p:pic>
      <p:sp>
        <p:nvSpPr>
          <p:cNvPr id="54281" name="Text Box 8"/>
          <p:cNvSpPr txBox="1">
            <a:spLocks noChangeArrowheads="1"/>
          </p:cNvSpPr>
          <p:nvPr/>
        </p:nvSpPr>
        <p:spPr bwMode="auto">
          <a:xfrm>
            <a:off x="4391025" y="5794375"/>
            <a:ext cx="433388" cy="336550"/>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1600" b="1" i="1">
                <a:latin typeface="Symbol" pitchFamily="18" charset="2"/>
              </a:rPr>
              <a:t>s</a:t>
            </a:r>
            <a:endParaRPr lang="en-US" sz="1600" b="1" i="1">
              <a:latin typeface="Symbol" pitchFamily="18" charset="2"/>
            </a:endParaRPr>
          </a:p>
        </p:txBody>
      </p:sp>
      <p:sp>
        <p:nvSpPr>
          <p:cNvPr id="18" name="Text Box 9"/>
          <p:cNvSpPr txBox="1">
            <a:spLocks noChangeArrowheads="1"/>
          </p:cNvSpPr>
          <p:nvPr/>
        </p:nvSpPr>
        <p:spPr bwMode="auto">
          <a:xfrm>
            <a:off x="4391025" y="4786313"/>
            <a:ext cx="433388" cy="336550"/>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1600" b="1" i="1">
                <a:latin typeface="Symbol" pitchFamily="18" charset="2"/>
              </a:rPr>
              <a:t>s</a:t>
            </a:r>
            <a:r>
              <a:rPr lang="pl-PL" sz="1600" b="1" i="1" baseline="30000">
                <a:latin typeface="Symbol" pitchFamily="18" charset="2"/>
              </a:rPr>
              <a:t>2</a:t>
            </a:r>
            <a:endParaRPr lang="en-US" sz="1600" b="1" i="1" baseline="30000">
              <a:latin typeface="Symbol" pitchFamily="18" charset="2"/>
            </a:endParaRPr>
          </a:p>
        </p:txBody>
      </p:sp>
      <p:grpSp>
        <p:nvGrpSpPr>
          <p:cNvPr id="2" name="Group 38"/>
          <p:cNvGrpSpPr>
            <a:grpSpLocks/>
          </p:cNvGrpSpPr>
          <p:nvPr/>
        </p:nvGrpSpPr>
        <p:grpSpPr bwMode="auto">
          <a:xfrm>
            <a:off x="6516688" y="5554663"/>
            <a:ext cx="2268537" cy="787400"/>
            <a:chOff x="6516688" y="5554663"/>
            <a:chExt cx="2268537" cy="787400"/>
          </a:xfrm>
        </p:grpSpPr>
        <p:pic>
          <p:nvPicPr>
            <p:cNvPr id="54303" name="Picture 10"/>
            <p:cNvPicPr>
              <a:picLocks noChangeAspect="1" noChangeArrowheads="1"/>
            </p:cNvPicPr>
            <p:nvPr/>
          </p:nvPicPr>
          <p:blipFill>
            <a:blip r:embed="rId7" cstate="print"/>
            <a:srcRect/>
            <a:stretch>
              <a:fillRect/>
            </a:stretch>
          </p:blipFill>
          <p:spPr bwMode="auto">
            <a:xfrm>
              <a:off x="6516688" y="5554663"/>
              <a:ext cx="2268537" cy="787400"/>
            </a:xfrm>
            <a:prstGeom prst="rect">
              <a:avLst/>
            </a:prstGeom>
            <a:noFill/>
            <a:ln w="12700" cap="sq">
              <a:noFill/>
              <a:miter lim="800000"/>
              <a:headEnd type="none" w="sm" len="sm"/>
              <a:tailEnd type="none" w="sm" len="sm"/>
            </a:ln>
          </p:spPr>
        </p:pic>
        <p:grpSp>
          <p:nvGrpSpPr>
            <p:cNvPr id="54304" name="Group 34"/>
            <p:cNvGrpSpPr>
              <a:grpSpLocks/>
            </p:cNvGrpSpPr>
            <p:nvPr/>
          </p:nvGrpSpPr>
          <p:grpSpPr bwMode="auto">
            <a:xfrm>
              <a:off x="7602538" y="5949950"/>
              <a:ext cx="180975" cy="88900"/>
              <a:chOff x="7602538" y="5949950"/>
              <a:chExt cx="180975" cy="88900"/>
            </a:xfrm>
          </p:grpSpPr>
          <p:sp>
            <p:nvSpPr>
              <p:cNvPr id="54305" name="Line 11"/>
              <p:cNvSpPr>
                <a:spLocks noChangeShapeType="1"/>
              </p:cNvSpPr>
              <p:nvPr/>
            </p:nvSpPr>
            <p:spPr bwMode="auto">
              <a:xfrm>
                <a:off x="7669213" y="5949950"/>
                <a:ext cx="71437" cy="73025"/>
              </a:xfrm>
              <a:prstGeom prst="line">
                <a:avLst/>
              </a:prstGeom>
              <a:noFill/>
              <a:ln w="25400" cap="sq">
                <a:solidFill>
                  <a:schemeClr val="bg2"/>
                </a:solidFill>
                <a:round/>
                <a:headEnd type="none" w="sm" len="sm"/>
                <a:tailEnd type="none" w="sm" len="sm"/>
              </a:ln>
            </p:spPr>
            <p:txBody>
              <a:bodyPr/>
              <a:lstStyle/>
              <a:p>
                <a:endParaRPr lang="en-US"/>
              </a:p>
            </p:txBody>
          </p:sp>
          <p:sp>
            <p:nvSpPr>
              <p:cNvPr id="54306" name="Line 12"/>
              <p:cNvSpPr>
                <a:spLocks noChangeShapeType="1"/>
              </p:cNvSpPr>
              <p:nvPr/>
            </p:nvSpPr>
            <p:spPr bwMode="auto">
              <a:xfrm flipV="1">
                <a:off x="7602538" y="5965825"/>
                <a:ext cx="180975" cy="73025"/>
              </a:xfrm>
              <a:prstGeom prst="line">
                <a:avLst/>
              </a:prstGeom>
              <a:noFill/>
              <a:ln w="25400" cap="sq">
                <a:solidFill>
                  <a:schemeClr val="bg2"/>
                </a:solidFill>
                <a:round/>
                <a:headEnd type="none" w="sm" len="sm"/>
                <a:tailEnd type="none" w="sm" len="sm"/>
              </a:ln>
            </p:spPr>
            <p:txBody>
              <a:bodyPr/>
              <a:lstStyle/>
              <a:p>
                <a:endParaRPr lang="en-US"/>
              </a:p>
            </p:txBody>
          </p:sp>
        </p:grpSp>
      </p:grpSp>
      <p:grpSp>
        <p:nvGrpSpPr>
          <p:cNvPr id="4" name="Group 39"/>
          <p:cNvGrpSpPr>
            <a:grpSpLocks/>
          </p:cNvGrpSpPr>
          <p:nvPr/>
        </p:nvGrpSpPr>
        <p:grpSpPr bwMode="auto">
          <a:xfrm>
            <a:off x="6588125" y="4370388"/>
            <a:ext cx="2268538" cy="787400"/>
            <a:chOff x="6588125" y="4370388"/>
            <a:chExt cx="2268538" cy="787400"/>
          </a:xfrm>
        </p:grpSpPr>
        <p:pic>
          <p:nvPicPr>
            <p:cNvPr id="54299" name="Picture 13"/>
            <p:cNvPicPr>
              <a:picLocks noChangeAspect="1" noChangeArrowheads="1"/>
            </p:cNvPicPr>
            <p:nvPr/>
          </p:nvPicPr>
          <p:blipFill>
            <a:blip r:embed="rId7" cstate="print"/>
            <a:srcRect/>
            <a:stretch>
              <a:fillRect/>
            </a:stretch>
          </p:blipFill>
          <p:spPr bwMode="auto">
            <a:xfrm>
              <a:off x="6588125" y="4370388"/>
              <a:ext cx="2268538" cy="787400"/>
            </a:xfrm>
            <a:prstGeom prst="rect">
              <a:avLst/>
            </a:prstGeom>
            <a:noFill/>
            <a:ln w="12700" cap="sq">
              <a:noFill/>
              <a:miter lim="800000"/>
              <a:headEnd type="none" w="sm" len="sm"/>
              <a:tailEnd type="none" w="sm" len="sm"/>
            </a:ln>
          </p:spPr>
        </p:pic>
        <p:grpSp>
          <p:nvGrpSpPr>
            <p:cNvPr id="54300" name="Group 35"/>
            <p:cNvGrpSpPr>
              <a:grpSpLocks/>
            </p:cNvGrpSpPr>
            <p:nvPr/>
          </p:nvGrpSpPr>
          <p:grpSpPr bwMode="auto">
            <a:xfrm>
              <a:off x="7673975" y="4765675"/>
              <a:ext cx="180975" cy="88900"/>
              <a:chOff x="7673975" y="4765675"/>
              <a:chExt cx="180975" cy="88900"/>
            </a:xfrm>
          </p:grpSpPr>
          <p:sp>
            <p:nvSpPr>
              <p:cNvPr id="54301" name="Line 14"/>
              <p:cNvSpPr>
                <a:spLocks noChangeShapeType="1"/>
              </p:cNvSpPr>
              <p:nvPr/>
            </p:nvSpPr>
            <p:spPr bwMode="auto">
              <a:xfrm>
                <a:off x="7740650" y="4765675"/>
                <a:ext cx="71438" cy="73025"/>
              </a:xfrm>
              <a:prstGeom prst="line">
                <a:avLst/>
              </a:prstGeom>
              <a:noFill/>
              <a:ln w="25400" cap="sq">
                <a:solidFill>
                  <a:schemeClr val="bg2"/>
                </a:solidFill>
                <a:round/>
                <a:headEnd type="none" w="sm" len="sm"/>
                <a:tailEnd type="none" w="sm" len="sm"/>
              </a:ln>
            </p:spPr>
            <p:txBody>
              <a:bodyPr/>
              <a:lstStyle/>
              <a:p>
                <a:endParaRPr lang="en-US"/>
              </a:p>
            </p:txBody>
          </p:sp>
          <p:sp>
            <p:nvSpPr>
              <p:cNvPr id="54302" name="Line 15"/>
              <p:cNvSpPr>
                <a:spLocks noChangeShapeType="1"/>
              </p:cNvSpPr>
              <p:nvPr/>
            </p:nvSpPr>
            <p:spPr bwMode="auto">
              <a:xfrm flipV="1">
                <a:off x="7673975" y="4781550"/>
                <a:ext cx="180975" cy="73025"/>
              </a:xfrm>
              <a:prstGeom prst="line">
                <a:avLst/>
              </a:prstGeom>
              <a:noFill/>
              <a:ln w="25400" cap="sq">
                <a:solidFill>
                  <a:schemeClr val="bg2"/>
                </a:solidFill>
                <a:round/>
                <a:headEnd type="none" w="sm" len="sm"/>
                <a:tailEnd type="none" w="sm" len="sm"/>
              </a:ln>
            </p:spPr>
            <p:txBody>
              <a:bodyPr/>
              <a:lstStyle/>
              <a:p>
                <a:endParaRPr lang="en-US"/>
              </a:p>
            </p:txBody>
          </p:sp>
        </p:grpSp>
      </p:grpSp>
      <p:grpSp>
        <p:nvGrpSpPr>
          <p:cNvPr id="6" name="Group 40"/>
          <p:cNvGrpSpPr>
            <a:grpSpLocks/>
          </p:cNvGrpSpPr>
          <p:nvPr/>
        </p:nvGrpSpPr>
        <p:grpSpPr bwMode="auto">
          <a:xfrm>
            <a:off x="6588125" y="3178175"/>
            <a:ext cx="2268538" cy="787400"/>
            <a:chOff x="6588125" y="3178175"/>
            <a:chExt cx="2268538" cy="787400"/>
          </a:xfrm>
        </p:grpSpPr>
        <p:pic>
          <p:nvPicPr>
            <p:cNvPr id="54295" name="Picture 16"/>
            <p:cNvPicPr>
              <a:picLocks noChangeAspect="1" noChangeArrowheads="1"/>
            </p:cNvPicPr>
            <p:nvPr/>
          </p:nvPicPr>
          <p:blipFill>
            <a:blip r:embed="rId7" cstate="print"/>
            <a:srcRect/>
            <a:stretch>
              <a:fillRect/>
            </a:stretch>
          </p:blipFill>
          <p:spPr bwMode="auto">
            <a:xfrm>
              <a:off x="6588125" y="3178175"/>
              <a:ext cx="2268538" cy="787400"/>
            </a:xfrm>
            <a:prstGeom prst="rect">
              <a:avLst/>
            </a:prstGeom>
            <a:noFill/>
            <a:ln w="12700" cap="sq">
              <a:noFill/>
              <a:miter lim="800000"/>
              <a:headEnd type="none" w="sm" len="sm"/>
              <a:tailEnd type="none" w="sm" len="sm"/>
            </a:ln>
          </p:spPr>
        </p:pic>
        <p:grpSp>
          <p:nvGrpSpPr>
            <p:cNvPr id="54296" name="Group 36"/>
            <p:cNvGrpSpPr>
              <a:grpSpLocks/>
            </p:cNvGrpSpPr>
            <p:nvPr/>
          </p:nvGrpSpPr>
          <p:grpSpPr bwMode="auto">
            <a:xfrm>
              <a:off x="7673975" y="3573463"/>
              <a:ext cx="180975" cy="88900"/>
              <a:chOff x="7673975" y="3573463"/>
              <a:chExt cx="180975" cy="88900"/>
            </a:xfrm>
          </p:grpSpPr>
          <p:sp>
            <p:nvSpPr>
              <p:cNvPr id="54297" name="Line 17"/>
              <p:cNvSpPr>
                <a:spLocks noChangeShapeType="1"/>
              </p:cNvSpPr>
              <p:nvPr/>
            </p:nvSpPr>
            <p:spPr bwMode="auto">
              <a:xfrm>
                <a:off x="7740650" y="3573463"/>
                <a:ext cx="71438" cy="73025"/>
              </a:xfrm>
              <a:prstGeom prst="line">
                <a:avLst/>
              </a:prstGeom>
              <a:noFill/>
              <a:ln w="25400" cap="sq">
                <a:solidFill>
                  <a:schemeClr val="bg2"/>
                </a:solidFill>
                <a:round/>
                <a:headEnd type="none" w="sm" len="sm"/>
                <a:tailEnd type="none" w="sm" len="sm"/>
              </a:ln>
            </p:spPr>
            <p:txBody>
              <a:bodyPr/>
              <a:lstStyle/>
              <a:p>
                <a:endParaRPr lang="en-US"/>
              </a:p>
            </p:txBody>
          </p:sp>
          <p:sp>
            <p:nvSpPr>
              <p:cNvPr id="54298" name="Line 18"/>
              <p:cNvSpPr>
                <a:spLocks noChangeShapeType="1"/>
              </p:cNvSpPr>
              <p:nvPr/>
            </p:nvSpPr>
            <p:spPr bwMode="auto">
              <a:xfrm flipV="1">
                <a:off x="7673975" y="3589338"/>
                <a:ext cx="180975" cy="73025"/>
              </a:xfrm>
              <a:prstGeom prst="line">
                <a:avLst/>
              </a:prstGeom>
              <a:noFill/>
              <a:ln w="25400" cap="sq">
                <a:solidFill>
                  <a:schemeClr val="bg2"/>
                </a:solidFill>
                <a:round/>
                <a:headEnd type="none" w="sm" len="sm"/>
                <a:tailEnd type="none" w="sm" len="sm"/>
              </a:ln>
            </p:spPr>
            <p:txBody>
              <a:bodyPr/>
              <a:lstStyle/>
              <a:p>
                <a:endParaRPr lang="en-US"/>
              </a:p>
            </p:txBody>
          </p:sp>
        </p:grpSp>
      </p:grpSp>
      <p:grpSp>
        <p:nvGrpSpPr>
          <p:cNvPr id="8" name="Group 41"/>
          <p:cNvGrpSpPr>
            <a:grpSpLocks/>
          </p:cNvGrpSpPr>
          <p:nvPr/>
        </p:nvGrpSpPr>
        <p:grpSpPr bwMode="auto">
          <a:xfrm>
            <a:off x="6588125" y="2030413"/>
            <a:ext cx="2268538" cy="787400"/>
            <a:chOff x="6588125" y="2030413"/>
            <a:chExt cx="2268538" cy="787400"/>
          </a:xfrm>
        </p:grpSpPr>
        <p:pic>
          <p:nvPicPr>
            <p:cNvPr id="54291" name="Picture 19"/>
            <p:cNvPicPr>
              <a:picLocks noChangeAspect="1" noChangeArrowheads="1"/>
            </p:cNvPicPr>
            <p:nvPr/>
          </p:nvPicPr>
          <p:blipFill>
            <a:blip r:embed="rId7" cstate="print"/>
            <a:srcRect/>
            <a:stretch>
              <a:fillRect/>
            </a:stretch>
          </p:blipFill>
          <p:spPr bwMode="auto">
            <a:xfrm>
              <a:off x="6588125" y="2030413"/>
              <a:ext cx="2268538" cy="787400"/>
            </a:xfrm>
            <a:prstGeom prst="rect">
              <a:avLst/>
            </a:prstGeom>
            <a:noFill/>
            <a:ln w="12700" cap="sq">
              <a:noFill/>
              <a:miter lim="800000"/>
              <a:headEnd type="none" w="sm" len="sm"/>
              <a:tailEnd type="none" w="sm" len="sm"/>
            </a:ln>
          </p:spPr>
        </p:pic>
        <p:grpSp>
          <p:nvGrpSpPr>
            <p:cNvPr id="54292" name="Group 37"/>
            <p:cNvGrpSpPr>
              <a:grpSpLocks/>
            </p:cNvGrpSpPr>
            <p:nvPr/>
          </p:nvGrpSpPr>
          <p:grpSpPr bwMode="auto">
            <a:xfrm>
              <a:off x="7673975" y="2425700"/>
              <a:ext cx="180975" cy="88900"/>
              <a:chOff x="7673975" y="2425700"/>
              <a:chExt cx="180975" cy="88900"/>
            </a:xfrm>
          </p:grpSpPr>
          <p:sp>
            <p:nvSpPr>
              <p:cNvPr id="54293" name="Line 20"/>
              <p:cNvSpPr>
                <a:spLocks noChangeShapeType="1"/>
              </p:cNvSpPr>
              <p:nvPr/>
            </p:nvSpPr>
            <p:spPr bwMode="auto">
              <a:xfrm>
                <a:off x="7740650" y="2425700"/>
                <a:ext cx="71438" cy="73025"/>
              </a:xfrm>
              <a:prstGeom prst="line">
                <a:avLst/>
              </a:prstGeom>
              <a:noFill/>
              <a:ln w="25400" cap="sq">
                <a:solidFill>
                  <a:schemeClr val="bg2"/>
                </a:solidFill>
                <a:round/>
                <a:headEnd type="none" w="sm" len="sm"/>
                <a:tailEnd type="none" w="sm" len="sm"/>
              </a:ln>
            </p:spPr>
            <p:txBody>
              <a:bodyPr/>
              <a:lstStyle/>
              <a:p>
                <a:endParaRPr lang="en-US"/>
              </a:p>
            </p:txBody>
          </p:sp>
          <p:sp>
            <p:nvSpPr>
              <p:cNvPr id="54294" name="Line 21"/>
              <p:cNvSpPr>
                <a:spLocks noChangeShapeType="1"/>
              </p:cNvSpPr>
              <p:nvPr/>
            </p:nvSpPr>
            <p:spPr bwMode="auto">
              <a:xfrm flipV="1">
                <a:off x="7673975" y="2441575"/>
                <a:ext cx="180975" cy="73025"/>
              </a:xfrm>
              <a:prstGeom prst="line">
                <a:avLst/>
              </a:prstGeom>
              <a:noFill/>
              <a:ln w="25400" cap="sq">
                <a:solidFill>
                  <a:schemeClr val="bg2"/>
                </a:solidFill>
                <a:round/>
                <a:headEnd type="none" w="sm" len="sm"/>
                <a:tailEnd type="none" w="sm" len="sm"/>
              </a:ln>
            </p:spPr>
            <p:txBody>
              <a:bodyPr/>
              <a:lstStyle/>
              <a:p>
                <a:endParaRPr lang="en-US"/>
              </a:p>
            </p:txBody>
          </p:sp>
        </p:grpSp>
      </p:grpSp>
      <p:sp>
        <p:nvSpPr>
          <p:cNvPr id="31" name="Text Box 22"/>
          <p:cNvSpPr txBox="1">
            <a:spLocks noChangeArrowheads="1"/>
          </p:cNvSpPr>
          <p:nvPr/>
        </p:nvSpPr>
        <p:spPr bwMode="auto">
          <a:xfrm>
            <a:off x="4427538" y="3573463"/>
            <a:ext cx="433387" cy="336550"/>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1600" b="1" i="1">
                <a:latin typeface="Symbol" pitchFamily="18" charset="2"/>
              </a:rPr>
              <a:t>s</a:t>
            </a:r>
            <a:r>
              <a:rPr lang="pl-PL" sz="1600" b="1" i="1" baseline="30000">
                <a:latin typeface="Symbol" pitchFamily="18" charset="2"/>
              </a:rPr>
              <a:t>3</a:t>
            </a:r>
            <a:endParaRPr lang="en-US" sz="1600" b="1" i="1" baseline="30000">
              <a:latin typeface="Symbol" pitchFamily="18" charset="2"/>
            </a:endParaRPr>
          </a:p>
        </p:txBody>
      </p:sp>
      <p:sp>
        <p:nvSpPr>
          <p:cNvPr id="32" name="Text Box 23"/>
          <p:cNvSpPr txBox="1">
            <a:spLocks noChangeArrowheads="1"/>
          </p:cNvSpPr>
          <p:nvPr/>
        </p:nvSpPr>
        <p:spPr bwMode="auto">
          <a:xfrm>
            <a:off x="4462463" y="2565400"/>
            <a:ext cx="433387" cy="336550"/>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1600" b="1" i="1">
                <a:latin typeface="Symbol" pitchFamily="18" charset="2"/>
              </a:rPr>
              <a:t>s</a:t>
            </a:r>
            <a:r>
              <a:rPr lang="pl-PL" sz="1600" b="1" i="1" baseline="30000">
                <a:latin typeface="Symbol" pitchFamily="18" charset="2"/>
              </a:rPr>
              <a:t>4</a:t>
            </a:r>
            <a:endParaRPr lang="en-US" sz="1600" b="1" i="1" baseline="30000">
              <a:latin typeface="Symbol" pitchFamily="18" charset="2"/>
            </a:endParaRPr>
          </a:p>
        </p:txBody>
      </p:sp>
      <p:sp>
        <p:nvSpPr>
          <p:cNvPr id="54289" name="Text Box 24"/>
          <p:cNvSpPr txBox="1">
            <a:spLocks noChangeArrowheads="1"/>
          </p:cNvSpPr>
          <p:nvPr/>
        </p:nvSpPr>
        <p:spPr bwMode="auto">
          <a:xfrm>
            <a:off x="3768725" y="6450013"/>
            <a:ext cx="3095625" cy="338137"/>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1600" b="1"/>
              <a:t>Computing Harris function</a:t>
            </a:r>
            <a:endParaRPr lang="en-US" sz="1600" b="1"/>
          </a:p>
        </p:txBody>
      </p:sp>
      <p:sp>
        <p:nvSpPr>
          <p:cNvPr id="34" name="Text Box 25"/>
          <p:cNvSpPr txBox="1">
            <a:spLocks noChangeArrowheads="1"/>
          </p:cNvSpPr>
          <p:nvPr/>
        </p:nvSpPr>
        <p:spPr bwMode="auto">
          <a:xfrm>
            <a:off x="6470650" y="6450013"/>
            <a:ext cx="2447925" cy="338137"/>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1600" b="1"/>
              <a:t>Detecting local maxima</a:t>
            </a:r>
            <a:endParaRPr lang="en-US" sz="1600" b="1"/>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20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nodeType="afterGroup">
                            <p:stCondLst>
                              <p:cond delay="200"/>
                            </p:stCondLst>
                            <p:childTnLst>
                              <p:par>
                                <p:cTn id="15" presetID="1" presetClass="entr" presetSubtype="0" fill="hold" nodeType="afterEffect">
                                  <p:stCondLst>
                                    <p:cond delay="20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nodeType="afterEffect">
                                  <p:stCondLst>
                                    <p:cond delay="200"/>
                                  </p:stCondLst>
                                  <p:childTnLst>
                                    <p:set>
                                      <p:cBhvr>
                                        <p:cTn id="28" dur="1" fill="hold">
                                          <p:stCondLst>
                                            <p:cond delay="0"/>
                                          </p:stCondLst>
                                        </p:cTn>
                                        <p:tgtEl>
                                          <p:spTgt spid="4"/>
                                        </p:tgtEl>
                                        <p:attrNameLst>
                                          <p:attrName>style.visibility</p:attrName>
                                        </p:attrNameLst>
                                      </p:cBhvr>
                                      <p:to>
                                        <p:strVal val="visible"/>
                                      </p:to>
                                    </p:set>
                                  </p:childTnLst>
                                </p:cTn>
                              </p:par>
                            </p:childTnLst>
                          </p:cTn>
                        </p:par>
                        <p:par>
                          <p:cTn id="29" fill="hold" nodeType="afterGroup">
                            <p:stCondLst>
                              <p:cond delay="200"/>
                            </p:stCondLst>
                            <p:childTnLst>
                              <p:par>
                                <p:cTn id="30" presetID="1" presetClass="entr" presetSubtype="0" fill="hold" nodeType="afterEffect">
                                  <p:stCondLst>
                                    <p:cond delay="200"/>
                                  </p:stCondLst>
                                  <p:childTnLst>
                                    <p:set>
                                      <p:cBhvr>
                                        <p:cTn id="31" dur="1" fill="hold">
                                          <p:stCondLst>
                                            <p:cond delay="0"/>
                                          </p:stCondLst>
                                        </p:cTn>
                                        <p:tgtEl>
                                          <p:spTgt spid="6"/>
                                        </p:tgtEl>
                                        <p:attrNameLst>
                                          <p:attrName>style.visibility</p:attrName>
                                        </p:attrNameLst>
                                      </p:cBhvr>
                                      <p:to>
                                        <p:strVal val="visible"/>
                                      </p:to>
                                    </p:set>
                                  </p:childTnLst>
                                </p:cTn>
                              </p:par>
                            </p:childTnLst>
                          </p:cTn>
                        </p:par>
                        <p:par>
                          <p:cTn id="32" fill="hold" nodeType="afterGroup">
                            <p:stCondLst>
                              <p:cond delay="400"/>
                            </p:stCondLst>
                            <p:childTnLst>
                              <p:par>
                                <p:cTn id="33" presetID="1" presetClass="entr" presetSubtype="0" fill="hold" nodeType="afterEffect">
                                  <p:stCondLst>
                                    <p:cond delay="20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2"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itle 5"/>
          <p:cNvSpPr>
            <a:spLocks noGrp="1"/>
          </p:cNvSpPr>
          <p:nvPr>
            <p:ph type="title"/>
          </p:nvPr>
        </p:nvSpPr>
        <p:spPr/>
        <p:txBody>
          <a:bodyPr/>
          <a:lstStyle/>
          <a:p>
            <a:pPr eaLnBrk="1" hangingPunct="1"/>
            <a:r>
              <a:rPr lang="en-US"/>
              <a:t>Harris-Laplace </a:t>
            </a:r>
            <a:r>
              <a:rPr lang="en-US" sz="1800"/>
              <a:t>[Mikolajczyk ‘01]</a:t>
            </a:r>
            <a:endParaRPr lang="de-CH"/>
          </a:p>
        </p:txBody>
      </p:sp>
      <p:sp>
        <p:nvSpPr>
          <p:cNvPr id="55299" name="Content Placeholder 6"/>
          <p:cNvSpPr>
            <a:spLocks noGrp="1"/>
          </p:cNvSpPr>
          <p:nvPr>
            <p:ph idx="1"/>
          </p:nvPr>
        </p:nvSpPr>
        <p:spPr/>
        <p:txBody>
          <a:bodyPr/>
          <a:lstStyle/>
          <a:p>
            <a:pPr marL="457200" indent="-457200" eaLnBrk="1" hangingPunct="1">
              <a:buFont typeface="Trebuchet MS" pitchFamily="34" charset="0"/>
              <a:buAutoNum type="arabicPeriod"/>
            </a:pPr>
            <a:r>
              <a:rPr lang="en-US" sz="2800"/>
              <a:t>Initialization: Multiscale Harris corner detection</a:t>
            </a:r>
          </a:p>
          <a:p>
            <a:pPr marL="457200" indent="-457200" eaLnBrk="1" hangingPunct="1">
              <a:buFont typeface="Trebuchet MS" pitchFamily="34" charset="0"/>
              <a:buAutoNum type="arabicPeriod"/>
            </a:pPr>
            <a:r>
              <a:rPr lang="en-US" sz="2800"/>
              <a:t>Scale selection based on Laplacian</a:t>
            </a:r>
            <a:br>
              <a:rPr lang="en-US" sz="2800"/>
            </a:br>
            <a:r>
              <a:rPr lang="en-US" sz="2800"/>
              <a:t>(same procedure with Hessian </a:t>
            </a:r>
            <a:r>
              <a:rPr lang="en-US" sz="2800">
                <a:sym typeface="Symbol" pitchFamily="18" charset="2"/>
              </a:rPr>
              <a:t> </a:t>
            </a:r>
            <a:r>
              <a:rPr lang="en-US" sz="2800"/>
              <a:t>Hessian-Laplace)</a:t>
            </a:r>
            <a:endParaRPr lang="de-CH" sz="2800"/>
          </a:p>
        </p:txBody>
      </p:sp>
      <p:sp>
        <p:nvSpPr>
          <p:cNvPr id="39941" name="Footer Placeholder 4"/>
          <p:cNvSpPr>
            <a:spLocks noGrp="1"/>
          </p:cNvSpPr>
          <p:nvPr>
            <p:ph type="ftr" sz="quarter" idx="11"/>
          </p:nvPr>
        </p:nvSpPr>
        <p:spPr/>
        <p:txBody>
          <a:bodyPr/>
          <a:lstStyle/>
          <a:p>
            <a:pPr>
              <a:defRPr/>
            </a:pPr>
            <a:r>
              <a:rPr lang="de-DE">
                <a:solidFill>
                  <a:schemeClr val="tx1"/>
                </a:solidFill>
              </a:rPr>
              <a:t>K. Grauman, B. Leibe</a:t>
            </a:r>
          </a:p>
        </p:txBody>
      </p:sp>
      <p:pic>
        <p:nvPicPr>
          <p:cNvPr id="55301" name="Picture 3"/>
          <p:cNvPicPr>
            <a:picLocks noChangeAspect="1" noChangeArrowheads="1"/>
          </p:cNvPicPr>
          <p:nvPr/>
        </p:nvPicPr>
        <p:blipFill>
          <a:blip r:embed="rId2" cstate="print"/>
          <a:srcRect/>
          <a:stretch>
            <a:fillRect/>
          </a:stretch>
        </p:blipFill>
        <p:spPr bwMode="auto">
          <a:xfrm>
            <a:off x="555625" y="3349625"/>
            <a:ext cx="8294688" cy="2743200"/>
          </a:xfrm>
          <a:prstGeom prst="rect">
            <a:avLst/>
          </a:prstGeom>
          <a:noFill/>
          <a:ln w="9525">
            <a:noFill/>
            <a:miter lim="800000"/>
            <a:headEnd/>
            <a:tailEnd/>
          </a:ln>
        </p:spPr>
      </p:pic>
      <p:sp>
        <p:nvSpPr>
          <p:cNvPr id="55302" name="Text Box 4"/>
          <p:cNvSpPr txBox="1">
            <a:spLocks noChangeArrowheads="1"/>
          </p:cNvSpPr>
          <p:nvPr/>
        </p:nvSpPr>
        <p:spPr bwMode="auto">
          <a:xfrm>
            <a:off x="3387725" y="2917825"/>
            <a:ext cx="2628900" cy="369888"/>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b="1"/>
              <a:t>Harris points</a:t>
            </a:r>
            <a:endParaRPr lang="en-US" b="1"/>
          </a:p>
        </p:txBody>
      </p:sp>
      <p:sp>
        <p:nvSpPr>
          <p:cNvPr id="55303" name="Text Box 5"/>
          <p:cNvSpPr txBox="1">
            <a:spLocks noChangeArrowheads="1"/>
          </p:cNvSpPr>
          <p:nvPr/>
        </p:nvSpPr>
        <p:spPr bwMode="auto">
          <a:xfrm>
            <a:off x="3171825" y="6049963"/>
            <a:ext cx="3060700" cy="369887"/>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b="1"/>
              <a:t>Harris-Laplace points</a:t>
            </a:r>
            <a:endParaRPr lang="en-US" b="1"/>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381000"/>
            <a:ext cx="8897938" cy="609600"/>
          </a:xfrm>
        </p:spPr>
        <p:txBody>
          <a:bodyPr>
            <a:normAutofit fontScale="90000"/>
          </a:bodyPr>
          <a:lstStyle/>
          <a:p>
            <a:pPr eaLnBrk="1" hangingPunct="1">
              <a:defRPr/>
            </a:pPr>
            <a:r>
              <a:rPr lang="en-US"/>
              <a:t>Maximally Stable Extremal Regions </a:t>
            </a:r>
            <a:r>
              <a:rPr lang="en-US" sz="1800"/>
              <a:t>[Matas ‘02]</a:t>
            </a:r>
            <a:endParaRPr lang="de-CH"/>
          </a:p>
        </p:txBody>
      </p:sp>
      <p:sp>
        <p:nvSpPr>
          <p:cNvPr id="56323" name="Content Placeholder 2"/>
          <p:cNvSpPr>
            <a:spLocks noGrp="1"/>
          </p:cNvSpPr>
          <p:nvPr>
            <p:ph idx="1"/>
          </p:nvPr>
        </p:nvSpPr>
        <p:spPr/>
        <p:txBody>
          <a:bodyPr/>
          <a:lstStyle/>
          <a:p>
            <a:pPr eaLnBrk="1" hangingPunct="1"/>
            <a:r>
              <a:rPr lang="en-US"/>
              <a:t>Based on Watershed segmentation algorithm</a:t>
            </a:r>
          </a:p>
          <a:p>
            <a:pPr eaLnBrk="1" hangingPunct="1"/>
            <a:r>
              <a:rPr lang="en-US"/>
              <a:t>Select regions that stay stable over a large parameter range</a:t>
            </a:r>
            <a:endParaRPr lang="de-CH"/>
          </a:p>
          <a:p>
            <a:pPr eaLnBrk="1" hangingPunct="1"/>
            <a:endParaRPr lang="de-CH"/>
          </a:p>
        </p:txBody>
      </p:sp>
      <p:sp>
        <p:nvSpPr>
          <p:cNvPr id="40965" name="Footer Placeholder 4"/>
          <p:cNvSpPr>
            <a:spLocks noGrp="1"/>
          </p:cNvSpPr>
          <p:nvPr>
            <p:ph type="ftr" sz="quarter" idx="11"/>
          </p:nvPr>
        </p:nvSpPr>
        <p:spPr/>
        <p:txBody>
          <a:bodyPr/>
          <a:lstStyle/>
          <a:p>
            <a:pPr>
              <a:defRPr/>
            </a:pPr>
            <a:r>
              <a:rPr lang="de-DE"/>
              <a:t>K. Grauman, B. Leibe</a:t>
            </a:r>
          </a:p>
        </p:txBody>
      </p:sp>
      <p:pic>
        <p:nvPicPr>
          <p:cNvPr id="56325"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26" name="Picture 5" descr="g1a_35000"/>
          <p:cNvPicPr>
            <a:picLocks noChangeAspect="1" noChangeArrowheads="1"/>
          </p:cNvPicPr>
          <p:nvPr/>
        </p:nvPicPr>
        <p:blipFill>
          <a:blip r:embed="rId3" cstate="print"/>
          <a:srcRect/>
          <a:stretch>
            <a:fillRect/>
          </a:stretch>
        </p:blipFill>
        <p:spPr bwMode="auto">
          <a:xfrm>
            <a:off x="4500563" y="2781300"/>
            <a:ext cx="2519362" cy="2519363"/>
          </a:xfrm>
          <a:prstGeom prst="rect">
            <a:avLst/>
          </a:prstGeom>
          <a:noFill/>
          <a:ln w="9525">
            <a:noFill/>
            <a:miter lim="800000"/>
            <a:headEnd/>
            <a:tailEnd/>
          </a:ln>
        </p:spPr>
      </p:pic>
      <p:grpSp>
        <p:nvGrpSpPr>
          <p:cNvPr id="2" name="Group 7"/>
          <p:cNvGrpSpPr>
            <a:grpSpLocks/>
          </p:cNvGrpSpPr>
          <p:nvPr/>
        </p:nvGrpSpPr>
        <p:grpSpPr bwMode="auto">
          <a:xfrm>
            <a:off x="1692275" y="2781300"/>
            <a:ext cx="5327650" cy="2519363"/>
            <a:chOff x="1692275" y="2781300"/>
            <a:chExt cx="5327650" cy="2519363"/>
          </a:xfrm>
        </p:grpSpPr>
        <p:pic>
          <p:nvPicPr>
            <p:cNvPr id="56370"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71" name="Picture 5" descr="g1a_34000"/>
            <p:cNvPicPr>
              <a:picLocks noChangeAspect="1" noChangeArrowheads="1"/>
            </p:cNvPicPr>
            <p:nvPr/>
          </p:nvPicPr>
          <p:blipFill>
            <a:blip r:embed="rId4"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3" name="Group 13"/>
          <p:cNvGrpSpPr>
            <a:grpSpLocks/>
          </p:cNvGrpSpPr>
          <p:nvPr/>
        </p:nvGrpSpPr>
        <p:grpSpPr bwMode="auto">
          <a:xfrm>
            <a:off x="1692275" y="2781300"/>
            <a:ext cx="5327650" cy="2519363"/>
            <a:chOff x="1692275" y="2781300"/>
            <a:chExt cx="5327650" cy="2519363"/>
          </a:xfrm>
        </p:grpSpPr>
        <p:pic>
          <p:nvPicPr>
            <p:cNvPr id="56368"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69" name="Picture 5" descr="g1a_33000"/>
            <p:cNvPicPr>
              <a:picLocks noChangeAspect="1" noChangeArrowheads="1"/>
            </p:cNvPicPr>
            <p:nvPr/>
          </p:nvPicPr>
          <p:blipFill>
            <a:blip r:embed="rId5"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4" name="Group 16"/>
          <p:cNvGrpSpPr>
            <a:grpSpLocks/>
          </p:cNvGrpSpPr>
          <p:nvPr/>
        </p:nvGrpSpPr>
        <p:grpSpPr bwMode="auto">
          <a:xfrm>
            <a:off x="1692275" y="2781300"/>
            <a:ext cx="5327650" cy="2519363"/>
            <a:chOff x="1692275" y="2781300"/>
            <a:chExt cx="5327650" cy="2519363"/>
          </a:xfrm>
        </p:grpSpPr>
        <p:pic>
          <p:nvPicPr>
            <p:cNvPr id="56366"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67" name="Picture 5" descr="g1a_32000"/>
            <p:cNvPicPr>
              <a:picLocks noChangeAspect="1" noChangeArrowheads="1"/>
            </p:cNvPicPr>
            <p:nvPr/>
          </p:nvPicPr>
          <p:blipFill>
            <a:blip r:embed="rId6"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5" name="Group 19"/>
          <p:cNvGrpSpPr>
            <a:grpSpLocks/>
          </p:cNvGrpSpPr>
          <p:nvPr/>
        </p:nvGrpSpPr>
        <p:grpSpPr bwMode="auto">
          <a:xfrm>
            <a:off x="1692275" y="2781300"/>
            <a:ext cx="5327650" cy="2519363"/>
            <a:chOff x="1692275" y="2781300"/>
            <a:chExt cx="5327650" cy="2519363"/>
          </a:xfrm>
        </p:grpSpPr>
        <p:pic>
          <p:nvPicPr>
            <p:cNvPr id="56364"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65" name="Picture 5" descr="g1a_31000"/>
            <p:cNvPicPr>
              <a:picLocks noChangeAspect="1" noChangeArrowheads="1"/>
            </p:cNvPicPr>
            <p:nvPr/>
          </p:nvPicPr>
          <p:blipFill>
            <a:blip r:embed="rId7"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6" name="Group 22"/>
          <p:cNvGrpSpPr>
            <a:grpSpLocks/>
          </p:cNvGrpSpPr>
          <p:nvPr/>
        </p:nvGrpSpPr>
        <p:grpSpPr bwMode="auto">
          <a:xfrm>
            <a:off x="1692275" y="2781300"/>
            <a:ext cx="5327650" cy="2527300"/>
            <a:chOff x="1692275" y="2781300"/>
            <a:chExt cx="5327650" cy="2527300"/>
          </a:xfrm>
        </p:grpSpPr>
        <p:pic>
          <p:nvPicPr>
            <p:cNvPr id="56362"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63" name="Picture 5" descr="g1a_30000"/>
            <p:cNvPicPr>
              <a:picLocks noChangeAspect="1" noChangeArrowheads="1"/>
            </p:cNvPicPr>
            <p:nvPr/>
          </p:nvPicPr>
          <p:blipFill>
            <a:blip r:embed="rId8" cstate="print"/>
            <a:srcRect/>
            <a:stretch>
              <a:fillRect/>
            </a:stretch>
          </p:blipFill>
          <p:spPr bwMode="auto">
            <a:xfrm>
              <a:off x="4498975" y="2787650"/>
              <a:ext cx="2520950" cy="2520950"/>
            </a:xfrm>
            <a:prstGeom prst="rect">
              <a:avLst/>
            </a:prstGeom>
            <a:noFill/>
            <a:ln w="9525">
              <a:noFill/>
              <a:miter lim="800000"/>
              <a:headEnd/>
              <a:tailEnd/>
            </a:ln>
          </p:spPr>
        </p:pic>
      </p:grpSp>
      <p:grpSp>
        <p:nvGrpSpPr>
          <p:cNvPr id="7" name="Group 25"/>
          <p:cNvGrpSpPr>
            <a:grpSpLocks/>
          </p:cNvGrpSpPr>
          <p:nvPr/>
        </p:nvGrpSpPr>
        <p:grpSpPr bwMode="auto">
          <a:xfrm>
            <a:off x="1692275" y="2781300"/>
            <a:ext cx="5327650" cy="2519363"/>
            <a:chOff x="1692275" y="2781300"/>
            <a:chExt cx="5327650" cy="2519363"/>
          </a:xfrm>
        </p:grpSpPr>
        <p:pic>
          <p:nvPicPr>
            <p:cNvPr id="56360"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61" name="Picture 5" descr="g1a_29000"/>
            <p:cNvPicPr>
              <a:picLocks noChangeAspect="1" noChangeArrowheads="1"/>
            </p:cNvPicPr>
            <p:nvPr/>
          </p:nvPicPr>
          <p:blipFill>
            <a:blip r:embed="rId9"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8" name="Group 28"/>
          <p:cNvGrpSpPr>
            <a:grpSpLocks/>
          </p:cNvGrpSpPr>
          <p:nvPr/>
        </p:nvGrpSpPr>
        <p:grpSpPr bwMode="auto">
          <a:xfrm>
            <a:off x="1692275" y="2781300"/>
            <a:ext cx="5327650" cy="2519363"/>
            <a:chOff x="1692275" y="2781300"/>
            <a:chExt cx="5327650" cy="2519363"/>
          </a:xfrm>
        </p:grpSpPr>
        <p:pic>
          <p:nvPicPr>
            <p:cNvPr id="56358"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59" name="Picture 5" descr="g1a_28000"/>
            <p:cNvPicPr>
              <a:picLocks noChangeAspect="1" noChangeArrowheads="1"/>
            </p:cNvPicPr>
            <p:nvPr/>
          </p:nvPicPr>
          <p:blipFill>
            <a:blip r:embed="rId10"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9" name="Group 31"/>
          <p:cNvGrpSpPr>
            <a:grpSpLocks/>
          </p:cNvGrpSpPr>
          <p:nvPr/>
        </p:nvGrpSpPr>
        <p:grpSpPr bwMode="auto">
          <a:xfrm>
            <a:off x="1692275" y="2781300"/>
            <a:ext cx="5327650" cy="2519363"/>
            <a:chOff x="1692275" y="2781300"/>
            <a:chExt cx="5327650" cy="2519363"/>
          </a:xfrm>
        </p:grpSpPr>
        <p:pic>
          <p:nvPicPr>
            <p:cNvPr id="56356"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57" name="Picture 5" descr="g1a_27000"/>
            <p:cNvPicPr>
              <a:picLocks noChangeAspect="1" noChangeArrowheads="1"/>
            </p:cNvPicPr>
            <p:nvPr/>
          </p:nvPicPr>
          <p:blipFill>
            <a:blip r:embed="rId11"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10" name="Group 34"/>
          <p:cNvGrpSpPr>
            <a:grpSpLocks/>
          </p:cNvGrpSpPr>
          <p:nvPr/>
        </p:nvGrpSpPr>
        <p:grpSpPr bwMode="auto">
          <a:xfrm>
            <a:off x="1692275" y="2781300"/>
            <a:ext cx="5327650" cy="2519363"/>
            <a:chOff x="1692275" y="2781300"/>
            <a:chExt cx="5327650" cy="2519363"/>
          </a:xfrm>
        </p:grpSpPr>
        <p:pic>
          <p:nvPicPr>
            <p:cNvPr id="56354"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55" name="Picture 5" descr="g1a_26000"/>
            <p:cNvPicPr>
              <a:picLocks noChangeAspect="1" noChangeArrowheads="1"/>
            </p:cNvPicPr>
            <p:nvPr/>
          </p:nvPicPr>
          <p:blipFill>
            <a:blip r:embed="rId12"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11" name="Group 37"/>
          <p:cNvGrpSpPr>
            <a:grpSpLocks/>
          </p:cNvGrpSpPr>
          <p:nvPr/>
        </p:nvGrpSpPr>
        <p:grpSpPr bwMode="auto">
          <a:xfrm>
            <a:off x="1692275" y="2781300"/>
            <a:ext cx="5327650" cy="2520950"/>
            <a:chOff x="1692275" y="2781300"/>
            <a:chExt cx="5327650" cy="2520950"/>
          </a:xfrm>
        </p:grpSpPr>
        <p:pic>
          <p:nvPicPr>
            <p:cNvPr id="56352" name="Picture 4" descr="g1a_25000"/>
            <p:cNvPicPr>
              <a:picLocks noChangeAspect="1" noChangeArrowheads="1"/>
            </p:cNvPicPr>
            <p:nvPr/>
          </p:nvPicPr>
          <p:blipFill>
            <a:blip r:embed="rId13" cstate="print"/>
            <a:srcRect/>
            <a:stretch>
              <a:fillRect/>
            </a:stretch>
          </p:blipFill>
          <p:spPr bwMode="auto">
            <a:xfrm>
              <a:off x="4498975" y="2781300"/>
              <a:ext cx="2520950" cy="2520950"/>
            </a:xfrm>
            <a:prstGeom prst="rect">
              <a:avLst/>
            </a:prstGeom>
            <a:noFill/>
            <a:ln w="9525">
              <a:noFill/>
              <a:miter lim="800000"/>
              <a:headEnd/>
              <a:tailEnd/>
            </a:ln>
          </p:spPr>
        </p:pic>
        <p:pic>
          <p:nvPicPr>
            <p:cNvPr id="56353" name="Picture 5"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grpSp>
      <p:grpSp>
        <p:nvGrpSpPr>
          <p:cNvPr id="12" name="Group 40"/>
          <p:cNvGrpSpPr>
            <a:grpSpLocks/>
          </p:cNvGrpSpPr>
          <p:nvPr/>
        </p:nvGrpSpPr>
        <p:grpSpPr bwMode="auto">
          <a:xfrm>
            <a:off x="1692275" y="2781300"/>
            <a:ext cx="5327650" cy="2519363"/>
            <a:chOff x="1692275" y="2781300"/>
            <a:chExt cx="5327650" cy="2519363"/>
          </a:xfrm>
        </p:grpSpPr>
        <p:pic>
          <p:nvPicPr>
            <p:cNvPr id="56350"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51" name="Picture 5" descr="g1a_24000"/>
            <p:cNvPicPr>
              <a:picLocks noChangeAspect="1" noChangeArrowheads="1"/>
            </p:cNvPicPr>
            <p:nvPr/>
          </p:nvPicPr>
          <p:blipFill>
            <a:blip r:embed="rId14"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13" name="Group 43"/>
          <p:cNvGrpSpPr>
            <a:grpSpLocks/>
          </p:cNvGrpSpPr>
          <p:nvPr/>
        </p:nvGrpSpPr>
        <p:grpSpPr bwMode="auto">
          <a:xfrm>
            <a:off x="1692275" y="2781300"/>
            <a:ext cx="5327650" cy="2519363"/>
            <a:chOff x="1692275" y="2781300"/>
            <a:chExt cx="5327650" cy="2519363"/>
          </a:xfrm>
        </p:grpSpPr>
        <p:pic>
          <p:nvPicPr>
            <p:cNvPr id="56348"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49" name="Picture 5" descr="g1a_23000"/>
            <p:cNvPicPr>
              <a:picLocks noChangeAspect="1" noChangeArrowheads="1"/>
            </p:cNvPicPr>
            <p:nvPr/>
          </p:nvPicPr>
          <p:blipFill>
            <a:blip r:embed="rId15"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14" name="Group 46"/>
          <p:cNvGrpSpPr>
            <a:grpSpLocks/>
          </p:cNvGrpSpPr>
          <p:nvPr/>
        </p:nvGrpSpPr>
        <p:grpSpPr bwMode="auto">
          <a:xfrm>
            <a:off x="1692275" y="2781300"/>
            <a:ext cx="5327650" cy="2519363"/>
            <a:chOff x="1692275" y="2781300"/>
            <a:chExt cx="5327650" cy="2519363"/>
          </a:xfrm>
        </p:grpSpPr>
        <p:pic>
          <p:nvPicPr>
            <p:cNvPr id="56346"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47" name="Picture 5" descr="g1a_22000"/>
            <p:cNvPicPr>
              <a:picLocks noChangeAspect="1" noChangeArrowheads="1"/>
            </p:cNvPicPr>
            <p:nvPr/>
          </p:nvPicPr>
          <p:blipFill>
            <a:blip r:embed="rId16"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15" name="Group 49"/>
          <p:cNvGrpSpPr>
            <a:grpSpLocks/>
          </p:cNvGrpSpPr>
          <p:nvPr/>
        </p:nvGrpSpPr>
        <p:grpSpPr bwMode="auto">
          <a:xfrm>
            <a:off x="1692275" y="2781300"/>
            <a:ext cx="5327650" cy="2519363"/>
            <a:chOff x="1692275" y="2781300"/>
            <a:chExt cx="5327650" cy="2519363"/>
          </a:xfrm>
        </p:grpSpPr>
        <p:pic>
          <p:nvPicPr>
            <p:cNvPr id="56344"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45" name="Picture 5" descr="g1a_21000"/>
            <p:cNvPicPr>
              <a:picLocks noChangeAspect="1" noChangeArrowheads="1"/>
            </p:cNvPicPr>
            <p:nvPr/>
          </p:nvPicPr>
          <p:blipFill>
            <a:blip r:embed="rId17" cstate="print"/>
            <a:srcRect/>
            <a:stretch>
              <a:fillRect/>
            </a:stretch>
          </p:blipFill>
          <p:spPr bwMode="auto">
            <a:xfrm>
              <a:off x="4500563" y="2781300"/>
              <a:ext cx="2519362" cy="2519363"/>
            </a:xfrm>
            <a:prstGeom prst="rect">
              <a:avLst/>
            </a:prstGeom>
            <a:noFill/>
            <a:ln w="9525">
              <a:noFill/>
              <a:miter lim="800000"/>
              <a:headEnd/>
              <a:tailEnd/>
            </a:ln>
          </p:spPr>
        </p:pic>
      </p:grpSp>
      <p:grpSp>
        <p:nvGrpSpPr>
          <p:cNvPr id="16" name="Group 52"/>
          <p:cNvGrpSpPr>
            <a:grpSpLocks/>
          </p:cNvGrpSpPr>
          <p:nvPr/>
        </p:nvGrpSpPr>
        <p:grpSpPr bwMode="auto">
          <a:xfrm>
            <a:off x="1692275" y="2781300"/>
            <a:ext cx="5327650" cy="2519363"/>
            <a:chOff x="1692275" y="2781300"/>
            <a:chExt cx="5327650" cy="2519363"/>
          </a:xfrm>
        </p:grpSpPr>
        <p:pic>
          <p:nvPicPr>
            <p:cNvPr id="56342" name="Picture 4" descr="g1a"/>
            <p:cNvPicPr>
              <a:picLocks noChangeAspect="1" noChangeArrowheads="1"/>
            </p:cNvPicPr>
            <p:nvPr/>
          </p:nvPicPr>
          <p:blipFill>
            <a:blip r:embed="rId2" cstate="print"/>
            <a:srcRect/>
            <a:stretch>
              <a:fillRect/>
            </a:stretch>
          </p:blipFill>
          <p:spPr bwMode="auto">
            <a:xfrm>
              <a:off x="1692275" y="2781300"/>
              <a:ext cx="2519363" cy="2519363"/>
            </a:xfrm>
            <a:prstGeom prst="rect">
              <a:avLst/>
            </a:prstGeom>
            <a:noFill/>
            <a:ln w="9525">
              <a:noFill/>
              <a:miter lim="800000"/>
              <a:headEnd/>
              <a:tailEnd/>
            </a:ln>
          </p:spPr>
        </p:pic>
        <p:pic>
          <p:nvPicPr>
            <p:cNvPr id="56343" name="Picture 5" descr="g1a_20000"/>
            <p:cNvPicPr>
              <a:picLocks noChangeAspect="1" noChangeArrowheads="1"/>
            </p:cNvPicPr>
            <p:nvPr/>
          </p:nvPicPr>
          <p:blipFill>
            <a:blip r:embed="rId18" cstate="print"/>
            <a:srcRect/>
            <a:stretch>
              <a:fillRect/>
            </a:stretch>
          </p:blipFill>
          <p:spPr bwMode="auto">
            <a:xfrm>
              <a:off x="4500563" y="2781300"/>
              <a:ext cx="2519362" cy="2519363"/>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3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nodeType="afterGroup">
                            <p:stCondLst>
                              <p:cond delay="300"/>
                            </p:stCondLst>
                            <p:childTnLst>
                              <p:par>
                                <p:cTn id="11" presetID="1" presetClass="entr" presetSubtype="0" fill="hold" nodeType="afterEffect">
                                  <p:stCondLst>
                                    <p:cond delay="3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nodeType="afterGroup">
                            <p:stCondLst>
                              <p:cond delay="600"/>
                            </p:stCondLst>
                            <p:childTnLst>
                              <p:par>
                                <p:cTn id="14" presetID="1" presetClass="entr" presetSubtype="0" fill="hold" nodeType="afterEffect">
                                  <p:stCondLst>
                                    <p:cond delay="3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nodeType="afterGroup">
                            <p:stCondLst>
                              <p:cond delay="900"/>
                            </p:stCondLst>
                            <p:childTnLst>
                              <p:par>
                                <p:cTn id="17" presetID="1" presetClass="entr" presetSubtype="0" fill="hold" nodeType="afterEffect">
                                  <p:stCondLst>
                                    <p:cond delay="3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nodeType="afterGroup">
                            <p:stCondLst>
                              <p:cond delay="1200"/>
                            </p:stCondLst>
                            <p:childTnLst>
                              <p:par>
                                <p:cTn id="20" presetID="1" presetClass="entr" presetSubtype="0" fill="hold" nodeType="afterEffect">
                                  <p:stCondLst>
                                    <p:cond delay="30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nodeType="afterEffect">
                                  <p:stCondLst>
                                    <p:cond delay="30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nodeType="afterGroup">
                            <p:stCondLst>
                              <p:cond delay="1800"/>
                            </p:stCondLst>
                            <p:childTnLst>
                              <p:par>
                                <p:cTn id="26" presetID="1" presetClass="entr" presetSubtype="0" fill="hold" nodeType="afterEffect">
                                  <p:stCondLst>
                                    <p:cond delay="3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nodeType="afterGroup">
                            <p:stCondLst>
                              <p:cond delay="2100"/>
                            </p:stCondLst>
                            <p:childTnLst>
                              <p:par>
                                <p:cTn id="29" presetID="1" presetClass="entr" presetSubtype="0" fill="hold" nodeType="afterEffect">
                                  <p:stCondLst>
                                    <p:cond delay="30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nodeType="afterGroup">
                            <p:stCondLst>
                              <p:cond delay="2400"/>
                            </p:stCondLst>
                            <p:childTnLst>
                              <p:par>
                                <p:cTn id="32" presetID="1" presetClass="entr" presetSubtype="0" fill="hold" nodeType="afterEffect">
                                  <p:stCondLst>
                                    <p:cond delay="300"/>
                                  </p:stCondLst>
                                  <p:childTnLst>
                                    <p:set>
                                      <p:cBhvr>
                                        <p:cTn id="33" dur="1" fill="hold">
                                          <p:stCondLst>
                                            <p:cond delay="0"/>
                                          </p:stCondLst>
                                        </p:cTn>
                                        <p:tgtEl>
                                          <p:spTgt spid="11"/>
                                        </p:tgtEl>
                                        <p:attrNameLst>
                                          <p:attrName>style.visibility</p:attrName>
                                        </p:attrNameLst>
                                      </p:cBhvr>
                                      <p:to>
                                        <p:strVal val="visible"/>
                                      </p:to>
                                    </p:set>
                                  </p:childTnLst>
                                </p:cTn>
                              </p:par>
                            </p:childTnLst>
                          </p:cTn>
                        </p:par>
                        <p:par>
                          <p:cTn id="34" fill="hold" nodeType="afterGroup">
                            <p:stCondLst>
                              <p:cond delay="2700"/>
                            </p:stCondLst>
                            <p:childTnLst>
                              <p:par>
                                <p:cTn id="35" presetID="1" presetClass="entr" presetSubtype="0" fill="hold" nodeType="afterEffect">
                                  <p:stCondLst>
                                    <p:cond delay="300"/>
                                  </p:stCondLst>
                                  <p:childTnLst>
                                    <p:set>
                                      <p:cBhvr>
                                        <p:cTn id="36" dur="1" fill="hold">
                                          <p:stCondLst>
                                            <p:cond delay="0"/>
                                          </p:stCondLst>
                                        </p:cTn>
                                        <p:tgtEl>
                                          <p:spTgt spid="12"/>
                                        </p:tgtEl>
                                        <p:attrNameLst>
                                          <p:attrName>style.visibility</p:attrName>
                                        </p:attrNameLst>
                                      </p:cBhvr>
                                      <p:to>
                                        <p:strVal val="visible"/>
                                      </p:to>
                                    </p:set>
                                  </p:childTnLst>
                                </p:cTn>
                              </p:par>
                            </p:childTnLst>
                          </p:cTn>
                        </p:par>
                        <p:par>
                          <p:cTn id="37" fill="hold" nodeType="afterGroup">
                            <p:stCondLst>
                              <p:cond delay="3000"/>
                            </p:stCondLst>
                            <p:childTnLst>
                              <p:par>
                                <p:cTn id="38" presetID="1" presetClass="entr" presetSubtype="0" fill="hold" nodeType="afterEffect">
                                  <p:stCondLst>
                                    <p:cond delay="300"/>
                                  </p:stCondLst>
                                  <p:childTnLst>
                                    <p:set>
                                      <p:cBhvr>
                                        <p:cTn id="39" dur="1" fill="hold">
                                          <p:stCondLst>
                                            <p:cond delay="0"/>
                                          </p:stCondLst>
                                        </p:cTn>
                                        <p:tgtEl>
                                          <p:spTgt spid="13"/>
                                        </p:tgtEl>
                                        <p:attrNameLst>
                                          <p:attrName>style.visibility</p:attrName>
                                        </p:attrNameLst>
                                      </p:cBhvr>
                                      <p:to>
                                        <p:strVal val="visible"/>
                                      </p:to>
                                    </p:set>
                                  </p:childTnLst>
                                </p:cTn>
                              </p:par>
                            </p:childTnLst>
                          </p:cTn>
                        </p:par>
                        <p:par>
                          <p:cTn id="40" fill="hold" nodeType="afterGroup">
                            <p:stCondLst>
                              <p:cond delay="3300"/>
                            </p:stCondLst>
                            <p:childTnLst>
                              <p:par>
                                <p:cTn id="41" presetID="1" presetClass="entr" presetSubtype="0" fill="hold" nodeType="afterEffect">
                                  <p:stCondLst>
                                    <p:cond delay="300"/>
                                  </p:stCondLst>
                                  <p:childTnLst>
                                    <p:set>
                                      <p:cBhvr>
                                        <p:cTn id="42" dur="1" fill="hold">
                                          <p:stCondLst>
                                            <p:cond delay="0"/>
                                          </p:stCondLst>
                                        </p:cTn>
                                        <p:tgtEl>
                                          <p:spTgt spid="14"/>
                                        </p:tgtEl>
                                        <p:attrNameLst>
                                          <p:attrName>style.visibility</p:attrName>
                                        </p:attrNameLst>
                                      </p:cBhvr>
                                      <p:to>
                                        <p:strVal val="visible"/>
                                      </p:to>
                                    </p:set>
                                  </p:childTnLst>
                                </p:cTn>
                              </p:par>
                            </p:childTnLst>
                          </p:cTn>
                        </p:par>
                        <p:par>
                          <p:cTn id="43" fill="hold" nodeType="afterGroup">
                            <p:stCondLst>
                              <p:cond delay="3600"/>
                            </p:stCondLst>
                            <p:childTnLst>
                              <p:par>
                                <p:cTn id="44" presetID="1" presetClass="entr" presetSubtype="0" fill="hold" nodeType="afterEffect">
                                  <p:stCondLst>
                                    <p:cond delay="300"/>
                                  </p:stCondLst>
                                  <p:childTnLst>
                                    <p:set>
                                      <p:cBhvr>
                                        <p:cTn id="45" dur="1" fill="hold">
                                          <p:stCondLst>
                                            <p:cond delay="0"/>
                                          </p:stCondLst>
                                        </p:cTn>
                                        <p:tgtEl>
                                          <p:spTgt spid="15"/>
                                        </p:tgtEl>
                                        <p:attrNameLst>
                                          <p:attrName>style.visibility</p:attrName>
                                        </p:attrNameLst>
                                      </p:cBhvr>
                                      <p:to>
                                        <p:strVal val="visible"/>
                                      </p:to>
                                    </p:set>
                                  </p:childTnLst>
                                </p:cTn>
                              </p:par>
                            </p:childTnLst>
                          </p:cTn>
                        </p:par>
                        <p:par>
                          <p:cTn id="46" fill="hold" nodeType="afterGroup">
                            <p:stCondLst>
                              <p:cond delay="3900"/>
                            </p:stCondLst>
                            <p:childTnLst>
                              <p:par>
                                <p:cTn id="47" presetID="1" presetClass="entr" presetSubtype="0" fill="hold" nodeType="afterEffect">
                                  <p:stCondLst>
                                    <p:cond delay="30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381000"/>
            <a:ext cx="8686800" cy="609600"/>
          </a:xfrm>
        </p:spPr>
        <p:txBody>
          <a:bodyPr>
            <a:normAutofit fontScale="90000"/>
          </a:bodyPr>
          <a:lstStyle/>
          <a:p>
            <a:pPr eaLnBrk="1" hangingPunct="1">
              <a:defRPr/>
            </a:pPr>
            <a:r>
              <a:rPr lang="en-US"/>
              <a:t>Example Results: MSER</a:t>
            </a:r>
            <a:endParaRPr lang="de-CH"/>
          </a:p>
        </p:txBody>
      </p:sp>
      <p:sp>
        <p:nvSpPr>
          <p:cNvPr id="41988" name="Footer Placeholder 4"/>
          <p:cNvSpPr>
            <a:spLocks noGrp="1"/>
          </p:cNvSpPr>
          <p:nvPr>
            <p:ph type="ftr" sz="quarter" idx="11"/>
          </p:nvPr>
        </p:nvSpPr>
        <p:spPr>
          <a:xfrm>
            <a:off x="-35011" y="6581603"/>
            <a:ext cx="1524000" cy="300853"/>
          </a:xfrm>
        </p:spPr>
        <p:txBody>
          <a:bodyPr/>
          <a:lstStyle/>
          <a:p>
            <a:pPr>
              <a:defRPr/>
            </a:pPr>
            <a:r>
              <a:rPr lang="de-DE" dirty="0"/>
              <a:t>K. Grauman, B. Leibe</a:t>
            </a:r>
          </a:p>
        </p:txBody>
      </p:sp>
      <p:pic>
        <p:nvPicPr>
          <p:cNvPr id="57349" name="Picture 4"/>
          <p:cNvPicPr>
            <a:picLocks noChangeAspect="1" noChangeArrowheads="1"/>
          </p:cNvPicPr>
          <p:nvPr/>
        </p:nvPicPr>
        <p:blipFill>
          <a:blip r:embed="rId2" cstate="print"/>
          <a:srcRect r="56670" b="7520"/>
          <a:stretch>
            <a:fillRect/>
          </a:stretch>
        </p:blipFill>
        <p:spPr bwMode="auto">
          <a:xfrm>
            <a:off x="1004888" y="1238250"/>
            <a:ext cx="3713162" cy="3143250"/>
          </a:xfrm>
          <a:prstGeom prst="rect">
            <a:avLst/>
          </a:prstGeom>
          <a:noFill/>
          <a:ln w="12700" cap="sq">
            <a:noFill/>
            <a:miter lim="800000"/>
            <a:headEnd type="none" w="sm" len="sm"/>
            <a:tailEnd type="none" w="sm" len="sm"/>
          </a:ln>
        </p:spPr>
      </p:pic>
      <p:pic>
        <p:nvPicPr>
          <p:cNvPr id="57350" name="Picture 3" descr="matas_nesquik1"/>
          <p:cNvPicPr>
            <a:picLocks noGrp="1" noChangeAspect="1" noChangeArrowheads="1"/>
          </p:cNvPicPr>
          <p:nvPr>
            <p:ph sz="half" idx="1"/>
          </p:nvPr>
        </p:nvPicPr>
        <p:blipFill>
          <a:blip r:embed="rId3" cstate="print"/>
          <a:srcRect/>
          <a:stretch>
            <a:fillRect/>
          </a:stretch>
        </p:blipFill>
        <p:spPr>
          <a:xfrm>
            <a:off x="2557463" y="4414838"/>
            <a:ext cx="2160587" cy="2160587"/>
          </a:xfrm>
        </p:spPr>
      </p:pic>
      <p:pic>
        <p:nvPicPr>
          <p:cNvPr id="57351" name="Picture 4" descr="matas_nesquik2"/>
          <p:cNvPicPr>
            <a:picLocks noChangeAspect="1" noChangeArrowheads="1"/>
          </p:cNvPicPr>
          <p:nvPr/>
        </p:nvPicPr>
        <p:blipFill>
          <a:blip r:embed="rId4" cstate="print"/>
          <a:srcRect/>
          <a:stretch>
            <a:fillRect/>
          </a:stretch>
        </p:blipFill>
        <p:spPr bwMode="auto">
          <a:xfrm>
            <a:off x="4984750" y="4414838"/>
            <a:ext cx="2232025" cy="2214562"/>
          </a:xfrm>
          <a:prstGeom prst="rect">
            <a:avLst/>
          </a:prstGeom>
          <a:noFill/>
          <a:ln w="9525">
            <a:noFill/>
            <a:miter lim="800000"/>
            <a:headEnd/>
            <a:tailEnd/>
          </a:ln>
        </p:spPr>
      </p:pic>
      <p:pic>
        <p:nvPicPr>
          <p:cNvPr id="57352" name="Picture 4"/>
          <p:cNvPicPr>
            <a:picLocks noChangeAspect="1" noChangeArrowheads="1"/>
          </p:cNvPicPr>
          <p:nvPr/>
        </p:nvPicPr>
        <p:blipFill>
          <a:blip r:embed="rId2" cstate="print"/>
          <a:srcRect l="56670" b="7520"/>
          <a:stretch>
            <a:fillRect/>
          </a:stretch>
        </p:blipFill>
        <p:spPr bwMode="auto">
          <a:xfrm>
            <a:off x="4984750" y="1238250"/>
            <a:ext cx="3713163" cy="3143250"/>
          </a:xfrm>
          <a:prstGeom prst="rect">
            <a:avLst/>
          </a:prstGeom>
          <a:noFill/>
          <a:ln w="12700" cap="sq">
            <a:noFill/>
            <a:miter lim="800000"/>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Comparison</a:t>
            </a:r>
          </a:p>
        </p:txBody>
      </p:sp>
      <p:sp>
        <p:nvSpPr>
          <p:cNvPr id="58371" name="Content Placeholder 2"/>
          <p:cNvSpPr>
            <a:spLocks noGrp="1"/>
          </p:cNvSpPr>
          <p:nvPr>
            <p:ph idx="1"/>
          </p:nvPr>
        </p:nvSpPr>
        <p:spPr/>
        <p:txBody>
          <a:bodyPr/>
          <a:lstStyle/>
          <a:p>
            <a:endParaRPr lang="en-US"/>
          </a:p>
        </p:txBody>
      </p:sp>
      <p:pic>
        <p:nvPicPr>
          <p:cNvPr id="58372" name="Picture 4"/>
          <p:cNvPicPr>
            <a:picLocks noChangeAspect="1" noChangeArrowheads="1"/>
          </p:cNvPicPr>
          <p:nvPr/>
        </p:nvPicPr>
        <p:blipFill>
          <a:blip r:embed="rId3" cstate="print"/>
          <a:srcRect l="56670" b="7520"/>
          <a:stretch>
            <a:fillRect/>
          </a:stretch>
        </p:blipFill>
        <p:spPr bwMode="auto">
          <a:xfrm>
            <a:off x="5029200" y="3759200"/>
            <a:ext cx="3713163" cy="3143250"/>
          </a:xfrm>
          <a:prstGeom prst="rect">
            <a:avLst/>
          </a:prstGeom>
          <a:noFill/>
          <a:ln w="12700" cap="sq">
            <a:noFill/>
            <a:miter lim="800000"/>
            <a:headEnd type="none" w="sm" len="sm"/>
            <a:tailEnd type="none" w="sm" len="sm"/>
          </a:ln>
        </p:spPr>
      </p:pic>
      <p:pic>
        <p:nvPicPr>
          <p:cNvPr id="58373" name="Picture 3"/>
          <p:cNvPicPr>
            <a:picLocks noChangeAspect="1" noChangeArrowheads="1"/>
          </p:cNvPicPr>
          <p:nvPr/>
        </p:nvPicPr>
        <p:blipFill>
          <a:blip r:embed="rId4" cstate="print"/>
          <a:srcRect r="53581" b="33736"/>
          <a:stretch>
            <a:fillRect/>
          </a:stretch>
        </p:blipFill>
        <p:spPr bwMode="auto">
          <a:xfrm>
            <a:off x="838200" y="3733800"/>
            <a:ext cx="2590800" cy="3124200"/>
          </a:xfrm>
          <a:prstGeom prst="rect">
            <a:avLst/>
          </a:prstGeom>
          <a:noFill/>
          <a:ln w="9525">
            <a:noFill/>
            <a:miter lim="800000"/>
            <a:headEnd/>
            <a:tailEnd/>
          </a:ln>
        </p:spPr>
      </p:pic>
      <p:sp>
        <p:nvSpPr>
          <p:cNvPr id="58374" name="TextBox 5"/>
          <p:cNvSpPr txBox="1">
            <a:spLocks noChangeArrowheads="1"/>
          </p:cNvSpPr>
          <p:nvPr/>
        </p:nvSpPr>
        <p:spPr bwMode="auto">
          <a:xfrm>
            <a:off x="3429000" y="4572000"/>
            <a:ext cx="620713" cy="369888"/>
          </a:xfrm>
          <a:prstGeom prst="rect">
            <a:avLst/>
          </a:prstGeom>
          <a:noFill/>
          <a:ln w="9525">
            <a:noFill/>
            <a:miter lim="800000"/>
            <a:headEnd/>
            <a:tailEnd/>
          </a:ln>
        </p:spPr>
        <p:txBody>
          <a:bodyPr wrap="none">
            <a:spAutoFit/>
          </a:bodyPr>
          <a:lstStyle/>
          <a:p>
            <a:r>
              <a:rPr lang="en-US"/>
              <a:t>LoG</a:t>
            </a:r>
          </a:p>
        </p:txBody>
      </p:sp>
      <p:pic>
        <p:nvPicPr>
          <p:cNvPr id="58375" name="Picture 4"/>
          <p:cNvPicPr>
            <a:picLocks noChangeAspect="1" noChangeArrowheads="1"/>
          </p:cNvPicPr>
          <p:nvPr/>
        </p:nvPicPr>
        <p:blipFill>
          <a:blip r:embed="rId5" cstate="print"/>
          <a:srcRect l="13226" t="6660" r="47676" b="44778"/>
          <a:stretch>
            <a:fillRect/>
          </a:stretch>
        </p:blipFill>
        <p:spPr bwMode="auto">
          <a:xfrm>
            <a:off x="5410200" y="533400"/>
            <a:ext cx="3316288" cy="2971800"/>
          </a:xfrm>
          <a:prstGeom prst="rect">
            <a:avLst/>
          </a:prstGeom>
          <a:noFill/>
          <a:ln w="9525">
            <a:noFill/>
            <a:miter lim="800000"/>
            <a:headEnd/>
            <a:tailEnd/>
          </a:ln>
        </p:spPr>
      </p:pic>
      <p:sp>
        <p:nvSpPr>
          <p:cNvPr id="58376" name="TextBox 7"/>
          <p:cNvSpPr txBox="1">
            <a:spLocks noChangeArrowheads="1"/>
          </p:cNvSpPr>
          <p:nvPr/>
        </p:nvSpPr>
        <p:spPr bwMode="auto">
          <a:xfrm>
            <a:off x="6400800" y="228600"/>
            <a:ext cx="1723549" cy="369332"/>
          </a:xfrm>
          <a:prstGeom prst="rect">
            <a:avLst/>
          </a:prstGeom>
          <a:noFill/>
          <a:ln w="9525">
            <a:noFill/>
            <a:miter lim="800000"/>
            <a:headEnd/>
            <a:tailEnd/>
          </a:ln>
        </p:spPr>
        <p:txBody>
          <a:bodyPr wrap="none">
            <a:spAutoFit/>
          </a:bodyPr>
          <a:lstStyle/>
          <a:p>
            <a:r>
              <a:rPr lang="en-US" dirty="0"/>
              <a:t>Hessian-based</a:t>
            </a:r>
          </a:p>
        </p:txBody>
      </p:sp>
      <p:sp>
        <p:nvSpPr>
          <p:cNvPr id="58377" name="TextBox 8"/>
          <p:cNvSpPr txBox="1">
            <a:spLocks noChangeArrowheads="1"/>
          </p:cNvSpPr>
          <p:nvPr/>
        </p:nvSpPr>
        <p:spPr bwMode="auto">
          <a:xfrm>
            <a:off x="6400800" y="3516313"/>
            <a:ext cx="850900" cy="369887"/>
          </a:xfrm>
          <a:prstGeom prst="rect">
            <a:avLst/>
          </a:prstGeom>
          <a:noFill/>
          <a:ln w="9525">
            <a:noFill/>
            <a:miter lim="800000"/>
            <a:headEnd/>
            <a:tailEnd/>
          </a:ln>
        </p:spPr>
        <p:txBody>
          <a:bodyPr wrap="none">
            <a:spAutoFit/>
          </a:bodyPr>
          <a:lstStyle/>
          <a:p>
            <a:r>
              <a:rPr lang="en-US"/>
              <a:t>MSER</a:t>
            </a:r>
          </a:p>
        </p:txBody>
      </p:sp>
      <p:pic>
        <p:nvPicPr>
          <p:cNvPr id="58378" name="Picture 4"/>
          <p:cNvPicPr>
            <a:picLocks noChangeAspect="1" noChangeArrowheads="1"/>
          </p:cNvPicPr>
          <p:nvPr/>
        </p:nvPicPr>
        <p:blipFill>
          <a:blip r:embed="rId6" cstate="print"/>
          <a:srcRect l="13028" t="6926" r="48698" b="49718"/>
          <a:stretch>
            <a:fillRect/>
          </a:stretch>
        </p:blipFill>
        <p:spPr bwMode="auto">
          <a:xfrm>
            <a:off x="533400" y="914400"/>
            <a:ext cx="3241675" cy="2760663"/>
          </a:xfrm>
          <a:prstGeom prst="rect">
            <a:avLst/>
          </a:prstGeom>
          <a:noFill/>
          <a:ln w="9525">
            <a:noFill/>
            <a:miter lim="800000"/>
            <a:headEnd/>
            <a:tailEnd/>
          </a:ln>
        </p:spPr>
      </p:pic>
      <p:sp>
        <p:nvSpPr>
          <p:cNvPr id="58379" name="TextBox 10"/>
          <p:cNvSpPr txBox="1">
            <a:spLocks noChangeArrowheads="1"/>
          </p:cNvSpPr>
          <p:nvPr/>
        </p:nvSpPr>
        <p:spPr bwMode="auto">
          <a:xfrm>
            <a:off x="3733800" y="990600"/>
            <a:ext cx="800100" cy="369888"/>
          </a:xfrm>
          <a:prstGeom prst="rect">
            <a:avLst/>
          </a:prstGeom>
          <a:noFill/>
          <a:ln w="9525">
            <a:noFill/>
            <a:miter lim="800000"/>
            <a:headEnd/>
            <a:tailEnd/>
          </a:ln>
        </p:spPr>
        <p:txBody>
          <a:bodyPr wrap="none">
            <a:spAutoFit/>
          </a:bodyPr>
          <a:lstStyle/>
          <a:p>
            <a:r>
              <a:rPr lang="en-US"/>
              <a:t>Harris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ormAutofit/>
          </a:bodyPr>
          <a:lstStyle/>
          <a:p>
            <a:r>
              <a:rPr lang="en-US" dirty="0"/>
              <a:t>Review: Interest points</a:t>
            </a:r>
          </a:p>
        </p:txBody>
      </p:sp>
      <p:sp>
        <p:nvSpPr>
          <p:cNvPr id="3" name="Content Placeholder 2"/>
          <p:cNvSpPr>
            <a:spLocks noGrp="1"/>
          </p:cNvSpPr>
          <p:nvPr>
            <p:ph idx="1"/>
          </p:nvPr>
        </p:nvSpPr>
        <p:spPr>
          <a:xfrm>
            <a:off x="431800" y="763587"/>
            <a:ext cx="5410200" cy="3382963"/>
          </a:xfrm>
        </p:spPr>
        <p:txBody>
          <a:bodyPr/>
          <a:lstStyle/>
          <a:p>
            <a:endParaRPr lang="en-US" sz="2800" dirty="0"/>
          </a:p>
          <a:p>
            <a:r>
              <a:rPr lang="en-US" sz="2800" dirty="0" err="1"/>
              <a:t>Keypoint</a:t>
            </a:r>
            <a:r>
              <a:rPr lang="en-US" sz="2800" dirty="0"/>
              <a:t> detection: repeatable and distinctive</a:t>
            </a:r>
          </a:p>
          <a:p>
            <a:pPr lvl="1"/>
            <a:r>
              <a:rPr lang="en-US" sz="2400" dirty="0"/>
              <a:t>Corners, blobs, stable regions</a:t>
            </a:r>
          </a:p>
          <a:p>
            <a:pPr lvl="1"/>
            <a:r>
              <a:rPr lang="en-US" sz="2400" dirty="0"/>
              <a:t>Harris, </a:t>
            </a:r>
            <a:r>
              <a:rPr lang="en-US" sz="2400" dirty="0" err="1"/>
              <a:t>DoG</a:t>
            </a:r>
            <a:r>
              <a:rPr lang="en-US" sz="2400" dirty="0"/>
              <a:t>, MSER</a:t>
            </a:r>
          </a:p>
          <a:p>
            <a:endParaRPr lang="en-US" sz="2800" dirty="0"/>
          </a:p>
          <a:p>
            <a:endParaRPr lang="en-US" sz="2800" dirty="0"/>
          </a:p>
          <a:p>
            <a:endParaRPr lang="en-US" sz="2800" dirty="0"/>
          </a:p>
          <a:p>
            <a:endParaRPr lang="en-US" sz="2800" dirty="0"/>
          </a:p>
          <a:p>
            <a:endParaRPr lang="en-US" sz="2800" dirty="0"/>
          </a:p>
        </p:txBody>
      </p:sp>
      <p:pic>
        <p:nvPicPr>
          <p:cNvPr id="74756" name="Picture 12"/>
          <p:cNvPicPr>
            <a:picLocks noChangeAspect="1" noChangeArrowheads="1"/>
          </p:cNvPicPr>
          <p:nvPr/>
        </p:nvPicPr>
        <p:blipFill>
          <a:blip r:embed="rId2" cstate="print"/>
          <a:srcRect/>
          <a:stretch>
            <a:fillRect/>
          </a:stretch>
        </p:blipFill>
        <p:spPr bwMode="auto">
          <a:xfrm>
            <a:off x="6019800" y="914400"/>
            <a:ext cx="2781300" cy="2090738"/>
          </a:xfrm>
          <a:prstGeom prst="rect">
            <a:avLst/>
          </a:prstGeom>
          <a:noFill/>
          <a:ln w="9525">
            <a:noFill/>
            <a:miter lim="800000"/>
            <a:headEnd/>
            <a:tailEnd/>
          </a:ln>
        </p:spPr>
      </p:pic>
      <p:pic>
        <p:nvPicPr>
          <p:cNvPr id="2" name="Picture 1"/>
          <p:cNvPicPr>
            <a:picLocks noChangeAspect="1"/>
          </p:cNvPicPr>
          <p:nvPr/>
        </p:nvPicPr>
        <p:blipFill rotWithShape="1">
          <a:blip r:embed="rId3"/>
          <a:srcRect l="7778" t="15778" r="41945" b="34445"/>
          <a:stretch/>
        </p:blipFill>
        <p:spPr>
          <a:xfrm>
            <a:off x="1773880" y="3329516"/>
            <a:ext cx="5596240" cy="3462867"/>
          </a:xfrm>
          <a:prstGeom prst="rect">
            <a:avLst/>
          </a:prstGeom>
        </p:spPr>
      </p:pic>
    </p:spTree>
    <p:extLst>
      <p:ext uri="{BB962C8B-B14F-4D97-AF65-F5344CB8AC3E}">
        <p14:creationId xmlns:p14="http://schemas.microsoft.com/office/powerpoint/2010/main" val="1356128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304800" y="0"/>
            <a:ext cx="8382000" cy="914400"/>
          </a:xfrm>
        </p:spPr>
        <p:txBody>
          <a:bodyPr>
            <a:normAutofit fontScale="90000"/>
          </a:bodyPr>
          <a:lstStyle/>
          <a:p>
            <a:r>
              <a:rPr lang="en-US" dirty="0"/>
              <a:t>Review: Choosing an interest point detector</a:t>
            </a:r>
          </a:p>
        </p:txBody>
      </p:sp>
      <p:sp>
        <p:nvSpPr>
          <p:cNvPr id="3" name="Content Placeholder 2"/>
          <p:cNvSpPr>
            <a:spLocks noGrp="1"/>
          </p:cNvSpPr>
          <p:nvPr>
            <p:ph idx="1"/>
          </p:nvPr>
        </p:nvSpPr>
        <p:spPr>
          <a:xfrm>
            <a:off x="457200" y="990600"/>
            <a:ext cx="8229600" cy="5562600"/>
          </a:xfrm>
        </p:spPr>
        <p:txBody>
          <a:bodyPr>
            <a:normAutofit fontScale="70000" lnSpcReduction="20000"/>
          </a:bodyPr>
          <a:lstStyle/>
          <a:p>
            <a:pPr eaLnBrk="1" hangingPunct="1">
              <a:buFont typeface="Arial" pitchFamily="34" charset="0"/>
              <a:buChar char="•"/>
              <a:defRPr/>
            </a:pPr>
            <a:r>
              <a:rPr lang="en-US" dirty="0"/>
              <a:t>Why choose?</a:t>
            </a:r>
          </a:p>
          <a:p>
            <a:pPr lvl="1" eaLnBrk="1" hangingPunct="1">
              <a:buFont typeface="Arial" pitchFamily="34" charset="0"/>
              <a:buChar char="–"/>
              <a:defRPr/>
            </a:pPr>
            <a:r>
              <a:rPr lang="en-US" dirty="0"/>
              <a:t>Collect more points with more detectors, for more possible matches</a:t>
            </a:r>
          </a:p>
          <a:p>
            <a:pPr>
              <a:buFont typeface="Arial" pitchFamily="34" charset="0"/>
              <a:buChar char="•"/>
              <a:defRPr/>
            </a:pPr>
            <a:endParaRPr lang="en-US" dirty="0"/>
          </a:p>
          <a:p>
            <a:pPr>
              <a:buFont typeface="Arial" pitchFamily="34" charset="0"/>
              <a:buChar char="•"/>
              <a:defRPr/>
            </a:pPr>
            <a:r>
              <a:rPr lang="en-US" dirty="0"/>
              <a:t>What do you want it for?</a:t>
            </a:r>
          </a:p>
          <a:p>
            <a:pPr lvl="1">
              <a:buFont typeface="Arial" pitchFamily="34" charset="0"/>
              <a:buChar char="–"/>
              <a:defRPr/>
            </a:pPr>
            <a:r>
              <a:rPr lang="en-US" dirty="0"/>
              <a:t>Precise localization in x-y: Harris</a:t>
            </a:r>
          </a:p>
          <a:p>
            <a:pPr lvl="1">
              <a:buFont typeface="Arial" pitchFamily="34" charset="0"/>
              <a:buChar char="–"/>
              <a:defRPr/>
            </a:pPr>
            <a:r>
              <a:rPr lang="en-US" dirty="0"/>
              <a:t>Good localization in scale: Difference of Gaussian</a:t>
            </a:r>
          </a:p>
          <a:p>
            <a:pPr lvl="1">
              <a:buFont typeface="Arial" pitchFamily="34" charset="0"/>
              <a:buChar char="–"/>
              <a:defRPr/>
            </a:pPr>
            <a:r>
              <a:rPr lang="en-US" dirty="0"/>
              <a:t>Flexible region shape: MSER</a:t>
            </a:r>
          </a:p>
          <a:p>
            <a:pPr eaLnBrk="1" hangingPunct="1">
              <a:buFont typeface="Arial" pitchFamily="34" charset="0"/>
              <a:buChar char="•"/>
              <a:defRPr/>
            </a:pPr>
            <a:endParaRPr lang="en-US" dirty="0"/>
          </a:p>
          <a:p>
            <a:pPr eaLnBrk="1" hangingPunct="1">
              <a:buFont typeface="Arial" pitchFamily="34" charset="0"/>
              <a:buChar char="•"/>
              <a:defRPr/>
            </a:pPr>
            <a:r>
              <a:rPr lang="en-US" dirty="0"/>
              <a:t>Best choice often application dependent</a:t>
            </a:r>
          </a:p>
          <a:p>
            <a:pPr lvl="1" eaLnBrk="1" hangingPunct="1">
              <a:buFont typeface="Arial" pitchFamily="34" charset="0"/>
              <a:buChar char="–"/>
              <a:defRPr/>
            </a:pPr>
            <a:r>
              <a:rPr lang="en-US" dirty="0"/>
              <a:t>Harris-/Hessian-Laplace/</a:t>
            </a:r>
            <a:r>
              <a:rPr lang="en-US" dirty="0" err="1"/>
              <a:t>DoG</a:t>
            </a:r>
            <a:r>
              <a:rPr lang="en-US" dirty="0"/>
              <a:t> work well for many natural categories</a:t>
            </a:r>
          </a:p>
          <a:p>
            <a:pPr lvl="1" eaLnBrk="1" hangingPunct="1">
              <a:buFont typeface="Arial" pitchFamily="34" charset="0"/>
              <a:buChar char="–"/>
              <a:defRPr/>
            </a:pPr>
            <a:r>
              <a:rPr lang="en-US" dirty="0"/>
              <a:t>MSER works well for buildings and printed things</a:t>
            </a:r>
          </a:p>
          <a:p>
            <a:pPr eaLnBrk="1" hangingPunct="1">
              <a:buFont typeface="Arial" pitchFamily="34" charset="0"/>
              <a:buChar char="•"/>
              <a:defRPr/>
            </a:pPr>
            <a:endParaRPr lang="en-US" dirty="0"/>
          </a:p>
          <a:p>
            <a:pPr eaLnBrk="1" hangingPunct="1">
              <a:buFont typeface="Arial" pitchFamily="34" charset="0"/>
              <a:buChar char="•"/>
              <a:defRPr/>
            </a:pPr>
            <a:endParaRPr lang="en-US" dirty="0"/>
          </a:p>
          <a:p>
            <a:pPr eaLnBrk="1" hangingPunct="1">
              <a:buFont typeface="Arial" pitchFamily="34" charset="0"/>
              <a:buChar char="•"/>
              <a:defRPr/>
            </a:pPr>
            <a:r>
              <a:rPr lang="en-US" dirty="0"/>
              <a:t>There have been extensive evaluations/comparisons</a:t>
            </a:r>
          </a:p>
          <a:p>
            <a:pPr lvl="1" eaLnBrk="1" hangingPunct="1">
              <a:buFont typeface="Arial" pitchFamily="34" charset="0"/>
              <a:buChar char="–"/>
              <a:defRPr/>
            </a:pPr>
            <a:r>
              <a:rPr lang="en-US" dirty="0"/>
              <a:t>[</a:t>
            </a:r>
            <a:r>
              <a:rPr lang="en-US" dirty="0" err="1"/>
              <a:t>Mikolajczyk</a:t>
            </a:r>
            <a:r>
              <a:rPr lang="en-US" dirty="0"/>
              <a:t> et al., IJCV’05, PAMI’05]</a:t>
            </a:r>
          </a:p>
          <a:p>
            <a:pPr lvl="1" eaLnBrk="1" hangingPunct="1">
              <a:buFont typeface="Arial" pitchFamily="34" charset="0"/>
              <a:buChar char="–"/>
              <a:defRPr/>
            </a:pPr>
            <a:r>
              <a:rPr lang="en-US" dirty="0"/>
              <a:t>All detectors/descriptors shown here work well</a:t>
            </a:r>
          </a:p>
          <a:p>
            <a:pPr>
              <a:buFont typeface="Arial" pitchFamily="34" charset="0"/>
              <a:buChar char="•"/>
              <a:defRPr/>
            </a:pPr>
            <a:endParaRPr lang="en-US" dirty="0"/>
          </a:p>
          <a:p>
            <a:pPr lvl="1">
              <a:buFont typeface="Arial" pitchFamily="34" charset="0"/>
              <a:buChar char="–"/>
              <a:defRPr/>
            </a:pPr>
            <a:endParaRPr lang="en-US" dirty="0"/>
          </a:p>
          <a:p>
            <a:pPr lvl="1">
              <a:buFont typeface="Arial" pitchFamily="34" charset="0"/>
              <a:buChar char="–"/>
              <a:defRPr/>
            </a:pPr>
            <a:endParaRPr lang="en-US" dirty="0"/>
          </a:p>
        </p:txBody>
      </p:sp>
    </p:spTree>
    <p:extLst>
      <p:ext uri="{BB962C8B-B14F-4D97-AF65-F5344CB8AC3E}">
        <p14:creationId xmlns:p14="http://schemas.microsoft.com/office/powerpoint/2010/main" val="601197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Comparison of Keypoint Detectors</a:t>
            </a:r>
          </a:p>
        </p:txBody>
      </p:sp>
      <p:sp>
        <p:nvSpPr>
          <p:cNvPr id="72707" name="TextBox 3"/>
          <p:cNvSpPr txBox="1">
            <a:spLocks noChangeArrowheads="1"/>
          </p:cNvSpPr>
          <p:nvPr/>
        </p:nvSpPr>
        <p:spPr bwMode="auto">
          <a:xfrm>
            <a:off x="6069013" y="6488113"/>
            <a:ext cx="3074987" cy="369887"/>
          </a:xfrm>
          <a:prstGeom prst="rect">
            <a:avLst/>
          </a:prstGeom>
          <a:noFill/>
          <a:ln w="9525">
            <a:noFill/>
            <a:miter lim="800000"/>
            <a:headEnd/>
            <a:tailEnd/>
          </a:ln>
        </p:spPr>
        <p:txBody>
          <a:bodyPr wrap="none">
            <a:spAutoFit/>
          </a:bodyPr>
          <a:lstStyle/>
          <a:p>
            <a:r>
              <a:rPr lang="en-US" dirty="0" err="1">
                <a:solidFill>
                  <a:schemeClr val="bg1">
                    <a:lumMod val="50000"/>
                  </a:schemeClr>
                </a:solidFill>
              </a:rPr>
              <a:t>Tuytelaars</a:t>
            </a:r>
            <a:r>
              <a:rPr lang="en-US" dirty="0">
                <a:solidFill>
                  <a:schemeClr val="bg1">
                    <a:lumMod val="50000"/>
                  </a:schemeClr>
                </a:solidFill>
              </a:rPr>
              <a:t> </a:t>
            </a:r>
            <a:r>
              <a:rPr lang="en-US" dirty="0" err="1">
                <a:solidFill>
                  <a:schemeClr val="bg1">
                    <a:lumMod val="50000"/>
                  </a:schemeClr>
                </a:solidFill>
              </a:rPr>
              <a:t>Mikolajczyk</a:t>
            </a:r>
            <a:r>
              <a:rPr lang="en-US" dirty="0">
                <a:solidFill>
                  <a:schemeClr val="bg1">
                    <a:lumMod val="50000"/>
                  </a:schemeClr>
                </a:solidFill>
              </a:rPr>
              <a:t> 2008</a:t>
            </a:r>
          </a:p>
        </p:txBody>
      </p:sp>
      <p:pic>
        <p:nvPicPr>
          <p:cNvPr id="72708" name="Picture 2"/>
          <p:cNvPicPr>
            <a:picLocks noChangeAspect="1" noChangeArrowheads="1"/>
          </p:cNvPicPr>
          <p:nvPr/>
        </p:nvPicPr>
        <p:blipFill>
          <a:blip r:embed="rId2" cstate="print"/>
          <a:srcRect/>
          <a:stretch>
            <a:fillRect/>
          </a:stretch>
        </p:blipFill>
        <p:spPr bwMode="auto">
          <a:xfrm>
            <a:off x="0" y="1922463"/>
            <a:ext cx="9144000" cy="3168650"/>
          </a:xfrm>
          <a:prstGeom prst="rect">
            <a:avLst/>
          </a:prstGeom>
          <a:noFill/>
          <a:ln w="9525">
            <a:noFill/>
            <a:miter lim="800000"/>
            <a:headEnd/>
            <a:tailEnd/>
          </a:ln>
        </p:spPr>
      </p:pic>
    </p:spTree>
    <p:extLst>
      <p:ext uri="{BB962C8B-B14F-4D97-AF65-F5344CB8AC3E}">
        <p14:creationId xmlns:p14="http://schemas.microsoft.com/office/powerpoint/2010/main" val="2734128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Harris corner detector</a:t>
            </a:r>
          </a:p>
        </p:txBody>
      </p:sp>
      <p:sp>
        <p:nvSpPr>
          <p:cNvPr id="3" name="Content Placeholder 2"/>
          <p:cNvSpPr>
            <a:spLocks noGrp="1"/>
          </p:cNvSpPr>
          <p:nvPr>
            <p:ph idx="1"/>
          </p:nvPr>
        </p:nvSpPr>
        <p:spPr>
          <a:xfrm>
            <a:off x="457200" y="990600"/>
            <a:ext cx="7086600" cy="5410200"/>
          </a:xfrm>
        </p:spPr>
        <p:txBody>
          <a:bodyPr>
            <a:normAutofit/>
          </a:bodyPr>
          <a:lstStyle/>
          <a:p>
            <a:r>
              <a:rPr lang="en-US" dirty="0"/>
              <a:t>Approximate distinctiveness by local auto-correlation.</a:t>
            </a:r>
          </a:p>
          <a:p>
            <a:r>
              <a:rPr lang="en-US" dirty="0"/>
              <a:t>Approximate local auto-correlation by  second moment matrix </a:t>
            </a:r>
            <a:r>
              <a:rPr lang="en-US" b="1" dirty="0"/>
              <a:t>M</a:t>
            </a:r>
            <a:r>
              <a:rPr lang="en-US" dirty="0"/>
              <a:t>.</a:t>
            </a:r>
          </a:p>
          <a:p>
            <a:r>
              <a:rPr lang="en-US" dirty="0"/>
              <a:t>Distinctiveness (or </a:t>
            </a:r>
            <a:r>
              <a:rPr lang="en-US" dirty="0" err="1"/>
              <a:t>cornerness</a:t>
            </a:r>
            <a:r>
              <a:rPr lang="en-US" dirty="0"/>
              <a:t>) relates to the eigenvalues of </a:t>
            </a:r>
            <a:r>
              <a:rPr lang="en-US" b="1" dirty="0"/>
              <a:t>M</a:t>
            </a:r>
            <a:r>
              <a:rPr lang="en-US" dirty="0"/>
              <a:t>.</a:t>
            </a:r>
          </a:p>
          <a:p>
            <a:r>
              <a:rPr lang="en-US" dirty="0"/>
              <a:t>Instead of computing eigenvalues</a:t>
            </a:r>
            <a:br>
              <a:rPr lang="en-US" dirty="0"/>
            </a:br>
            <a:r>
              <a:rPr lang="en-US" dirty="0"/>
              <a:t>directly, we can use determinant </a:t>
            </a:r>
            <a:br>
              <a:rPr lang="en-US" dirty="0"/>
            </a:br>
            <a:r>
              <a:rPr lang="en-US" dirty="0"/>
              <a:t>and trace of </a:t>
            </a:r>
            <a:r>
              <a:rPr lang="en-US" b="1" dirty="0"/>
              <a:t>M</a:t>
            </a:r>
            <a:r>
              <a:rPr lang="en-US" dirty="0"/>
              <a:t>.</a:t>
            </a:r>
          </a:p>
        </p:txBody>
      </p:sp>
      <p:grpSp>
        <p:nvGrpSpPr>
          <p:cNvPr id="8" name="Group 7"/>
          <p:cNvGrpSpPr/>
          <p:nvPr/>
        </p:nvGrpSpPr>
        <p:grpSpPr>
          <a:xfrm>
            <a:off x="7772400" y="403553"/>
            <a:ext cx="990600" cy="1349048"/>
            <a:chOff x="5715000" y="3487078"/>
            <a:chExt cx="1971675" cy="2685122"/>
          </a:xfrm>
        </p:grpSpPr>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191000"/>
              <a:ext cx="1971675" cy="19812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TextBox 12"/>
            <p:cNvSpPr txBox="1">
              <a:spLocks noChangeArrowheads="1"/>
            </p:cNvSpPr>
            <p:nvPr/>
          </p:nvSpPr>
          <p:spPr bwMode="auto">
            <a:xfrm>
              <a:off x="6003124" y="3487078"/>
              <a:ext cx="1499146" cy="68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1600">
                  <a:solidFill>
                    <a:schemeClr val="tx1"/>
                  </a:solidFill>
                  <a:latin typeface="Arial" pitchFamily="34" charset="0"/>
                </a:defRPr>
              </a:lvl4pPr>
              <a:lvl5pPr marL="2057400" indent="-228600" eaLnBrk="0" hangingPunct="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400" i="1" dirty="0">
                  <a:latin typeface="Times New Roman" pitchFamily="18" charset="0"/>
                  <a:cs typeface="Times New Roman" pitchFamily="18" charset="0"/>
                </a:rPr>
                <a:t>E</a:t>
              </a:r>
              <a:r>
                <a:rPr lang="en-US" altLang="en-US" sz="1400" dirty="0">
                  <a:latin typeface="Times New Roman" pitchFamily="18" charset="0"/>
                  <a:cs typeface="Times New Roman" pitchFamily="18" charset="0"/>
                </a:rPr>
                <a:t>(</a:t>
              </a:r>
              <a:r>
                <a:rPr lang="en-US" altLang="en-US" sz="1400" i="1" dirty="0">
                  <a:latin typeface="Times New Roman" pitchFamily="18" charset="0"/>
                  <a:cs typeface="Times New Roman" pitchFamily="18" charset="0"/>
                </a:rPr>
                <a:t>u</a:t>
              </a:r>
              <a:r>
                <a:rPr lang="en-US" altLang="en-US" sz="1400" dirty="0">
                  <a:latin typeface="Times New Roman" pitchFamily="18" charset="0"/>
                  <a:cs typeface="Times New Roman" pitchFamily="18" charset="0"/>
                </a:rPr>
                <a:t>, </a:t>
              </a:r>
              <a:r>
                <a:rPr lang="en-US" altLang="en-US" sz="1400" i="1" dirty="0">
                  <a:latin typeface="Times New Roman" pitchFamily="18" charset="0"/>
                  <a:cs typeface="Times New Roman" pitchFamily="18" charset="0"/>
                </a:rPr>
                <a:t>v</a:t>
              </a:r>
              <a:r>
                <a:rPr lang="en-US" altLang="en-US" sz="1400" dirty="0">
                  <a:latin typeface="Times New Roman" pitchFamily="18" charset="0"/>
                  <a:cs typeface="Times New Roman" pitchFamily="18" charset="0"/>
                </a:rPr>
                <a:t>)</a:t>
              </a:r>
            </a:p>
          </p:txBody>
        </p:sp>
      </p:grpSp>
      <p:pic>
        <p:nvPicPr>
          <p:cNvPr id="9"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895" y="1888617"/>
            <a:ext cx="1435609"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p:cNvGrpSpPr/>
          <p:nvPr/>
        </p:nvGrpSpPr>
        <p:grpSpPr>
          <a:xfrm>
            <a:off x="6477000" y="4011364"/>
            <a:ext cx="2514600" cy="1790295"/>
            <a:chOff x="2438400" y="4091181"/>
            <a:chExt cx="3886200" cy="2766819"/>
          </a:xfrm>
        </p:grpSpPr>
        <p:sp>
          <p:nvSpPr>
            <p:cNvPr id="11" name="Oval 11"/>
            <p:cNvSpPr>
              <a:spLocks noChangeArrowheads="1"/>
            </p:cNvSpPr>
            <p:nvPr/>
          </p:nvSpPr>
          <p:spPr bwMode="auto">
            <a:xfrm rot="20493121">
              <a:off x="2438400" y="4645025"/>
              <a:ext cx="3886200" cy="1931987"/>
            </a:xfrm>
            <a:prstGeom prst="ellipse">
              <a:avLst/>
            </a:prstGeom>
            <a:solidFill>
              <a:srgbClr val="7CF6D3"/>
            </a:solidFill>
            <a:ln w="19050">
              <a:solidFill>
                <a:schemeClr val="tx1"/>
              </a:solidFill>
              <a:round/>
              <a:headEnd/>
              <a:tailEnd/>
            </a:ln>
          </p:spPr>
          <p:txBody>
            <a:bodyPr wrap="none" anchor="ctr"/>
            <a:lstStyle>
              <a:lvl1pPr eaLnBrk="0" hangingPunct="0">
                <a:spcBef>
                  <a:spcPct val="20000"/>
                </a:spcBef>
                <a:defRPr sz="2800">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1600">
                  <a:solidFill>
                    <a:schemeClr val="tx1"/>
                  </a:solidFill>
                  <a:latin typeface="Arial" pitchFamily="34" charset="0"/>
                </a:defRPr>
              </a:lvl4pPr>
              <a:lvl5pPr marL="2057400" indent="-228600" eaLnBrk="0" hangingPunct="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endParaRPr lang="en-US" altLang="en-US"/>
            </a:p>
          </p:txBody>
        </p:sp>
        <p:sp>
          <p:nvSpPr>
            <p:cNvPr id="12" name="Line 12"/>
            <p:cNvSpPr>
              <a:spLocks noChangeShapeType="1"/>
            </p:cNvSpPr>
            <p:nvPr/>
          </p:nvSpPr>
          <p:spPr bwMode="auto">
            <a:xfrm rot="1280297" flipV="1">
              <a:off x="2916238" y="4368800"/>
              <a:ext cx="2976563" cy="2489200"/>
            </a:xfrm>
            <a:prstGeom prst="line">
              <a:avLst/>
            </a:prstGeom>
            <a:noFill/>
            <a:ln w="19050">
              <a:solidFill>
                <a:srgbClr val="FF3300"/>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13" name="Line 13"/>
            <p:cNvSpPr>
              <a:spLocks noChangeShapeType="1"/>
            </p:cNvSpPr>
            <p:nvPr/>
          </p:nvSpPr>
          <p:spPr bwMode="auto">
            <a:xfrm rot="1280297" flipH="1" flipV="1">
              <a:off x="3771900" y="4856163"/>
              <a:ext cx="1266825" cy="1492250"/>
            </a:xfrm>
            <a:prstGeom prst="line">
              <a:avLst/>
            </a:prstGeom>
            <a:ln>
              <a:headEnd/>
              <a:tailEnd type="stealth" w="med"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en-US"/>
            </a:p>
          </p:txBody>
        </p:sp>
        <p:sp>
          <p:nvSpPr>
            <p:cNvPr id="14" name="AutoShape 14"/>
            <p:cNvSpPr>
              <a:spLocks/>
            </p:cNvSpPr>
            <p:nvPr/>
          </p:nvSpPr>
          <p:spPr bwMode="auto">
            <a:xfrm rot="15103514">
              <a:off x="5268913" y="4621213"/>
              <a:ext cx="184150" cy="1738313"/>
            </a:xfrm>
            <a:prstGeom prst="leftBrace">
              <a:avLst>
                <a:gd name="adj1" fmla="val 78664"/>
                <a:gd name="adj2" fmla="val 49065"/>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defRPr sz="2800">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1600">
                  <a:solidFill>
                    <a:schemeClr val="tx1"/>
                  </a:solidFill>
                  <a:latin typeface="Arial" pitchFamily="34" charset="0"/>
                </a:defRPr>
              </a:lvl4pPr>
              <a:lvl5pPr marL="2057400" indent="-228600" eaLnBrk="0" hangingPunct="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endParaRPr lang="en-US" altLang="en-US"/>
            </a:p>
          </p:txBody>
        </p:sp>
        <p:sp>
          <p:nvSpPr>
            <p:cNvPr id="15" name="AutoShape 15"/>
            <p:cNvSpPr>
              <a:spLocks/>
            </p:cNvSpPr>
            <p:nvPr/>
          </p:nvSpPr>
          <p:spPr bwMode="auto">
            <a:xfrm rot="20421326">
              <a:off x="3959225" y="4792663"/>
              <a:ext cx="222250" cy="814387"/>
            </a:xfrm>
            <a:prstGeom prst="leftBrace">
              <a:avLst>
                <a:gd name="adj1" fmla="val 30536"/>
                <a:gd name="adj2" fmla="val 49065"/>
              </a:avLst>
            </a:prstGeom>
            <a:ln>
              <a:headEnd/>
              <a:tailE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wrap="none" anchor="ctr"/>
            <a:lstStyle>
              <a:lvl1pPr eaLnBrk="0" hangingPunct="0">
                <a:spcBef>
                  <a:spcPct val="20000"/>
                </a:spcBef>
                <a:defRPr sz="2800">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1600">
                  <a:solidFill>
                    <a:schemeClr val="tx1"/>
                  </a:solidFill>
                  <a:latin typeface="Arial" pitchFamily="34" charset="0"/>
                </a:defRPr>
              </a:lvl4pPr>
              <a:lvl5pPr marL="2057400" indent="-228600" eaLnBrk="0" hangingPunct="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endParaRPr lang="en-US" altLang="en-US"/>
            </a:p>
          </p:txBody>
        </p:sp>
        <p:sp>
          <p:nvSpPr>
            <p:cNvPr id="16" name="Rectangle 16"/>
            <p:cNvSpPr>
              <a:spLocks noChangeArrowheads="1"/>
            </p:cNvSpPr>
            <p:nvPr/>
          </p:nvSpPr>
          <p:spPr bwMode="auto">
            <a:xfrm>
              <a:off x="2570019" y="4091181"/>
              <a:ext cx="1752600" cy="61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1600">
                  <a:solidFill>
                    <a:schemeClr val="tx1"/>
                  </a:solidFill>
                  <a:latin typeface="Arial" pitchFamily="34" charset="0"/>
                </a:defRPr>
              </a:lvl4pPr>
              <a:lvl5pPr marL="2057400" indent="-228600" eaLnBrk="0" hangingPunct="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eaLnBrk="1" hangingPunct="1">
                <a:spcBef>
                  <a:spcPct val="0"/>
                </a:spcBef>
              </a:pPr>
              <a:r>
                <a:rPr lang="en-US" altLang="en-US" sz="2000" dirty="0">
                  <a:solidFill>
                    <a:srgbClr val="0033CC"/>
                  </a:solidFill>
                  <a:latin typeface="Times New Roman" pitchFamily="18" charset="0"/>
                  <a:cs typeface="Times New Roman" pitchFamily="18" charset="0"/>
                  <a:sym typeface="Symbol" pitchFamily="18" charset="2"/>
                </a:rPr>
                <a:t>(</a:t>
              </a:r>
              <a:r>
                <a:rPr lang="ru-RU" altLang="en-US" sz="2000" dirty="0">
                  <a:solidFill>
                    <a:srgbClr val="0033CC"/>
                  </a:solidFill>
                  <a:latin typeface="Times New Roman" pitchFamily="18" charset="0"/>
                  <a:cs typeface="Times New Roman" pitchFamily="18" charset="0"/>
                  <a:sym typeface="Symbol" pitchFamily="18" charset="2"/>
                </a:rPr>
                <a:t></a:t>
              </a:r>
              <a:r>
                <a:rPr lang="en-US" altLang="en-US" sz="2000" baseline="-25000" dirty="0">
                  <a:solidFill>
                    <a:srgbClr val="0033CC"/>
                  </a:solidFill>
                  <a:latin typeface="Times New Roman" pitchFamily="18" charset="0"/>
                  <a:cs typeface="Times New Roman" pitchFamily="18" charset="0"/>
                  <a:sym typeface="Symbol" pitchFamily="18" charset="2"/>
                </a:rPr>
                <a:t>max</a:t>
              </a:r>
              <a:r>
                <a:rPr lang="en-US" altLang="en-US" sz="2000" dirty="0">
                  <a:solidFill>
                    <a:srgbClr val="0033CC"/>
                  </a:solidFill>
                  <a:latin typeface="Times New Roman" pitchFamily="18" charset="0"/>
                  <a:cs typeface="Times New Roman" pitchFamily="18" charset="0"/>
                  <a:sym typeface="Symbol" pitchFamily="18" charset="2"/>
                </a:rPr>
                <a:t>)</a:t>
              </a:r>
              <a:r>
                <a:rPr lang="en-US" altLang="en-US" sz="2000" baseline="30000" dirty="0">
                  <a:solidFill>
                    <a:srgbClr val="0033CC"/>
                  </a:solidFill>
                  <a:latin typeface="Times New Roman" pitchFamily="18" charset="0"/>
                  <a:cs typeface="Times New Roman" pitchFamily="18" charset="0"/>
                  <a:sym typeface="Symbol" pitchFamily="18" charset="2"/>
                </a:rPr>
                <a:t>-1/2</a:t>
              </a:r>
              <a:endParaRPr lang="ru-RU" altLang="en-US" sz="2000" baseline="30000" dirty="0">
                <a:solidFill>
                  <a:srgbClr val="0033CC"/>
                </a:solidFill>
                <a:latin typeface="Times New Roman" pitchFamily="18" charset="0"/>
                <a:cs typeface="Times New Roman" pitchFamily="18" charset="0"/>
                <a:sym typeface="Symbol" pitchFamily="18" charset="2"/>
              </a:endParaRPr>
            </a:p>
          </p:txBody>
        </p:sp>
        <p:sp>
          <p:nvSpPr>
            <p:cNvPr id="17" name="Rectangle 17"/>
            <p:cNvSpPr>
              <a:spLocks noChangeArrowheads="1"/>
            </p:cNvSpPr>
            <p:nvPr/>
          </p:nvSpPr>
          <p:spPr bwMode="auto">
            <a:xfrm>
              <a:off x="4420676" y="4581504"/>
              <a:ext cx="1752600" cy="61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1600">
                  <a:solidFill>
                    <a:schemeClr val="tx1"/>
                  </a:solidFill>
                  <a:latin typeface="Arial" pitchFamily="34" charset="0"/>
                </a:defRPr>
              </a:lvl4pPr>
              <a:lvl5pPr marL="2057400" indent="-228600" eaLnBrk="0" hangingPunct="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eaLnBrk="1" hangingPunct="1">
                <a:spcBef>
                  <a:spcPct val="0"/>
                </a:spcBef>
              </a:pPr>
              <a:r>
                <a:rPr lang="en-US" altLang="en-US" sz="2000" dirty="0">
                  <a:solidFill>
                    <a:srgbClr val="FF3300"/>
                  </a:solidFill>
                  <a:latin typeface="Times New Roman" pitchFamily="18" charset="0"/>
                  <a:cs typeface="Times New Roman" pitchFamily="18" charset="0"/>
                  <a:sym typeface="Symbol" pitchFamily="18" charset="2"/>
                </a:rPr>
                <a:t>(</a:t>
              </a:r>
              <a:r>
                <a:rPr lang="ru-RU" altLang="en-US" sz="2000" dirty="0">
                  <a:solidFill>
                    <a:srgbClr val="FF3300"/>
                  </a:solidFill>
                  <a:latin typeface="Times New Roman" pitchFamily="18" charset="0"/>
                  <a:cs typeface="Times New Roman" pitchFamily="18" charset="0"/>
                  <a:sym typeface="Symbol" pitchFamily="18" charset="2"/>
                </a:rPr>
                <a:t></a:t>
              </a:r>
              <a:r>
                <a:rPr lang="en-US" altLang="en-US" sz="2000" baseline="-25000" dirty="0">
                  <a:solidFill>
                    <a:srgbClr val="FF3300"/>
                  </a:solidFill>
                  <a:latin typeface="Times New Roman" pitchFamily="18" charset="0"/>
                  <a:cs typeface="Times New Roman" pitchFamily="18" charset="0"/>
                  <a:sym typeface="Symbol" pitchFamily="18" charset="2"/>
                </a:rPr>
                <a:t>min</a:t>
              </a:r>
              <a:r>
                <a:rPr lang="en-US" altLang="en-US" sz="2000" dirty="0">
                  <a:solidFill>
                    <a:srgbClr val="FF3300"/>
                  </a:solidFill>
                  <a:latin typeface="Times New Roman" pitchFamily="18" charset="0"/>
                  <a:cs typeface="Times New Roman" pitchFamily="18" charset="0"/>
                  <a:sym typeface="Symbol" pitchFamily="18" charset="2"/>
                </a:rPr>
                <a:t>)</a:t>
              </a:r>
              <a:r>
                <a:rPr lang="en-US" altLang="en-US" sz="2000" baseline="30000" dirty="0">
                  <a:solidFill>
                    <a:srgbClr val="FF3300"/>
                  </a:solidFill>
                  <a:latin typeface="Times New Roman" pitchFamily="18" charset="0"/>
                  <a:cs typeface="Times New Roman" pitchFamily="18" charset="0"/>
                  <a:sym typeface="Symbol" pitchFamily="18" charset="2"/>
                </a:rPr>
                <a:t>-1/2</a:t>
              </a:r>
              <a:endParaRPr lang="ru-RU" altLang="en-US" sz="2000" baseline="30000" dirty="0">
                <a:solidFill>
                  <a:srgbClr val="FF3300"/>
                </a:solidFill>
                <a:latin typeface="Times New Roman" pitchFamily="18" charset="0"/>
                <a:cs typeface="Times New Roman" pitchFamily="18" charset="0"/>
                <a:sym typeface="Symbol" pitchFamily="18" charset="2"/>
              </a:endParaRPr>
            </a:p>
          </p:txBody>
        </p:sp>
      </p:grpSp>
      <p:graphicFrame>
        <p:nvGraphicFramePr>
          <p:cNvPr id="19" name="Object 2"/>
          <p:cNvGraphicFramePr>
            <a:graphicFrameLocks noChangeAspect="1"/>
          </p:cNvGraphicFramePr>
          <p:nvPr>
            <p:extLst>
              <p:ext uri="{D42A27DB-BD31-4B8C-83A1-F6EECF244321}">
                <p14:modId xmlns:p14="http://schemas.microsoft.com/office/powerpoint/2010/main" val="667600110"/>
              </p:ext>
            </p:extLst>
          </p:nvPr>
        </p:nvGraphicFramePr>
        <p:xfrm>
          <a:off x="1635159" y="5554662"/>
          <a:ext cx="4495800" cy="1303338"/>
        </p:xfrm>
        <a:graphic>
          <a:graphicData uri="http://schemas.openxmlformats.org/presentationml/2006/ole">
            <mc:AlternateContent xmlns:mc="http://schemas.openxmlformats.org/markup-compatibility/2006">
              <mc:Choice xmlns:v="urn:schemas-microsoft-com:vml" Requires="v">
                <p:oleObj spid="_x0000_s65558" name="Equation" r:id="rId5" imgW="1752600" imgH="508000" progId="Equation.3">
                  <p:embed/>
                </p:oleObj>
              </mc:Choice>
              <mc:Fallback>
                <p:oleObj name="Equation" r:id="rId5" imgW="1752600" imgH="508000" progId="Equation.3">
                  <p:embed/>
                  <p:pic>
                    <p:nvPicPr>
                      <p:cNvPr id="19763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159" y="5554662"/>
                        <a:ext cx="4495800" cy="13033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82445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pPr eaLnBrk="1" hangingPunct="1"/>
            <a:r>
              <a:rPr lang="en-US" dirty="0"/>
              <a:t>Local Image Descriptors</a:t>
            </a:r>
          </a:p>
        </p:txBody>
      </p:sp>
      <p:sp>
        <p:nvSpPr>
          <p:cNvPr id="3077" name="TextBox 4"/>
          <p:cNvSpPr txBox="1">
            <a:spLocks noChangeArrowheads="1"/>
          </p:cNvSpPr>
          <p:nvPr/>
        </p:nvSpPr>
        <p:spPr bwMode="auto">
          <a:xfrm>
            <a:off x="685800" y="6522728"/>
            <a:ext cx="8514895" cy="307777"/>
          </a:xfrm>
          <a:prstGeom prst="rect">
            <a:avLst/>
          </a:prstGeom>
          <a:noFill/>
          <a:ln w="9525">
            <a:noFill/>
            <a:miter lim="800000"/>
            <a:headEnd/>
            <a:tailEnd/>
          </a:ln>
        </p:spPr>
        <p:txBody>
          <a:bodyPr wrap="none">
            <a:spAutoFit/>
          </a:bodyPr>
          <a:lstStyle/>
          <a:p>
            <a:r>
              <a:rPr lang="en-US" sz="1400" dirty="0">
                <a:solidFill>
                  <a:schemeClr val="bg1">
                    <a:lumMod val="75000"/>
                  </a:schemeClr>
                </a:solidFill>
              </a:rPr>
              <a:t>Acknowledgment: Many slides from James Hays, Derek </a:t>
            </a:r>
            <a:r>
              <a:rPr lang="en-US" sz="1400" dirty="0" err="1">
                <a:solidFill>
                  <a:schemeClr val="bg1">
                    <a:lumMod val="75000"/>
                  </a:schemeClr>
                </a:solidFill>
              </a:rPr>
              <a:t>Hoiem</a:t>
            </a:r>
            <a:r>
              <a:rPr lang="en-US" sz="1400" dirty="0">
                <a:solidFill>
                  <a:schemeClr val="bg1">
                    <a:lumMod val="75000"/>
                  </a:schemeClr>
                </a:solidFill>
              </a:rPr>
              <a:t> and </a:t>
            </a:r>
            <a:r>
              <a:rPr lang="en-US" sz="1400" dirty="0" err="1">
                <a:solidFill>
                  <a:schemeClr val="bg1">
                    <a:lumMod val="75000"/>
                  </a:schemeClr>
                </a:solidFill>
              </a:rPr>
              <a:t>Grauman</a:t>
            </a:r>
            <a:r>
              <a:rPr lang="en-US" sz="1400" dirty="0">
                <a:solidFill>
                  <a:schemeClr val="bg1">
                    <a:lumMod val="75000"/>
                  </a:schemeClr>
                </a:solidFill>
              </a:rPr>
              <a:t> &amp; </a:t>
            </a:r>
            <a:r>
              <a:rPr lang="en-US" sz="1400" dirty="0" err="1">
                <a:solidFill>
                  <a:schemeClr val="bg1">
                    <a:lumMod val="75000"/>
                  </a:schemeClr>
                </a:solidFill>
              </a:rPr>
              <a:t>Leibe</a:t>
            </a:r>
            <a:r>
              <a:rPr lang="en-US" sz="1400" dirty="0">
                <a:solidFill>
                  <a:schemeClr val="bg1">
                    <a:lumMod val="75000"/>
                  </a:schemeClr>
                </a:solidFill>
              </a:rPr>
              <a:t> 2008 AAAI Tutorial</a:t>
            </a:r>
          </a:p>
        </p:txBody>
      </p:sp>
      <p:sp>
        <p:nvSpPr>
          <p:cNvPr id="6" name="TextBox 1"/>
          <p:cNvSpPr txBox="1">
            <a:spLocks noChangeArrowheads="1"/>
          </p:cNvSpPr>
          <p:nvPr/>
        </p:nvSpPr>
        <p:spPr bwMode="auto">
          <a:xfrm>
            <a:off x="3200400" y="2743200"/>
            <a:ext cx="289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cs typeface="Arial" pitchFamily="34" charset="0"/>
              </a:defRPr>
            </a:lvl1pPr>
            <a:lvl2pPr marL="742950" indent="-285750" eaLnBrk="0" hangingPunct="0">
              <a:defRPr sz="2800">
                <a:solidFill>
                  <a:schemeClr val="tx1"/>
                </a:solidFill>
                <a:latin typeface="Arial" pitchFamily="34" charset="0"/>
                <a:cs typeface="Arial" pitchFamily="34" charset="0"/>
              </a:defRPr>
            </a:lvl2pPr>
            <a:lvl3pPr marL="1143000" indent="-228600" eaLnBrk="0" hangingPunct="0">
              <a:defRPr sz="2800">
                <a:solidFill>
                  <a:schemeClr val="tx1"/>
                </a:solidFill>
                <a:latin typeface="Arial" pitchFamily="34" charset="0"/>
                <a:cs typeface="Arial" pitchFamily="34" charset="0"/>
              </a:defRPr>
            </a:lvl3pPr>
            <a:lvl4pPr marL="1600200" indent="-228600" eaLnBrk="0" hangingPunct="0">
              <a:defRPr sz="2800">
                <a:solidFill>
                  <a:schemeClr val="tx1"/>
                </a:solidFill>
                <a:latin typeface="Arial" pitchFamily="34" charset="0"/>
                <a:cs typeface="Arial" pitchFamily="34" charset="0"/>
              </a:defRPr>
            </a:lvl4pPr>
            <a:lvl5pPr marL="2057400" indent="-228600" eaLnBrk="0" hangingPunct="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pPr eaLnBrk="1" hangingPunct="1"/>
            <a:r>
              <a:rPr lang="en-US" altLang="en-US" sz="2400" dirty="0">
                <a:solidFill>
                  <a:srgbClr val="C00000"/>
                </a:solidFill>
              </a:rPr>
              <a:t>Read </a:t>
            </a:r>
            <a:r>
              <a:rPr lang="en-US" altLang="en-US" sz="2400" dirty="0" err="1">
                <a:solidFill>
                  <a:srgbClr val="C00000"/>
                </a:solidFill>
              </a:rPr>
              <a:t>Szeliski</a:t>
            </a:r>
            <a:r>
              <a:rPr lang="en-US" altLang="en-US" sz="2400" dirty="0">
                <a:solidFill>
                  <a:srgbClr val="C00000"/>
                </a:solidFill>
              </a:rPr>
              <a:t> 4.1</a:t>
            </a:r>
          </a:p>
        </p:txBody>
      </p:sp>
    </p:spTree>
    <p:extLst>
      <p:ext uri="{BB962C8B-B14F-4D97-AF65-F5344CB8AC3E}">
        <p14:creationId xmlns:p14="http://schemas.microsoft.com/office/powerpoint/2010/main" val="1741032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1"/>
          <p:cNvGrpSpPr>
            <a:grpSpLocks/>
          </p:cNvGrpSpPr>
          <p:nvPr/>
        </p:nvGrpSpPr>
        <p:grpSpPr bwMode="auto">
          <a:xfrm>
            <a:off x="5244811" y="3026804"/>
            <a:ext cx="3581400" cy="1319463"/>
            <a:chOff x="528" y="624"/>
            <a:chExt cx="4715" cy="1678"/>
          </a:xfrm>
        </p:grpSpPr>
        <p:pic>
          <p:nvPicPr>
            <p:cNvPr id="25" name="Picture 9" descr="SIFT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 descr="SIF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4626" name="Title 1"/>
          <p:cNvSpPr>
            <a:spLocks noGrp="1"/>
          </p:cNvSpPr>
          <p:nvPr>
            <p:ph type="title"/>
          </p:nvPr>
        </p:nvSpPr>
        <p:spPr>
          <a:xfrm>
            <a:off x="533400" y="0"/>
            <a:ext cx="8610600" cy="889329"/>
          </a:xfrm>
        </p:spPr>
        <p:txBody>
          <a:bodyPr/>
          <a:lstStyle/>
          <a:p>
            <a:pPr eaLnBrk="1" hangingPunct="1"/>
            <a:r>
              <a:rPr lang="en-US" altLang="en-US" dirty="0"/>
              <a:t>Local features: main components</a:t>
            </a:r>
          </a:p>
        </p:txBody>
      </p:sp>
      <p:sp>
        <p:nvSpPr>
          <p:cNvPr id="3" name="Content Placeholder 2"/>
          <p:cNvSpPr>
            <a:spLocks noGrp="1"/>
          </p:cNvSpPr>
          <p:nvPr>
            <p:ph idx="1"/>
          </p:nvPr>
        </p:nvSpPr>
        <p:spPr>
          <a:xfrm>
            <a:off x="457200" y="1143000"/>
            <a:ext cx="4724400" cy="5124450"/>
          </a:xfrm>
        </p:spPr>
        <p:txBody>
          <a:bodyPr>
            <a:normAutofit/>
          </a:bodyPr>
          <a:lstStyle/>
          <a:p>
            <a:pPr marL="514350" indent="-514350" eaLnBrk="1" hangingPunct="1">
              <a:buFontTx/>
              <a:buAutoNum type="arabicParenR"/>
            </a:pPr>
            <a:r>
              <a:rPr lang="en-US" altLang="en-US" sz="2800" dirty="0">
                <a:solidFill>
                  <a:schemeClr val="bg1">
                    <a:lumMod val="65000"/>
                  </a:schemeClr>
                </a:solidFill>
              </a:rPr>
              <a:t>Detection:</a:t>
            </a:r>
            <a:br>
              <a:rPr lang="en-US" altLang="en-US" sz="2800" dirty="0">
                <a:solidFill>
                  <a:schemeClr val="bg1">
                    <a:lumMod val="65000"/>
                  </a:schemeClr>
                </a:solidFill>
              </a:rPr>
            </a:br>
            <a:r>
              <a:rPr lang="en-US" altLang="en-US" sz="2000" dirty="0">
                <a:solidFill>
                  <a:schemeClr val="bg1">
                    <a:lumMod val="65000"/>
                  </a:schemeClr>
                </a:solidFill>
              </a:rPr>
              <a:t>Find a set of distinctive key points.</a:t>
            </a:r>
            <a:endParaRPr lang="en-US" altLang="en-US" sz="2400" dirty="0">
              <a:solidFill>
                <a:schemeClr val="bg1">
                  <a:lumMod val="65000"/>
                </a:schemeClr>
              </a:solidFill>
            </a:endParaRPr>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r>
              <a:rPr lang="en-US" altLang="en-US" sz="2800" dirty="0"/>
              <a:t>Description</a:t>
            </a:r>
            <a:r>
              <a:rPr lang="en-US" altLang="en-US" sz="2400" dirty="0"/>
              <a:t>: </a:t>
            </a:r>
            <a:br>
              <a:rPr lang="en-US" altLang="en-US" sz="2400" dirty="0"/>
            </a:br>
            <a:r>
              <a:rPr lang="en-US" altLang="en-US" sz="2000" dirty="0"/>
              <a:t>Extract feature descriptor around each interest point as vector.</a:t>
            </a:r>
            <a:endParaRPr lang="en-US" altLang="en-US" sz="24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r>
              <a:rPr lang="en-US" altLang="en-US" sz="2800" dirty="0">
                <a:solidFill>
                  <a:schemeClr val="bg1">
                    <a:lumMod val="65000"/>
                  </a:schemeClr>
                </a:solidFill>
              </a:rPr>
              <a:t>Matching: </a:t>
            </a:r>
            <a:br>
              <a:rPr lang="en-US" altLang="en-US" sz="2800" dirty="0">
                <a:solidFill>
                  <a:schemeClr val="bg1">
                    <a:lumMod val="65000"/>
                  </a:schemeClr>
                </a:solidFill>
              </a:rPr>
            </a:br>
            <a:r>
              <a:rPr lang="en-US" altLang="en-US" sz="2000" dirty="0">
                <a:solidFill>
                  <a:schemeClr val="bg1">
                    <a:lumMod val="65000"/>
                  </a:schemeClr>
                </a:solidFill>
              </a:rPr>
              <a:t>Compute distance between feature vectors to find correspondence.</a:t>
            </a:r>
            <a:endParaRPr lang="en-US" altLang="en-US" sz="2400" dirty="0">
              <a:solidFill>
                <a:schemeClr val="bg1">
                  <a:lumMod val="65000"/>
                </a:schemeClr>
              </a:solidFill>
            </a:endParaRPr>
          </a:p>
        </p:txBody>
      </p:sp>
      <p:grpSp>
        <p:nvGrpSpPr>
          <p:cNvPr id="2" name="Group 20"/>
          <p:cNvGrpSpPr>
            <a:grpSpLocks noChangeAspect="1"/>
          </p:cNvGrpSpPr>
          <p:nvPr/>
        </p:nvGrpSpPr>
        <p:grpSpPr bwMode="auto">
          <a:xfrm>
            <a:off x="2696447" y="3292030"/>
            <a:ext cx="3878503" cy="1127571"/>
            <a:chOff x="2122468" y="4998134"/>
            <a:chExt cx="4484435" cy="1303204"/>
          </a:xfrm>
        </p:grpSpPr>
        <p:sp>
          <p:nvSpPr>
            <p:cNvPr id="8" name="Rectangle 7"/>
            <p:cNvSpPr/>
            <p:nvPr/>
          </p:nvSpPr>
          <p:spPr bwMode="auto">
            <a:xfrm>
              <a:off x="6195748" y="4998134"/>
              <a:ext cx="411155" cy="442179"/>
            </a:xfrm>
            <a:prstGeom prst="rect">
              <a:avLst/>
            </a:prstGeom>
            <a:noFill/>
            <a:ln w="9525" cap="flat" cmpd="sng" algn="ctr">
              <a:solidFill>
                <a:srgbClr val="FF0000"/>
              </a:solidFill>
              <a:prstDash val="solid"/>
              <a:round/>
              <a:headEnd type="none" w="med" len="med"/>
              <a:tailEnd type="none" w="med" len="med"/>
            </a:ln>
            <a:effectLst/>
          </p:spPr>
          <p:txBody>
            <a:bodyPr/>
            <a:lstStyle/>
            <a:p>
              <a:pPr>
                <a:defRPr/>
              </a:pPr>
              <a:endParaRPr lang="en-US" sz="1800">
                <a:solidFill>
                  <a:srgbClr val="000000"/>
                </a:solidFill>
                <a:latin typeface="Arial"/>
                <a:cs typeface="+mn-cs"/>
              </a:endParaRPr>
            </a:p>
          </p:txBody>
        </p:sp>
        <p:graphicFrame>
          <p:nvGraphicFramePr>
            <p:cNvPr id="154645" name="Object 2"/>
            <p:cNvGraphicFramePr>
              <a:graphicFrameLocks noChangeAspect="1"/>
            </p:cNvGraphicFramePr>
            <p:nvPr>
              <p:extLst/>
            </p:nvPr>
          </p:nvGraphicFramePr>
          <p:xfrm>
            <a:off x="2122468" y="5698088"/>
            <a:ext cx="2667000" cy="603250"/>
          </p:xfrm>
          <a:graphic>
            <a:graphicData uri="http://schemas.openxmlformats.org/presentationml/2006/ole">
              <mc:AlternateContent xmlns:mc="http://schemas.openxmlformats.org/markup-compatibility/2006">
                <mc:Choice xmlns:v="urn:schemas-microsoft-com:vml" Requires="v">
                  <p:oleObj spid="_x0000_s67676" name="Equation" r:id="rId6" imgW="1066800" imgH="241300" progId="Equation.3">
                    <p:embed/>
                  </p:oleObj>
                </mc:Choice>
                <mc:Fallback>
                  <p:oleObj name="Equation" r:id="rId6" imgW="1066800" imgH="241300" progId="Equation.3">
                    <p:embed/>
                    <p:pic>
                      <p:nvPicPr>
                        <p:cNvPr id="154645"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2468" y="5698088"/>
                          <a:ext cx="2667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4646" name="Shape 17"/>
            <p:cNvCxnSpPr>
              <a:cxnSpLocks noChangeShapeType="1"/>
              <a:stCxn id="8" idx="1"/>
            </p:cNvCxnSpPr>
            <p:nvPr/>
          </p:nvCxnSpPr>
          <p:spPr bwMode="auto">
            <a:xfrm rot="10800000" flipV="1">
              <a:off x="4814886" y="5219223"/>
              <a:ext cx="1380864" cy="810802"/>
            </a:xfrm>
            <a:prstGeom prst="curvedConnector3">
              <a:avLst>
                <a:gd name="adj1" fmla="val 50000"/>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4" name="Group 21"/>
          <p:cNvGrpSpPr>
            <a:grpSpLocks/>
          </p:cNvGrpSpPr>
          <p:nvPr/>
        </p:nvGrpSpPr>
        <p:grpSpPr bwMode="auto">
          <a:xfrm>
            <a:off x="6705600" y="3200402"/>
            <a:ext cx="2425700" cy="1755518"/>
            <a:chOff x="7027888" y="4800600"/>
            <a:chExt cx="2794000" cy="1974604"/>
          </a:xfrm>
        </p:grpSpPr>
        <p:grpSp>
          <p:nvGrpSpPr>
            <p:cNvPr id="154640" name="Group 11"/>
            <p:cNvGrpSpPr>
              <a:grpSpLocks/>
            </p:cNvGrpSpPr>
            <p:nvPr/>
          </p:nvGrpSpPr>
          <p:grpSpPr bwMode="auto">
            <a:xfrm>
              <a:off x="7027888" y="4800600"/>
              <a:ext cx="2794000" cy="1974604"/>
              <a:chOff x="7027888" y="4800600"/>
              <a:chExt cx="2794000" cy="1974604"/>
            </a:xfrm>
          </p:grpSpPr>
          <p:sp>
            <p:nvSpPr>
              <p:cNvPr id="10" name="Rectangle 9"/>
              <p:cNvSpPr/>
              <p:nvPr/>
            </p:nvSpPr>
            <p:spPr bwMode="auto">
              <a:xfrm>
                <a:off x="7470393" y="4800600"/>
                <a:ext cx="530275" cy="533901"/>
              </a:xfrm>
              <a:prstGeom prst="rect">
                <a:avLst/>
              </a:prstGeom>
              <a:noFill/>
              <a:ln w="9525" cap="flat" cmpd="sng" algn="ctr">
                <a:solidFill>
                  <a:srgbClr val="FF0000"/>
                </a:solidFill>
                <a:prstDash val="solid"/>
                <a:round/>
                <a:headEnd type="none" w="med" len="med"/>
                <a:tailEnd type="none" w="med" len="med"/>
              </a:ln>
              <a:effectLst/>
            </p:spPr>
            <p:txBody>
              <a:bodyPr/>
              <a:lstStyle/>
              <a:p>
                <a:pPr>
                  <a:defRPr/>
                </a:pPr>
                <a:endParaRPr lang="en-US" sz="1800">
                  <a:solidFill>
                    <a:srgbClr val="000000"/>
                  </a:solidFill>
                  <a:latin typeface="Arial"/>
                  <a:cs typeface="+mn-cs"/>
                </a:endParaRPr>
              </a:p>
            </p:txBody>
          </p:sp>
          <p:graphicFrame>
            <p:nvGraphicFramePr>
              <p:cNvPr id="154643" name="Object 3"/>
              <p:cNvGraphicFramePr>
                <a:graphicFrameLocks noChangeAspect="1"/>
              </p:cNvGraphicFramePr>
              <p:nvPr>
                <p:extLst/>
              </p:nvPr>
            </p:nvGraphicFramePr>
            <p:xfrm>
              <a:off x="7027888" y="6171954"/>
              <a:ext cx="2794000" cy="603250"/>
            </p:xfrm>
            <a:graphic>
              <a:graphicData uri="http://schemas.openxmlformats.org/presentationml/2006/ole">
                <mc:AlternateContent xmlns:mc="http://schemas.openxmlformats.org/markup-compatibility/2006">
                  <mc:Choice xmlns:v="urn:schemas-microsoft-com:vml" Requires="v">
                    <p:oleObj spid="_x0000_s67677" name="Equation" r:id="rId8" imgW="1117600" imgH="241300" progId="Equation.3">
                      <p:embed/>
                    </p:oleObj>
                  </mc:Choice>
                  <mc:Fallback>
                    <p:oleObj name="Equation" r:id="rId8" imgW="1117600" imgH="241300" progId="Equation.3">
                      <p:embed/>
                      <p:pic>
                        <p:nvPicPr>
                          <p:cNvPr id="15464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7888" y="6171954"/>
                            <a:ext cx="279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154641" name="Curved Connector 19"/>
            <p:cNvCxnSpPr>
              <a:cxnSpLocks noChangeShapeType="1"/>
            </p:cNvCxnSpPr>
            <p:nvPr/>
          </p:nvCxnSpPr>
          <p:spPr bwMode="auto">
            <a:xfrm rot="16200000" flipH="1">
              <a:off x="7136099" y="5817903"/>
              <a:ext cx="990081" cy="22273"/>
            </a:xfrm>
            <a:prstGeom prst="curvedConnector3">
              <a:avLst>
                <a:gd name="adj1" fmla="val 50000"/>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6" name="Group 34"/>
          <p:cNvGrpSpPr>
            <a:grpSpLocks/>
          </p:cNvGrpSpPr>
          <p:nvPr/>
        </p:nvGrpSpPr>
        <p:grpSpPr bwMode="auto">
          <a:xfrm>
            <a:off x="5244811" y="5345132"/>
            <a:ext cx="3707822" cy="971550"/>
            <a:chOff x="4800600" y="5391912"/>
            <a:chExt cx="4343400" cy="1161288"/>
          </a:xfrm>
        </p:grpSpPr>
        <p:pic>
          <p:nvPicPr>
            <p:cNvPr id="154634"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5391912"/>
              <a:ext cx="2121408" cy="11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5"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1052" y="5395686"/>
              <a:ext cx="2132948" cy="115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4636" name="Straight Arrow Connector 27"/>
            <p:cNvCxnSpPr>
              <a:cxnSpLocks noChangeShapeType="1"/>
            </p:cNvCxnSpPr>
            <p:nvPr/>
          </p:nvCxnSpPr>
          <p:spPr bwMode="auto">
            <a:xfrm flipV="1">
              <a:off x="5562600" y="5562600"/>
              <a:ext cx="1981200" cy="228600"/>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54637" name="Straight Arrow Connector 28"/>
            <p:cNvCxnSpPr>
              <a:cxnSpLocks noChangeShapeType="1"/>
            </p:cNvCxnSpPr>
            <p:nvPr/>
          </p:nvCxnSpPr>
          <p:spPr bwMode="auto">
            <a:xfrm>
              <a:off x="6629400" y="5943600"/>
              <a:ext cx="2133600" cy="1588"/>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54638" name="Straight Arrow Connector 31"/>
            <p:cNvCxnSpPr>
              <a:cxnSpLocks noChangeShapeType="1"/>
            </p:cNvCxnSpPr>
            <p:nvPr/>
          </p:nvCxnSpPr>
          <p:spPr bwMode="auto">
            <a:xfrm>
              <a:off x="5410200" y="6248400"/>
              <a:ext cx="2133600" cy="1588"/>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54639" name="Straight Arrow Connector 32"/>
            <p:cNvCxnSpPr>
              <a:cxnSpLocks noChangeShapeType="1"/>
            </p:cNvCxnSpPr>
            <p:nvPr/>
          </p:nvCxnSpPr>
          <p:spPr bwMode="auto">
            <a:xfrm flipV="1">
              <a:off x="5334000" y="5791200"/>
              <a:ext cx="2133600" cy="228600"/>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grpSp>
      <p:grpSp>
        <p:nvGrpSpPr>
          <p:cNvPr id="27" name="Group 11"/>
          <p:cNvGrpSpPr>
            <a:grpSpLocks/>
          </p:cNvGrpSpPr>
          <p:nvPr/>
        </p:nvGrpSpPr>
        <p:grpSpPr bwMode="auto">
          <a:xfrm>
            <a:off x="5226050" y="1182225"/>
            <a:ext cx="3581400" cy="1319463"/>
            <a:chOff x="528" y="624"/>
            <a:chExt cx="4715" cy="1678"/>
          </a:xfrm>
        </p:grpSpPr>
        <p:pic>
          <p:nvPicPr>
            <p:cNvPr id="28" name="Picture 9" descr="SIFT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0" descr="SIF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3" name="Object 5"/>
          <p:cNvGraphicFramePr>
            <a:graphicFrameLocks noChangeAspect="1"/>
          </p:cNvGraphicFramePr>
          <p:nvPr>
            <p:extLst>
              <p:ext uri="{D42A27DB-BD31-4B8C-83A1-F6EECF244321}">
                <p14:modId xmlns:p14="http://schemas.microsoft.com/office/powerpoint/2010/main" val="1371422359"/>
              </p:ext>
            </p:extLst>
          </p:nvPr>
        </p:nvGraphicFramePr>
        <p:xfrm>
          <a:off x="1879075" y="5790700"/>
          <a:ext cx="1854725" cy="476750"/>
        </p:xfrm>
        <a:graphic>
          <a:graphicData uri="http://schemas.openxmlformats.org/presentationml/2006/ole">
            <mc:AlternateContent xmlns:mc="http://schemas.openxmlformats.org/markup-compatibility/2006">
              <mc:Choice xmlns:v="urn:schemas-microsoft-com:vml" Requires="v">
                <p:oleObj spid="_x0000_s67678" name="Equation" r:id="rId12" imgW="838080" imgH="215640" progId="Equation.3">
                  <p:embed/>
                </p:oleObj>
              </mc:Choice>
              <mc:Fallback>
                <p:oleObj name="Equation" r:id="rId12" imgW="838080" imgH="215640" progId="Equation.3">
                  <p:embed/>
                  <p:pic>
                    <p:nvPicPr>
                      <p:cNvPr id="33" name="Object 5"/>
                      <p:cNvPicPr>
                        <a:picLocks noChangeAspect="1" noChangeArrowheads="1"/>
                      </p:cNvPicPr>
                      <p:nvPr/>
                    </p:nvPicPr>
                    <p:blipFill>
                      <a:blip r:embed="rId13"/>
                      <a:srcRect/>
                      <a:stretch>
                        <a:fillRect/>
                      </a:stretch>
                    </p:blipFill>
                    <p:spPr bwMode="auto">
                      <a:xfrm>
                        <a:off x="1879075" y="5790700"/>
                        <a:ext cx="1854725" cy="476750"/>
                      </a:xfrm>
                      <a:prstGeom prst="rect">
                        <a:avLst/>
                      </a:prstGeom>
                      <a:noFill/>
                      <a:ln>
                        <a:noFill/>
                      </a:ln>
                      <a:extLst/>
                    </p:spPr>
                  </p:pic>
                </p:oleObj>
              </mc:Fallback>
            </mc:AlternateContent>
          </a:graphicData>
        </a:graphic>
      </p:graphicFrame>
      <p:grpSp>
        <p:nvGrpSpPr>
          <p:cNvPr id="34" name="Group 105"/>
          <p:cNvGrpSpPr>
            <a:grpSpLocks/>
          </p:cNvGrpSpPr>
          <p:nvPr/>
        </p:nvGrpSpPr>
        <p:grpSpPr bwMode="auto">
          <a:xfrm>
            <a:off x="1205320" y="3921709"/>
            <a:ext cx="1234095" cy="552404"/>
            <a:chOff x="2366355" y="5265735"/>
            <a:chExt cx="1234095" cy="552347"/>
          </a:xfrm>
        </p:grpSpPr>
        <p:grpSp>
          <p:nvGrpSpPr>
            <p:cNvPr id="35" name="Group 52"/>
            <p:cNvGrpSpPr>
              <a:grpSpLocks/>
            </p:cNvGrpSpPr>
            <p:nvPr/>
          </p:nvGrpSpPr>
          <p:grpSpPr bwMode="auto">
            <a:xfrm>
              <a:off x="2771775" y="5265735"/>
              <a:ext cx="828675" cy="552347"/>
              <a:chOff x="1859" y="3339"/>
              <a:chExt cx="363" cy="301"/>
            </a:xfrm>
          </p:grpSpPr>
          <p:sp>
            <p:nvSpPr>
              <p:cNvPr id="37" name="Line 53"/>
              <p:cNvSpPr>
                <a:spLocks noChangeShapeType="1"/>
              </p:cNvSpPr>
              <p:nvPr/>
            </p:nvSpPr>
            <p:spPr bwMode="auto">
              <a:xfrm>
                <a:off x="1859" y="3362"/>
                <a:ext cx="0" cy="272"/>
              </a:xfrm>
              <a:prstGeom prst="line">
                <a:avLst/>
              </a:prstGeom>
              <a:noFill/>
              <a:ln w="12700" cap="sq">
                <a:solidFill>
                  <a:schemeClr val="tx1"/>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8" name="Line 54"/>
              <p:cNvSpPr>
                <a:spLocks noChangeShapeType="1"/>
              </p:cNvSpPr>
              <p:nvPr/>
            </p:nvSpPr>
            <p:spPr bwMode="auto">
              <a:xfrm>
                <a:off x="1859" y="3640"/>
                <a:ext cx="363"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39" name="Rectangle 55"/>
              <p:cNvSpPr>
                <a:spLocks noChangeArrowheads="1"/>
              </p:cNvSpPr>
              <p:nvPr/>
            </p:nvSpPr>
            <p:spPr bwMode="auto">
              <a:xfrm>
                <a:off x="1882"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0" name="Rectangle 56"/>
              <p:cNvSpPr>
                <a:spLocks noChangeArrowheads="1"/>
              </p:cNvSpPr>
              <p:nvPr/>
            </p:nvSpPr>
            <p:spPr bwMode="auto">
              <a:xfrm>
                <a:off x="1904"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1" name="Rectangle 57"/>
              <p:cNvSpPr>
                <a:spLocks noChangeArrowheads="1"/>
              </p:cNvSpPr>
              <p:nvPr/>
            </p:nvSpPr>
            <p:spPr bwMode="auto">
              <a:xfrm>
                <a:off x="1927"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2" name="Rectangle 58"/>
              <p:cNvSpPr>
                <a:spLocks noChangeArrowheads="1"/>
              </p:cNvSpPr>
              <p:nvPr/>
            </p:nvSpPr>
            <p:spPr bwMode="auto">
              <a:xfrm>
                <a:off x="1950" y="3430"/>
                <a:ext cx="23" cy="204"/>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3" name="Rectangle 59"/>
              <p:cNvSpPr>
                <a:spLocks noChangeArrowheads="1"/>
              </p:cNvSpPr>
              <p:nvPr/>
            </p:nvSpPr>
            <p:spPr bwMode="auto">
              <a:xfrm>
                <a:off x="1972"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4" name="Rectangle 60"/>
              <p:cNvSpPr>
                <a:spLocks noChangeArrowheads="1"/>
              </p:cNvSpPr>
              <p:nvPr/>
            </p:nvSpPr>
            <p:spPr bwMode="auto">
              <a:xfrm>
                <a:off x="1995" y="3385"/>
                <a:ext cx="23" cy="249"/>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5" name="Rectangle 61"/>
              <p:cNvSpPr>
                <a:spLocks noChangeArrowheads="1"/>
              </p:cNvSpPr>
              <p:nvPr/>
            </p:nvSpPr>
            <p:spPr bwMode="auto">
              <a:xfrm>
                <a:off x="2018" y="3362"/>
                <a:ext cx="22" cy="272"/>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6" name="Rectangle 62"/>
              <p:cNvSpPr>
                <a:spLocks noChangeArrowheads="1"/>
              </p:cNvSpPr>
              <p:nvPr/>
            </p:nvSpPr>
            <p:spPr bwMode="auto">
              <a:xfrm>
                <a:off x="2040" y="3339"/>
                <a:ext cx="23" cy="295"/>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7" name="Rectangle 63"/>
              <p:cNvSpPr>
                <a:spLocks noChangeArrowheads="1"/>
              </p:cNvSpPr>
              <p:nvPr/>
            </p:nvSpPr>
            <p:spPr bwMode="auto">
              <a:xfrm>
                <a:off x="2063" y="3339"/>
                <a:ext cx="23" cy="295"/>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8" name="Rectangle 64"/>
              <p:cNvSpPr>
                <a:spLocks noChangeArrowheads="1"/>
              </p:cNvSpPr>
              <p:nvPr/>
            </p:nvSpPr>
            <p:spPr bwMode="auto">
              <a:xfrm>
                <a:off x="2086" y="3362"/>
                <a:ext cx="23" cy="272"/>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49" name="Rectangle 65"/>
              <p:cNvSpPr>
                <a:spLocks noChangeArrowheads="1"/>
              </p:cNvSpPr>
              <p:nvPr/>
            </p:nvSpPr>
            <p:spPr bwMode="auto">
              <a:xfrm>
                <a:off x="2108"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0" name="Rectangle 66"/>
              <p:cNvSpPr>
                <a:spLocks noChangeArrowheads="1"/>
              </p:cNvSpPr>
              <p:nvPr/>
            </p:nvSpPr>
            <p:spPr bwMode="auto">
              <a:xfrm>
                <a:off x="2131"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grpSp>
        <p:graphicFrame>
          <p:nvGraphicFramePr>
            <p:cNvPr id="36" name="Object 2"/>
            <p:cNvGraphicFramePr>
              <a:graphicFrameLocks noChangeAspect="1"/>
            </p:cNvGraphicFramePr>
            <p:nvPr>
              <p:extLst/>
            </p:nvPr>
          </p:nvGraphicFramePr>
          <p:xfrm>
            <a:off x="2366355" y="5307941"/>
            <a:ext cx="301625" cy="395246"/>
          </p:xfrm>
          <a:graphic>
            <a:graphicData uri="http://schemas.openxmlformats.org/presentationml/2006/ole">
              <mc:AlternateContent xmlns:mc="http://schemas.openxmlformats.org/markup-compatibility/2006">
                <mc:Choice xmlns:v="urn:schemas-microsoft-com:vml" Requires="v">
                  <p:oleObj spid="_x0000_s67679" name="Equation" r:id="rId14" imgW="164880" imgH="215640" progId="Equation.3">
                    <p:embed/>
                  </p:oleObj>
                </mc:Choice>
                <mc:Fallback>
                  <p:oleObj name="Equation" r:id="rId14" imgW="164880" imgH="215640" progId="Equation.3">
                    <p:embed/>
                    <p:pic>
                      <p:nvPicPr>
                        <p:cNvPr id="36" name="Object 2"/>
                        <p:cNvPicPr>
                          <a:picLocks noChangeAspect="1" noChangeArrowheads="1"/>
                        </p:cNvPicPr>
                        <p:nvPr/>
                      </p:nvPicPr>
                      <p:blipFill>
                        <a:blip r:embed="rId15"/>
                        <a:srcRect/>
                        <a:stretch>
                          <a:fillRect/>
                        </a:stretch>
                      </p:blipFill>
                      <p:spPr bwMode="auto">
                        <a:xfrm>
                          <a:off x="2366355" y="5307941"/>
                          <a:ext cx="301625" cy="39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1" name="Group 106"/>
          <p:cNvGrpSpPr>
            <a:grpSpLocks/>
          </p:cNvGrpSpPr>
          <p:nvPr/>
        </p:nvGrpSpPr>
        <p:grpSpPr bwMode="auto">
          <a:xfrm>
            <a:off x="5257800" y="4419600"/>
            <a:ext cx="1195185" cy="515947"/>
            <a:chOff x="4529340" y="5300665"/>
            <a:chExt cx="1195185" cy="515961"/>
          </a:xfrm>
        </p:grpSpPr>
        <p:grpSp>
          <p:nvGrpSpPr>
            <p:cNvPr id="52" name="Group 67"/>
            <p:cNvGrpSpPr>
              <a:grpSpLocks/>
            </p:cNvGrpSpPr>
            <p:nvPr/>
          </p:nvGrpSpPr>
          <p:grpSpPr bwMode="auto">
            <a:xfrm>
              <a:off x="4967288" y="5300665"/>
              <a:ext cx="757237" cy="515961"/>
              <a:chOff x="3515" y="3498"/>
              <a:chExt cx="363" cy="278"/>
            </a:xfrm>
          </p:grpSpPr>
          <p:sp>
            <p:nvSpPr>
              <p:cNvPr id="54" name="Line 68"/>
              <p:cNvSpPr>
                <a:spLocks noChangeShapeType="1"/>
              </p:cNvSpPr>
              <p:nvPr/>
            </p:nvSpPr>
            <p:spPr bwMode="auto">
              <a:xfrm>
                <a:off x="3515" y="3498"/>
                <a:ext cx="0" cy="272"/>
              </a:xfrm>
              <a:prstGeom prst="line">
                <a:avLst/>
              </a:prstGeom>
              <a:noFill/>
              <a:ln w="12700" cap="sq">
                <a:solidFill>
                  <a:schemeClr val="tx1"/>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5" name="Line 69"/>
              <p:cNvSpPr>
                <a:spLocks noChangeShapeType="1"/>
              </p:cNvSpPr>
              <p:nvPr/>
            </p:nvSpPr>
            <p:spPr bwMode="auto">
              <a:xfrm>
                <a:off x="3515" y="3776"/>
                <a:ext cx="363"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56" name="Rectangle 70"/>
              <p:cNvSpPr>
                <a:spLocks noChangeArrowheads="1"/>
              </p:cNvSpPr>
              <p:nvPr/>
            </p:nvSpPr>
            <p:spPr bwMode="auto">
              <a:xfrm>
                <a:off x="3538"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7" name="Rectangle 71"/>
              <p:cNvSpPr>
                <a:spLocks noChangeArrowheads="1"/>
              </p:cNvSpPr>
              <p:nvPr/>
            </p:nvSpPr>
            <p:spPr bwMode="auto">
              <a:xfrm>
                <a:off x="3560"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8" name="Rectangle 72"/>
              <p:cNvSpPr>
                <a:spLocks noChangeArrowheads="1"/>
              </p:cNvSpPr>
              <p:nvPr/>
            </p:nvSpPr>
            <p:spPr bwMode="auto">
              <a:xfrm>
                <a:off x="3583"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9" name="Rectangle 73"/>
              <p:cNvSpPr>
                <a:spLocks noChangeArrowheads="1"/>
              </p:cNvSpPr>
              <p:nvPr/>
            </p:nvSpPr>
            <p:spPr bwMode="auto">
              <a:xfrm>
                <a:off x="3606" y="3566"/>
                <a:ext cx="23" cy="204"/>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0" name="Rectangle 74"/>
              <p:cNvSpPr>
                <a:spLocks noChangeArrowheads="1"/>
              </p:cNvSpPr>
              <p:nvPr/>
            </p:nvSpPr>
            <p:spPr bwMode="auto">
              <a:xfrm>
                <a:off x="3628" y="3543"/>
                <a:ext cx="23" cy="227"/>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1" name="Rectangle 75"/>
              <p:cNvSpPr>
                <a:spLocks noChangeArrowheads="1"/>
              </p:cNvSpPr>
              <p:nvPr/>
            </p:nvSpPr>
            <p:spPr bwMode="auto">
              <a:xfrm>
                <a:off x="3651"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2" name="Rectangle 76"/>
              <p:cNvSpPr>
                <a:spLocks noChangeArrowheads="1"/>
              </p:cNvSpPr>
              <p:nvPr/>
            </p:nvSpPr>
            <p:spPr bwMode="auto">
              <a:xfrm>
                <a:off x="3674" y="3498"/>
                <a:ext cx="22" cy="272"/>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3" name="Rectangle 77"/>
              <p:cNvSpPr>
                <a:spLocks noChangeArrowheads="1"/>
              </p:cNvSpPr>
              <p:nvPr/>
            </p:nvSpPr>
            <p:spPr bwMode="auto">
              <a:xfrm>
                <a:off x="3696"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4" name="Rectangle 78"/>
              <p:cNvSpPr>
                <a:spLocks noChangeArrowheads="1"/>
              </p:cNvSpPr>
              <p:nvPr/>
            </p:nvSpPr>
            <p:spPr bwMode="auto">
              <a:xfrm>
                <a:off x="3719"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5" name="Rectangle 79"/>
              <p:cNvSpPr>
                <a:spLocks noChangeArrowheads="1"/>
              </p:cNvSpPr>
              <p:nvPr/>
            </p:nvSpPr>
            <p:spPr bwMode="auto">
              <a:xfrm>
                <a:off x="3742"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6" name="Rectangle 80"/>
              <p:cNvSpPr>
                <a:spLocks noChangeArrowheads="1"/>
              </p:cNvSpPr>
              <p:nvPr/>
            </p:nvSpPr>
            <p:spPr bwMode="auto">
              <a:xfrm>
                <a:off x="3764"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7" name="Rectangle 81"/>
              <p:cNvSpPr>
                <a:spLocks noChangeArrowheads="1"/>
              </p:cNvSpPr>
              <p:nvPr/>
            </p:nvSpPr>
            <p:spPr bwMode="auto">
              <a:xfrm>
                <a:off x="3787" y="3543"/>
                <a:ext cx="23" cy="227"/>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grpSp>
        <p:graphicFrame>
          <p:nvGraphicFramePr>
            <p:cNvPr id="53" name="Object 3"/>
            <p:cNvGraphicFramePr>
              <a:graphicFrameLocks noChangeAspect="1"/>
            </p:cNvGraphicFramePr>
            <p:nvPr>
              <p:extLst/>
            </p:nvPr>
          </p:nvGraphicFramePr>
          <p:xfrm>
            <a:off x="4529340" y="5342263"/>
            <a:ext cx="349250" cy="395287"/>
          </p:xfrm>
          <a:graphic>
            <a:graphicData uri="http://schemas.openxmlformats.org/presentationml/2006/ole">
              <mc:AlternateContent xmlns:mc="http://schemas.openxmlformats.org/markup-compatibility/2006">
                <mc:Choice xmlns:v="urn:schemas-microsoft-com:vml" Requires="v">
                  <p:oleObj spid="_x0000_s67680" name="Equation" r:id="rId16" imgW="190440" imgH="215640" progId="Equation.3">
                    <p:embed/>
                  </p:oleObj>
                </mc:Choice>
                <mc:Fallback>
                  <p:oleObj name="Equation" r:id="rId16" imgW="190440" imgH="215640" progId="Equation.3">
                    <p:embed/>
                    <p:pic>
                      <p:nvPicPr>
                        <p:cNvPr id="53" name="Object 3"/>
                        <p:cNvPicPr>
                          <a:picLocks noChangeAspect="1" noChangeArrowheads="1"/>
                        </p:cNvPicPr>
                        <p:nvPr/>
                      </p:nvPicPr>
                      <p:blipFill>
                        <a:blip r:embed="rId17"/>
                        <a:srcRect/>
                        <a:stretch>
                          <a:fillRect/>
                        </a:stretch>
                      </p:blipFill>
                      <p:spPr bwMode="auto">
                        <a:xfrm>
                          <a:off x="4529340" y="5342263"/>
                          <a:ext cx="349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8" name="Footer Placeholder 4"/>
          <p:cNvSpPr>
            <a:spLocks noGrp="1"/>
          </p:cNvSpPr>
          <p:nvPr>
            <p:ph type="ftr" sz="quarter" idx="11"/>
          </p:nvPr>
        </p:nvSpPr>
        <p:spPr>
          <a:xfrm>
            <a:off x="-113122" y="6571661"/>
            <a:ext cx="1955800" cy="342900"/>
          </a:xfrm>
        </p:spPr>
        <p:txBody>
          <a:bodyPr/>
          <a:lstStyle/>
          <a:p>
            <a:pPr>
              <a:defRPr/>
            </a:pPr>
            <a:r>
              <a:rPr lang="de-DE" dirty="0">
                <a:solidFill>
                  <a:schemeClr val="bg1">
                    <a:lumMod val="65000"/>
                  </a:schemeClr>
                </a:solidFill>
              </a:rPr>
              <a:t>K. Grauman, B. Leibe</a:t>
            </a:r>
          </a:p>
        </p:txBody>
      </p:sp>
    </p:spTree>
    <p:extLst>
      <p:ext uri="{BB962C8B-B14F-4D97-AF65-F5344CB8AC3E}">
        <p14:creationId xmlns:p14="http://schemas.microsoft.com/office/powerpoint/2010/main" val="3169865075"/>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Image representations</a:t>
            </a:r>
          </a:p>
        </p:txBody>
      </p:sp>
      <p:sp>
        <p:nvSpPr>
          <p:cNvPr id="57347" name="Content Placeholder 2"/>
          <p:cNvSpPr>
            <a:spLocks noGrp="1"/>
          </p:cNvSpPr>
          <p:nvPr>
            <p:ph idx="1"/>
          </p:nvPr>
        </p:nvSpPr>
        <p:spPr>
          <a:xfrm>
            <a:off x="457200" y="1143000"/>
            <a:ext cx="8229600" cy="5486400"/>
          </a:xfrm>
        </p:spPr>
        <p:txBody>
          <a:bodyPr/>
          <a:lstStyle/>
          <a:p>
            <a:endParaRPr lang="en-US" altLang="en-US" dirty="0"/>
          </a:p>
          <a:p>
            <a:r>
              <a:rPr lang="en-US" altLang="en-US" dirty="0"/>
              <a:t>Templates</a:t>
            </a:r>
          </a:p>
          <a:p>
            <a:pPr lvl="1"/>
            <a:r>
              <a:rPr lang="en-US" altLang="en-US" dirty="0"/>
              <a:t>Intensity, gradients, etc.</a:t>
            </a:r>
          </a:p>
          <a:p>
            <a:endParaRPr lang="en-US" altLang="en-US" dirty="0"/>
          </a:p>
          <a:p>
            <a:endParaRPr lang="en-US" altLang="en-US" dirty="0"/>
          </a:p>
          <a:p>
            <a:r>
              <a:rPr lang="en-US" altLang="en-US" dirty="0"/>
              <a:t>Histograms</a:t>
            </a:r>
          </a:p>
          <a:p>
            <a:pPr lvl="1"/>
            <a:r>
              <a:rPr lang="en-US" altLang="en-US" dirty="0"/>
              <a:t>Color, texture, SIFT descriptors, etc.</a:t>
            </a:r>
          </a:p>
          <a:p>
            <a:endParaRPr lang="en-US" altLang="en-US" dirty="0"/>
          </a:p>
        </p:txBody>
      </p:sp>
      <p:pic>
        <p:nvPicPr>
          <p:cNvPr id="57348" name="Picture 11" descr="training_faces"/>
          <p:cNvPicPr>
            <a:picLocks noChangeAspect="1" noChangeArrowheads="1"/>
          </p:cNvPicPr>
          <p:nvPr/>
        </p:nvPicPr>
        <p:blipFill>
          <a:blip r:embed="rId2">
            <a:extLst>
              <a:ext uri="{28A0092B-C50C-407E-A947-70E740481C1C}">
                <a14:useLocalDpi xmlns:a14="http://schemas.microsoft.com/office/drawing/2010/main" val="0"/>
              </a:ext>
            </a:extLst>
          </a:blip>
          <a:srcRect t="10564" r="90845" b="80986"/>
          <a:stretch>
            <a:fillRect/>
          </a:stretch>
        </p:blipFill>
        <p:spPr bwMode="auto">
          <a:xfrm>
            <a:off x="5410200" y="1600200"/>
            <a:ext cx="12192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22009285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6248400" y="5778500"/>
            <a:ext cx="2438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02000"/>
              </a:lnSpc>
              <a:spcBef>
                <a:spcPct val="50000"/>
              </a:spcBef>
              <a:buClr>
                <a:srgbClr val="000000"/>
              </a:buClr>
              <a:buSzPct val="100000"/>
              <a:buFont typeface="Times New Roman" pitchFamily="18" charset="0"/>
              <a:buNone/>
            </a:pPr>
            <a:r>
              <a:rPr lang="en-US" altLang="en-US" sz="2200">
                <a:solidFill>
                  <a:prstClr val="white"/>
                </a:solidFill>
                <a:latin typeface="Trebuchet MS" pitchFamily="34" charset="0"/>
                <a:ea typeface="Arial Unicode MS" pitchFamily="34" charset="-128"/>
                <a:cs typeface="Arial Unicode MS" pitchFamily="34" charset="-128"/>
              </a:rPr>
              <a:t>Space Shuttle Cargo Bay</a:t>
            </a:r>
          </a:p>
        </p:txBody>
      </p:sp>
      <p:sp>
        <p:nvSpPr>
          <p:cNvPr id="58371" name="Rectangle 3"/>
          <p:cNvSpPr>
            <a:spLocks noGrp="1" noChangeArrowheads="1"/>
          </p:cNvSpPr>
          <p:nvPr>
            <p:ph type="title"/>
          </p:nvPr>
        </p:nvSpPr>
        <p:spPr/>
        <p:txBody>
          <a:bodyPr/>
          <a:lstStyle/>
          <a:p>
            <a:r>
              <a:rPr lang="en-US" altLang="en-US"/>
              <a:t>Image Representations: Histograms</a:t>
            </a:r>
          </a:p>
        </p:txBody>
      </p:sp>
      <p:sp>
        <p:nvSpPr>
          <p:cNvPr id="58372" name="Rectangle 4"/>
          <p:cNvSpPr>
            <a:spLocks noGrp="1" noChangeArrowheads="1"/>
          </p:cNvSpPr>
          <p:nvPr>
            <p:ph type="body" idx="1"/>
          </p:nvPr>
        </p:nvSpPr>
        <p:spPr>
          <a:xfrm>
            <a:off x="228600" y="4083844"/>
            <a:ext cx="4648200" cy="2850356"/>
          </a:xfrm>
          <a:noFill/>
        </p:spPr>
        <p:txBody>
          <a:bodyPr>
            <a:normAutofit/>
          </a:bodyPr>
          <a:lstStyle/>
          <a:p>
            <a:pPr marL="169863" indent="-169863">
              <a:buFont typeface="Arial" pitchFamily="34" charset="0"/>
              <a:buNone/>
            </a:pPr>
            <a:r>
              <a:rPr lang="en-US" altLang="en-US" sz="2400" dirty="0"/>
              <a:t>Global histogram to represent distribution of features</a:t>
            </a:r>
          </a:p>
          <a:p>
            <a:pPr marL="569913" lvl="1" indent="-169863"/>
            <a:r>
              <a:rPr lang="en-US" altLang="en-US" sz="1800" dirty="0"/>
              <a:t>Color, texture, depth, …</a:t>
            </a:r>
          </a:p>
          <a:p>
            <a:pPr marL="0" indent="0">
              <a:buNone/>
            </a:pPr>
            <a:endParaRPr lang="en-US" altLang="en-US" sz="2400" dirty="0"/>
          </a:p>
          <a:p>
            <a:pPr marL="0" indent="0">
              <a:buNone/>
            </a:pPr>
            <a:r>
              <a:rPr lang="en-US" altLang="en-US" sz="2400" dirty="0"/>
              <a:t>Local histogram per detected point</a:t>
            </a:r>
          </a:p>
        </p:txBody>
      </p:sp>
      <p:pic>
        <p:nvPicPr>
          <p:cNvPr id="58373" name="Picture 5" descr="seagull_h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 y="954881"/>
            <a:ext cx="292576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6" descr="seag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3562" y="1016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 Box 7"/>
          <p:cNvSpPr txBox="1">
            <a:spLocks noChangeArrowheads="1"/>
          </p:cNvSpPr>
          <p:nvPr/>
        </p:nvSpPr>
        <p:spPr bwMode="auto">
          <a:xfrm>
            <a:off x="0" y="6583363"/>
            <a:ext cx="2057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sz="1200" dirty="0">
                <a:solidFill>
                  <a:schemeClr val="bg1">
                    <a:lumMod val="65000"/>
                  </a:schemeClr>
                </a:solidFill>
                <a:latin typeface="Trebuchet MS" pitchFamily="34" charset="0"/>
                <a:ea typeface="Arial Unicode MS" pitchFamily="34" charset="-128"/>
                <a:cs typeface="Arial Unicode MS" pitchFamily="34" charset="-128"/>
              </a:rPr>
              <a:t>Images from Dave </a:t>
            </a:r>
            <a:r>
              <a:rPr lang="en-US" altLang="en-US" sz="1200" dirty="0" err="1">
                <a:solidFill>
                  <a:schemeClr val="bg1">
                    <a:lumMod val="65000"/>
                  </a:schemeClr>
                </a:solidFill>
                <a:latin typeface="Trebuchet MS" pitchFamily="34" charset="0"/>
                <a:ea typeface="Arial Unicode MS" pitchFamily="34" charset="-128"/>
                <a:cs typeface="Arial Unicode MS" pitchFamily="34" charset="-128"/>
              </a:rPr>
              <a:t>Kauchak</a:t>
            </a:r>
            <a:endParaRPr lang="en-US" altLang="en-US" sz="1200" dirty="0">
              <a:solidFill>
                <a:schemeClr val="bg1">
                  <a:lumMod val="65000"/>
                </a:schemeClr>
              </a:solidFill>
              <a:latin typeface="Trebuchet MS" pitchFamily="34" charset="0"/>
              <a:ea typeface="Arial Unicode MS" pitchFamily="34" charset="-128"/>
              <a:cs typeface="Arial Unicode MS" pitchFamily="34" charset="-12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3975100"/>
            <a:ext cx="3873500" cy="2578100"/>
          </a:xfrm>
          <a:prstGeom prst="rect">
            <a:avLst/>
          </a:prstGeom>
        </p:spPr>
      </p:pic>
    </p:spTree>
    <p:extLst>
      <p:ext uri="{BB962C8B-B14F-4D97-AF65-F5344CB8AC3E}">
        <p14:creationId xmlns:p14="http://schemas.microsoft.com/office/powerpoint/2010/main" val="15995112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a:t>Image Representations: Histograms</a:t>
            </a:r>
          </a:p>
        </p:txBody>
      </p:sp>
      <p:sp>
        <p:nvSpPr>
          <p:cNvPr id="850947" name="Rectangle 3"/>
          <p:cNvSpPr>
            <a:spLocks noGrp="1" noChangeArrowheads="1"/>
          </p:cNvSpPr>
          <p:nvPr>
            <p:ph type="body" idx="1"/>
          </p:nvPr>
        </p:nvSpPr>
        <p:spPr>
          <a:xfrm>
            <a:off x="1038225" y="5410200"/>
            <a:ext cx="3609975" cy="1219200"/>
          </a:xfrm>
        </p:spPr>
        <p:txBody>
          <a:bodyPr>
            <a:normAutofit lnSpcReduction="10000"/>
          </a:bodyPr>
          <a:lstStyle/>
          <a:p>
            <a:pPr>
              <a:defRPr/>
            </a:pPr>
            <a:r>
              <a:rPr lang="en-US" sz="2400"/>
              <a:t>Joint histogram</a:t>
            </a:r>
          </a:p>
          <a:p>
            <a:pPr lvl="1">
              <a:defRPr/>
            </a:pPr>
            <a:r>
              <a:rPr lang="en-US" sz="1500"/>
              <a:t>Requires lots of data</a:t>
            </a:r>
          </a:p>
          <a:p>
            <a:pPr lvl="1">
              <a:defRPr/>
            </a:pPr>
            <a:r>
              <a:rPr lang="en-US" sz="1500"/>
              <a:t>Loss of resolution to </a:t>
            </a:r>
            <a:br>
              <a:rPr lang="en-US" sz="1500"/>
            </a:br>
            <a:r>
              <a:rPr lang="en-US" sz="1500"/>
              <a:t>avoid empty bins</a:t>
            </a:r>
          </a:p>
        </p:txBody>
      </p:sp>
      <p:sp>
        <p:nvSpPr>
          <p:cNvPr id="59396" name="Text Box 4"/>
          <p:cNvSpPr txBox="1">
            <a:spLocks noChangeArrowheads="1"/>
          </p:cNvSpPr>
          <p:nvPr/>
        </p:nvSpPr>
        <p:spPr bwMode="auto">
          <a:xfrm>
            <a:off x="0" y="6583363"/>
            <a:ext cx="2057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sz="1200" dirty="0">
                <a:solidFill>
                  <a:schemeClr val="bg1">
                    <a:lumMod val="65000"/>
                  </a:schemeClr>
                </a:solidFill>
                <a:latin typeface="Trebuchet MS" pitchFamily="34" charset="0"/>
                <a:ea typeface="Arial Unicode MS" pitchFamily="34" charset="-128"/>
                <a:cs typeface="Arial Unicode MS" pitchFamily="34" charset="-128"/>
              </a:rPr>
              <a:t>Images from Dave </a:t>
            </a:r>
            <a:r>
              <a:rPr lang="en-US" altLang="en-US" sz="1200" dirty="0" err="1">
                <a:solidFill>
                  <a:schemeClr val="bg1">
                    <a:lumMod val="65000"/>
                  </a:schemeClr>
                </a:solidFill>
                <a:latin typeface="Trebuchet MS" pitchFamily="34" charset="0"/>
                <a:ea typeface="Arial Unicode MS" pitchFamily="34" charset="-128"/>
                <a:cs typeface="Arial Unicode MS" pitchFamily="34" charset="-128"/>
              </a:rPr>
              <a:t>Kauchak</a:t>
            </a:r>
            <a:endParaRPr lang="en-US" altLang="en-US" sz="1200" dirty="0">
              <a:solidFill>
                <a:schemeClr val="bg1">
                  <a:lumMod val="65000"/>
                </a:schemeClr>
              </a:solidFill>
              <a:latin typeface="Trebuchet MS" pitchFamily="34" charset="0"/>
              <a:ea typeface="Arial Unicode MS" pitchFamily="34" charset="-128"/>
              <a:cs typeface="Arial Unicode MS" pitchFamily="34" charset="-128"/>
            </a:endParaRPr>
          </a:p>
        </p:txBody>
      </p:sp>
      <p:pic>
        <p:nvPicPr>
          <p:cNvPr id="59397" name="Picture 5" descr="marg-bin2"/>
          <p:cNvPicPr>
            <a:picLocks noChangeAspect="1" noChangeArrowheads="1"/>
          </p:cNvPicPr>
          <p:nvPr/>
        </p:nvPicPr>
        <p:blipFill>
          <a:blip r:embed="rId3">
            <a:extLst>
              <a:ext uri="{28A0092B-C50C-407E-A947-70E740481C1C}">
                <a14:useLocalDpi xmlns:a14="http://schemas.microsoft.com/office/drawing/2010/main" val="0"/>
              </a:ext>
            </a:extLst>
          </a:blip>
          <a:srcRect t="7805"/>
          <a:stretch>
            <a:fillRect/>
          </a:stretch>
        </p:blipFill>
        <p:spPr bwMode="auto">
          <a:xfrm>
            <a:off x="5105400" y="1600200"/>
            <a:ext cx="30099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6" descr="marg-bin1"/>
          <p:cNvPicPr>
            <a:picLocks noChangeAspect="1" noChangeArrowheads="1"/>
          </p:cNvPicPr>
          <p:nvPr/>
        </p:nvPicPr>
        <p:blipFill>
          <a:blip r:embed="rId4">
            <a:extLst>
              <a:ext uri="{28A0092B-C50C-407E-A947-70E740481C1C}">
                <a14:useLocalDpi xmlns:a14="http://schemas.microsoft.com/office/drawing/2010/main" val="0"/>
              </a:ext>
            </a:extLst>
          </a:blip>
          <a:srcRect t="7495"/>
          <a:stretch>
            <a:fillRect/>
          </a:stretch>
        </p:blipFill>
        <p:spPr bwMode="auto">
          <a:xfrm>
            <a:off x="5105400" y="3365500"/>
            <a:ext cx="3429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7" descr="normal-binning"/>
          <p:cNvPicPr>
            <a:picLocks noChangeAspect="1" noChangeArrowheads="1"/>
          </p:cNvPicPr>
          <p:nvPr/>
        </p:nvPicPr>
        <p:blipFill>
          <a:blip r:embed="rId5">
            <a:extLst>
              <a:ext uri="{28A0092B-C50C-407E-A947-70E740481C1C}">
                <a14:useLocalDpi xmlns:a14="http://schemas.microsoft.com/office/drawing/2010/main" val="0"/>
              </a:ext>
            </a:extLst>
          </a:blip>
          <a:srcRect t="7007"/>
          <a:stretch>
            <a:fillRect/>
          </a:stretch>
        </p:blipFill>
        <p:spPr bwMode="auto">
          <a:xfrm>
            <a:off x="914400" y="3400425"/>
            <a:ext cx="33528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371600"/>
            <a:ext cx="30099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Rectangle 9"/>
          <p:cNvSpPr>
            <a:spLocks noChangeArrowheads="1"/>
          </p:cNvSpPr>
          <p:nvPr/>
        </p:nvSpPr>
        <p:spPr bwMode="auto">
          <a:xfrm>
            <a:off x="5257800" y="5410200"/>
            <a:ext cx="36258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20000"/>
              </a:spcBef>
            </a:pPr>
            <a:r>
              <a:rPr lang="en-US" altLang="en-US" sz="2400">
                <a:solidFill>
                  <a:prstClr val="black"/>
                </a:solidFill>
                <a:cs typeface="Arial" pitchFamily="34" charset="0"/>
              </a:rPr>
              <a:t>Marginal histogram</a:t>
            </a:r>
          </a:p>
          <a:p>
            <a:pPr lvl="1" eaLnBrk="1" hangingPunct="1">
              <a:spcBef>
                <a:spcPct val="20000"/>
              </a:spcBef>
              <a:buFontTx/>
              <a:buChar char="•"/>
            </a:pPr>
            <a:r>
              <a:rPr lang="en-US" altLang="en-US" sz="1500">
                <a:solidFill>
                  <a:prstClr val="black"/>
                </a:solidFill>
                <a:cs typeface="Arial" pitchFamily="34" charset="0"/>
              </a:rPr>
              <a:t>Requires independent features</a:t>
            </a:r>
          </a:p>
          <a:p>
            <a:pPr lvl="1" eaLnBrk="1" hangingPunct="1">
              <a:spcBef>
                <a:spcPct val="20000"/>
              </a:spcBef>
              <a:buFontTx/>
              <a:buChar char="•"/>
            </a:pPr>
            <a:r>
              <a:rPr lang="en-US" altLang="en-US" sz="1500">
                <a:solidFill>
                  <a:prstClr val="black"/>
                </a:solidFill>
                <a:cs typeface="Arial" pitchFamily="34" charset="0"/>
              </a:rPr>
              <a:t>More data/bin than </a:t>
            </a:r>
            <a:br>
              <a:rPr lang="en-US" altLang="en-US" sz="1500">
                <a:solidFill>
                  <a:prstClr val="black"/>
                </a:solidFill>
                <a:cs typeface="Arial" pitchFamily="34" charset="0"/>
              </a:rPr>
            </a:br>
            <a:r>
              <a:rPr lang="en-US" altLang="en-US" sz="1500">
                <a:solidFill>
                  <a:prstClr val="black"/>
                </a:solidFill>
                <a:cs typeface="Arial" pitchFamily="34" charset="0"/>
              </a:rPr>
              <a:t>joint histogram</a:t>
            </a:r>
            <a:endParaRPr lang="en-US" altLang="en-US" sz="2000">
              <a:solidFill>
                <a:prstClr val="black"/>
              </a:solidFill>
              <a:cs typeface="Arial" pitchFamily="34" charset="0"/>
            </a:endParaRPr>
          </a:p>
        </p:txBody>
      </p:sp>
      <p:sp>
        <p:nvSpPr>
          <p:cNvPr id="59402" name="TextBox 9"/>
          <p:cNvSpPr txBox="1">
            <a:spLocks noChangeArrowheads="1"/>
          </p:cNvSpPr>
          <p:nvPr/>
        </p:nvSpPr>
        <p:spPr bwMode="auto">
          <a:xfrm>
            <a:off x="914400" y="990600"/>
            <a:ext cx="699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400">
                <a:solidFill>
                  <a:prstClr val="black"/>
                </a:solidFill>
              </a:rPr>
              <a:t>Histogram: Probability or count of data in each bin</a:t>
            </a:r>
          </a:p>
        </p:txBody>
      </p:sp>
    </p:spTree>
    <p:extLst>
      <p:ext uri="{BB962C8B-B14F-4D97-AF65-F5344CB8AC3E}">
        <p14:creationId xmlns:p14="http://schemas.microsoft.com/office/powerpoint/2010/main" val="12483595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708025" y="3878263"/>
            <a:ext cx="16541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02000"/>
              </a:lnSpc>
              <a:spcBef>
                <a:spcPct val="50000"/>
              </a:spcBef>
              <a:buClr>
                <a:srgbClr val="000000"/>
              </a:buClr>
              <a:buSzPct val="100000"/>
              <a:buFont typeface="Times New Roman" pitchFamily="18" charset="0"/>
              <a:buNone/>
            </a:pPr>
            <a:r>
              <a:rPr lang="en-US" altLang="en-US" sz="2200">
                <a:solidFill>
                  <a:prstClr val="white"/>
                </a:solidFill>
                <a:latin typeface="Trebuchet MS" pitchFamily="34" charset="0"/>
                <a:ea typeface="Arial Unicode MS" pitchFamily="34" charset="-128"/>
                <a:cs typeface="Arial Unicode MS" pitchFamily="34" charset="-128"/>
              </a:rPr>
              <a:t>EASE Truss </a:t>
            </a:r>
            <a:br>
              <a:rPr lang="en-US" altLang="en-US" sz="2200">
                <a:solidFill>
                  <a:prstClr val="white"/>
                </a:solidFill>
                <a:latin typeface="Trebuchet MS" pitchFamily="34" charset="0"/>
                <a:ea typeface="Arial Unicode MS" pitchFamily="34" charset="-128"/>
                <a:cs typeface="Arial Unicode MS" pitchFamily="34" charset="-128"/>
              </a:rPr>
            </a:br>
            <a:r>
              <a:rPr lang="en-US" altLang="en-US" sz="2200">
                <a:solidFill>
                  <a:prstClr val="white"/>
                </a:solidFill>
                <a:latin typeface="Trebuchet MS" pitchFamily="34" charset="0"/>
                <a:ea typeface="Arial Unicode MS" pitchFamily="34" charset="-128"/>
                <a:cs typeface="Arial Unicode MS" pitchFamily="34" charset="-128"/>
              </a:rPr>
              <a:t>Assembly</a:t>
            </a:r>
          </a:p>
        </p:txBody>
      </p:sp>
      <p:sp>
        <p:nvSpPr>
          <p:cNvPr id="60419" name="Text Box 3"/>
          <p:cNvSpPr txBox="1">
            <a:spLocks noChangeArrowheads="1"/>
          </p:cNvSpPr>
          <p:nvPr/>
        </p:nvSpPr>
        <p:spPr bwMode="auto">
          <a:xfrm>
            <a:off x="6248400" y="5778500"/>
            <a:ext cx="2438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02000"/>
              </a:lnSpc>
              <a:spcBef>
                <a:spcPct val="50000"/>
              </a:spcBef>
              <a:buClr>
                <a:srgbClr val="000000"/>
              </a:buClr>
              <a:buSzPct val="100000"/>
              <a:buFont typeface="Times New Roman" pitchFamily="18" charset="0"/>
              <a:buNone/>
            </a:pPr>
            <a:r>
              <a:rPr lang="en-US" altLang="en-US" sz="2200">
                <a:solidFill>
                  <a:prstClr val="white"/>
                </a:solidFill>
                <a:latin typeface="Trebuchet MS" pitchFamily="34" charset="0"/>
                <a:ea typeface="Arial Unicode MS" pitchFamily="34" charset="-128"/>
                <a:cs typeface="Arial Unicode MS" pitchFamily="34" charset="-128"/>
              </a:rPr>
              <a:t>Space Shuttle Cargo Bay</a:t>
            </a:r>
          </a:p>
        </p:txBody>
      </p:sp>
      <p:sp>
        <p:nvSpPr>
          <p:cNvPr id="60420" name="Rectangle 4"/>
          <p:cNvSpPr>
            <a:spLocks noGrp="1" noChangeArrowheads="1"/>
          </p:cNvSpPr>
          <p:nvPr>
            <p:ph type="title"/>
          </p:nvPr>
        </p:nvSpPr>
        <p:spPr/>
        <p:txBody>
          <a:bodyPr/>
          <a:lstStyle/>
          <a:p>
            <a:r>
              <a:rPr lang="en-US" altLang="en-US"/>
              <a:t>Image Representations: Histograms</a:t>
            </a:r>
          </a:p>
        </p:txBody>
      </p:sp>
      <p:sp>
        <p:nvSpPr>
          <p:cNvPr id="60421" name="Text Box 6"/>
          <p:cNvSpPr txBox="1">
            <a:spLocks noChangeArrowheads="1"/>
          </p:cNvSpPr>
          <p:nvPr/>
        </p:nvSpPr>
        <p:spPr bwMode="auto">
          <a:xfrm>
            <a:off x="0" y="6583363"/>
            <a:ext cx="2057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sz="1200" dirty="0">
                <a:solidFill>
                  <a:schemeClr val="bg1">
                    <a:lumMod val="65000"/>
                  </a:schemeClr>
                </a:solidFill>
                <a:latin typeface="Trebuchet MS" pitchFamily="34" charset="0"/>
                <a:ea typeface="Arial Unicode MS" pitchFamily="34" charset="-128"/>
                <a:cs typeface="Arial Unicode MS" pitchFamily="34" charset="-128"/>
              </a:rPr>
              <a:t>Images from Dave </a:t>
            </a:r>
            <a:r>
              <a:rPr lang="en-US" altLang="en-US" sz="1200" dirty="0" err="1">
                <a:solidFill>
                  <a:schemeClr val="bg1">
                    <a:lumMod val="65000"/>
                  </a:schemeClr>
                </a:solidFill>
                <a:latin typeface="Trebuchet MS" pitchFamily="34" charset="0"/>
                <a:ea typeface="Arial Unicode MS" pitchFamily="34" charset="-128"/>
                <a:cs typeface="Arial Unicode MS" pitchFamily="34" charset="-128"/>
              </a:rPr>
              <a:t>Kauchak</a:t>
            </a:r>
            <a:endParaRPr lang="en-US" altLang="en-US" sz="1200" dirty="0">
              <a:solidFill>
                <a:schemeClr val="bg1">
                  <a:lumMod val="65000"/>
                </a:schemeClr>
              </a:solidFill>
              <a:latin typeface="Trebuchet MS" pitchFamily="34" charset="0"/>
              <a:ea typeface="Arial Unicode MS" pitchFamily="34" charset="-128"/>
              <a:cs typeface="Arial Unicode MS" pitchFamily="34" charset="-128"/>
            </a:endParaRPr>
          </a:p>
        </p:txBody>
      </p:sp>
      <p:pic>
        <p:nvPicPr>
          <p:cNvPr id="604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362200"/>
            <a:ext cx="30099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362200"/>
            <a:ext cx="30099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TextBox 8"/>
          <p:cNvSpPr txBox="1">
            <a:spLocks noChangeArrowheads="1"/>
          </p:cNvSpPr>
          <p:nvPr/>
        </p:nvSpPr>
        <p:spPr bwMode="auto">
          <a:xfrm>
            <a:off x="3276600" y="1447800"/>
            <a:ext cx="20304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3200">
                <a:solidFill>
                  <a:prstClr val="black"/>
                </a:solidFill>
              </a:rPr>
              <a:t>Clustering</a:t>
            </a:r>
          </a:p>
        </p:txBody>
      </p:sp>
      <p:sp>
        <p:nvSpPr>
          <p:cNvPr id="60425" name="TextBox 9"/>
          <p:cNvSpPr txBox="1">
            <a:spLocks noChangeArrowheads="1"/>
          </p:cNvSpPr>
          <p:nvPr/>
        </p:nvSpPr>
        <p:spPr bwMode="auto">
          <a:xfrm>
            <a:off x="1371600" y="5334000"/>
            <a:ext cx="6088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400">
                <a:solidFill>
                  <a:prstClr val="black"/>
                </a:solidFill>
              </a:rPr>
              <a:t>Use the same cluster centers for all images</a:t>
            </a:r>
          </a:p>
        </p:txBody>
      </p:sp>
    </p:spTree>
    <p:extLst>
      <p:ext uri="{BB962C8B-B14F-4D97-AF65-F5344CB8AC3E}">
        <p14:creationId xmlns:p14="http://schemas.microsoft.com/office/powerpoint/2010/main" val="1357375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609600" y="76200"/>
            <a:ext cx="8202613" cy="987425"/>
          </a:xfrm>
        </p:spPr>
        <p:txBody>
          <a:bodyPr/>
          <a:lstStyle/>
          <a:p>
            <a:r>
              <a:rPr lang="en-US" altLang="en-US"/>
              <a:t>Computing histogram distance</a:t>
            </a:r>
          </a:p>
        </p:txBody>
      </p:sp>
      <p:pic>
        <p:nvPicPr>
          <p:cNvPr id="859139" name="Picture 3"/>
          <p:cNvPicPr>
            <a:picLocks noChangeAspect="1" noChangeArrowheads="1"/>
          </p:cNvPicPr>
          <p:nvPr/>
        </p:nvPicPr>
        <p:blipFill>
          <a:blip r:embed="rId4">
            <a:extLst>
              <a:ext uri="{28A0092B-C50C-407E-A947-70E740481C1C}">
                <a14:useLocalDpi xmlns:a14="http://schemas.microsoft.com/office/drawing/2010/main" val="0"/>
              </a:ext>
            </a:extLst>
          </a:blip>
          <a:srcRect t="1520" b="66121"/>
          <a:stretch>
            <a:fillRect/>
          </a:stretch>
        </p:blipFill>
        <p:spPr bwMode="auto">
          <a:xfrm>
            <a:off x="914400" y="4906963"/>
            <a:ext cx="6858000"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9141" name="Text Box 5"/>
          <p:cNvSpPr txBox="1">
            <a:spLocks noChangeArrowheads="1"/>
          </p:cNvSpPr>
          <p:nvPr/>
        </p:nvSpPr>
        <p:spPr bwMode="auto">
          <a:xfrm>
            <a:off x="1981200" y="4038600"/>
            <a:ext cx="4479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solidFill>
                  <a:prstClr val="black"/>
                </a:solidFill>
              </a:rPr>
              <a:t>Chi-squared Histogram matching distance</a:t>
            </a:r>
            <a:endParaRPr lang="ru-RU" altLang="en-US">
              <a:solidFill>
                <a:prstClr val="black"/>
              </a:solidFill>
            </a:endParaRPr>
          </a:p>
        </p:txBody>
      </p:sp>
      <p:graphicFrame>
        <p:nvGraphicFramePr>
          <p:cNvPr id="8" name="Object 2"/>
          <p:cNvGraphicFramePr>
            <a:graphicFrameLocks noChangeAspect="1"/>
          </p:cNvGraphicFramePr>
          <p:nvPr/>
        </p:nvGraphicFramePr>
        <p:xfrm>
          <a:off x="1600200" y="3048000"/>
          <a:ext cx="4384675" cy="1016000"/>
        </p:xfrm>
        <a:graphic>
          <a:graphicData uri="http://schemas.openxmlformats.org/presentationml/2006/ole">
            <mc:AlternateContent xmlns:mc="http://schemas.openxmlformats.org/markup-compatibility/2006">
              <mc:Choice xmlns:v="urn:schemas-microsoft-com:vml" Requires="v">
                <p:oleObj spid="_x0000_s61512" name="Equation" r:id="rId5" imgW="2082600" imgH="482400" progId="Equation.3">
                  <p:embed/>
                </p:oleObj>
              </mc:Choice>
              <mc:Fallback>
                <p:oleObj name="Equation" r:id="rId5" imgW="208260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048000"/>
                        <a:ext cx="4384675"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1676400" y="1219200"/>
          <a:ext cx="5081588" cy="908050"/>
        </p:xfrm>
        <a:graphic>
          <a:graphicData uri="http://schemas.openxmlformats.org/presentationml/2006/ole">
            <mc:AlternateContent xmlns:mc="http://schemas.openxmlformats.org/markup-compatibility/2006">
              <mc:Choice xmlns:v="urn:schemas-microsoft-com:vml" Requires="v">
                <p:oleObj spid="_x0000_s61513" name="Equation" r:id="rId7" imgW="2412720" imgH="431640" progId="Equation.3">
                  <p:embed/>
                </p:oleObj>
              </mc:Choice>
              <mc:Fallback>
                <p:oleObj name="Equation" r:id="rId7" imgW="241272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1219200"/>
                        <a:ext cx="5081588"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1" name="Text Box 5"/>
          <p:cNvSpPr txBox="1">
            <a:spLocks noChangeArrowheads="1"/>
          </p:cNvSpPr>
          <p:nvPr/>
        </p:nvSpPr>
        <p:spPr bwMode="auto">
          <a:xfrm>
            <a:off x="1524000" y="2133600"/>
            <a:ext cx="607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solidFill>
                  <a:prstClr val="black"/>
                </a:solidFill>
              </a:rPr>
              <a:t>Histogram intersection (assuming normalized histograms)</a:t>
            </a:r>
            <a:endParaRPr lang="ru-RU" altLang="en-US">
              <a:solidFill>
                <a:prstClr val="black"/>
              </a:solidFill>
            </a:endParaRPr>
          </a:p>
        </p:txBody>
      </p:sp>
      <p:sp>
        <p:nvSpPr>
          <p:cNvPr id="9" name="TextBox 8"/>
          <p:cNvSpPr txBox="1">
            <a:spLocks noChangeArrowheads="1"/>
          </p:cNvSpPr>
          <p:nvPr/>
        </p:nvSpPr>
        <p:spPr bwMode="auto">
          <a:xfrm>
            <a:off x="1219200" y="6488113"/>
            <a:ext cx="6148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solidFill>
                  <a:prstClr val="black"/>
                </a:solidFill>
              </a:rPr>
              <a:t>Cars found by color histogram matching using chi-squared</a:t>
            </a:r>
          </a:p>
        </p:txBody>
      </p:sp>
      <p:sp>
        <p:nvSpPr>
          <p:cNvPr id="10" name="TextBox 9"/>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2362321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9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59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41"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Histograms: Implementation issues</a:t>
            </a:r>
          </a:p>
        </p:txBody>
      </p:sp>
      <p:grpSp>
        <p:nvGrpSpPr>
          <p:cNvPr id="2" name="Group 7"/>
          <p:cNvGrpSpPr>
            <a:grpSpLocks/>
          </p:cNvGrpSpPr>
          <p:nvPr/>
        </p:nvGrpSpPr>
        <p:grpSpPr bwMode="auto">
          <a:xfrm>
            <a:off x="381000" y="2590800"/>
            <a:ext cx="8229600" cy="1701800"/>
            <a:chOff x="228600" y="1219200"/>
            <a:chExt cx="8229600" cy="1701463"/>
          </a:xfrm>
        </p:grpSpPr>
        <p:sp>
          <p:nvSpPr>
            <p:cNvPr id="4" name="Left-Right Arrow 3"/>
            <p:cNvSpPr/>
            <p:nvPr/>
          </p:nvSpPr>
          <p:spPr>
            <a:xfrm>
              <a:off x="609600" y="1219200"/>
              <a:ext cx="7848600" cy="609479"/>
            </a:xfrm>
            <a:prstGeom prst="leftRightArrow">
              <a:avLst/>
            </a:prstGeom>
            <a:gradFill flip="none" rotWithShape="1">
              <a:gsLst>
                <a:gs pos="0">
                  <a:srgbClr val="000082"/>
                </a:gs>
                <a:gs pos="30000">
                  <a:srgbClr val="66008F"/>
                </a:gs>
                <a:gs pos="64999">
                  <a:srgbClr val="BA0066"/>
                </a:gs>
                <a:gs pos="89999">
                  <a:srgbClr val="FF0000"/>
                </a:gs>
                <a:gs pos="100000">
                  <a:srgbClr val="FF82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1446" name="TextBox 4"/>
            <p:cNvSpPr txBox="1">
              <a:spLocks noChangeArrowheads="1"/>
            </p:cNvSpPr>
            <p:nvPr/>
          </p:nvSpPr>
          <p:spPr bwMode="auto">
            <a:xfrm>
              <a:off x="228600" y="1828800"/>
              <a:ext cx="25442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400">
                  <a:solidFill>
                    <a:prstClr val="black"/>
                  </a:solidFill>
                </a:rPr>
                <a:t>Few Bins</a:t>
              </a:r>
            </a:p>
            <a:p>
              <a:pPr eaLnBrk="1" hangingPunct="1"/>
              <a:r>
                <a:rPr lang="en-US" altLang="en-US">
                  <a:solidFill>
                    <a:prstClr val="black"/>
                  </a:solidFill>
                </a:rPr>
                <a:t>Need less data</a:t>
              </a:r>
            </a:p>
            <a:p>
              <a:pPr eaLnBrk="1" hangingPunct="1"/>
              <a:r>
                <a:rPr lang="en-US" altLang="en-US">
                  <a:solidFill>
                    <a:prstClr val="black"/>
                  </a:solidFill>
                </a:rPr>
                <a:t>Coarser representation</a:t>
              </a:r>
            </a:p>
          </p:txBody>
        </p:sp>
        <p:sp>
          <p:nvSpPr>
            <p:cNvPr id="61447" name="TextBox 5"/>
            <p:cNvSpPr txBox="1">
              <a:spLocks noChangeArrowheads="1"/>
            </p:cNvSpPr>
            <p:nvPr/>
          </p:nvSpPr>
          <p:spPr bwMode="auto">
            <a:xfrm>
              <a:off x="6019800" y="1905000"/>
              <a:ext cx="224933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400">
                  <a:solidFill>
                    <a:prstClr val="black"/>
                  </a:solidFill>
                </a:rPr>
                <a:t>Many Bins</a:t>
              </a:r>
            </a:p>
            <a:p>
              <a:pPr eaLnBrk="1" hangingPunct="1"/>
              <a:r>
                <a:rPr lang="en-US" altLang="en-US">
                  <a:solidFill>
                    <a:prstClr val="black"/>
                  </a:solidFill>
                </a:rPr>
                <a:t>Need more data</a:t>
              </a:r>
            </a:p>
            <a:p>
              <a:pPr eaLnBrk="1" hangingPunct="1"/>
              <a:r>
                <a:rPr lang="en-US" altLang="en-US">
                  <a:solidFill>
                    <a:prstClr val="black"/>
                  </a:solidFill>
                </a:rPr>
                <a:t>Finer representation</a:t>
              </a:r>
            </a:p>
          </p:txBody>
        </p:sp>
      </p:grpSp>
      <p:sp>
        <p:nvSpPr>
          <p:cNvPr id="7" name="Content Placeholder 6"/>
          <p:cNvSpPr>
            <a:spLocks noGrp="1"/>
          </p:cNvSpPr>
          <p:nvPr>
            <p:ph idx="1"/>
          </p:nvPr>
        </p:nvSpPr>
        <p:spPr>
          <a:xfrm>
            <a:off x="457200" y="990600"/>
            <a:ext cx="8229600" cy="5562600"/>
          </a:xfrm>
        </p:spPr>
        <p:txBody>
          <a:bodyPr>
            <a:normAutofit fontScale="85000" lnSpcReduction="20000"/>
          </a:bodyPr>
          <a:lstStyle/>
          <a:p>
            <a:pPr>
              <a:defRPr/>
            </a:pPr>
            <a:r>
              <a:rPr lang="en-US" dirty="0"/>
              <a:t>Quantization</a:t>
            </a:r>
          </a:p>
          <a:p>
            <a:pPr lvl="1">
              <a:defRPr/>
            </a:pPr>
            <a:r>
              <a:rPr lang="en-US" dirty="0"/>
              <a:t>Grids: fast but applicable only with few dimensions</a:t>
            </a:r>
          </a:p>
          <a:p>
            <a:pPr lvl="1">
              <a:defRPr/>
            </a:pPr>
            <a:r>
              <a:rPr lang="en-US" dirty="0"/>
              <a:t>Clustering: slower but can quantize data in higher dimensions</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r>
              <a:rPr lang="en-US" dirty="0"/>
              <a:t>Matching</a:t>
            </a:r>
          </a:p>
          <a:p>
            <a:pPr lvl="1">
              <a:defRPr/>
            </a:pPr>
            <a:r>
              <a:rPr lang="en-US" dirty="0"/>
              <a:t>Histogram intersection or Euclidean may be faster</a:t>
            </a:r>
          </a:p>
          <a:p>
            <a:pPr lvl="1">
              <a:defRPr/>
            </a:pPr>
            <a:r>
              <a:rPr lang="en-US" dirty="0"/>
              <a:t>Chi-squared often works better</a:t>
            </a:r>
          </a:p>
          <a:p>
            <a:pPr lvl="1">
              <a:defRPr/>
            </a:pPr>
            <a:r>
              <a:rPr lang="en-US" dirty="0"/>
              <a:t>Earth mover’s distance is good for when nearby bins represent similar values</a:t>
            </a:r>
          </a:p>
        </p:txBody>
      </p:sp>
      <p:sp>
        <p:nvSpPr>
          <p:cNvPr id="8" name="TextBox 7"/>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205538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33147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Title 1"/>
          <p:cNvSpPr>
            <a:spLocks noGrp="1"/>
          </p:cNvSpPr>
          <p:nvPr>
            <p:ph type="title"/>
          </p:nvPr>
        </p:nvSpPr>
        <p:spPr>
          <a:xfrm>
            <a:off x="381000" y="76200"/>
            <a:ext cx="8763000" cy="914400"/>
          </a:xfrm>
        </p:spPr>
        <p:txBody>
          <a:bodyPr>
            <a:normAutofit fontScale="90000"/>
          </a:bodyPr>
          <a:lstStyle/>
          <a:p>
            <a:pPr eaLnBrk="1" hangingPunct="1">
              <a:defRPr/>
            </a:pPr>
            <a:r>
              <a:rPr lang="en-US" dirty="0"/>
              <a:t>For what things do we compute histograms?</a:t>
            </a:r>
          </a:p>
        </p:txBody>
      </p:sp>
      <p:sp>
        <p:nvSpPr>
          <p:cNvPr id="24579" name="Content Placeholder 2"/>
          <p:cNvSpPr>
            <a:spLocks noGrp="1"/>
          </p:cNvSpPr>
          <p:nvPr>
            <p:ph idx="1"/>
          </p:nvPr>
        </p:nvSpPr>
        <p:spPr>
          <a:xfrm>
            <a:off x="457200" y="990600"/>
            <a:ext cx="8229600" cy="5715000"/>
          </a:xfrm>
        </p:spPr>
        <p:txBody>
          <a:bodyPr>
            <a:normAutofit/>
          </a:bodyPr>
          <a:lstStyle/>
          <a:p>
            <a:pPr eaLnBrk="1" hangingPunct="1">
              <a:defRPr/>
            </a:pPr>
            <a:r>
              <a:rPr lang="en-US" dirty="0"/>
              <a:t>Color</a:t>
            </a:r>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r>
              <a:rPr lang="en-US" dirty="0"/>
              <a:t>Model local appearance</a:t>
            </a:r>
          </a:p>
        </p:txBody>
      </p:sp>
      <p:sp>
        <p:nvSpPr>
          <p:cNvPr id="62469" name="TextBox 6"/>
          <p:cNvSpPr txBox="1">
            <a:spLocks noChangeArrowheads="1"/>
          </p:cNvSpPr>
          <p:nvPr/>
        </p:nvSpPr>
        <p:spPr bwMode="auto">
          <a:xfrm>
            <a:off x="1371600" y="4876800"/>
            <a:ext cx="214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solidFill>
                  <a:prstClr val="black"/>
                </a:solidFill>
              </a:rPr>
              <a:t>L*a*b* color space </a:t>
            </a:r>
          </a:p>
        </p:txBody>
      </p:sp>
      <p:pic>
        <p:nvPicPr>
          <p:cNvPr id="624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905000"/>
            <a:ext cx="31242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Box 8"/>
          <p:cNvSpPr txBox="1">
            <a:spLocks noChangeArrowheads="1"/>
          </p:cNvSpPr>
          <p:nvPr/>
        </p:nvSpPr>
        <p:spPr bwMode="auto">
          <a:xfrm>
            <a:off x="5638800" y="4876800"/>
            <a:ext cx="196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solidFill>
                  <a:prstClr val="black"/>
                </a:solidFill>
              </a:rPr>
              <a:t>HSV color space </a:t>
            </a:r>
          </a:p>
        </p:txBody>
      </p:sp>
      <p:sp>
        <p:nvSpPr>
          <p:cNvPr id="8" name="TextBox 7"/>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1888401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Content Placeholder 2"/>
          <p:cNvSpPr>
            <a:spLocks noGrp="1"/>
          </p:cNvSpPr>
          <p:nvPr>
            <p:ph idx="1"/>
          </p:nvPr>
        </p:nvSpPr>
        <p:spPr>
          <a:xfrm>
            <a:off x="457200" y="990600"/>
            <a:ext cx="8229600" cy="2410607"/>
          </a:xfrm>
        </p:spPr>
        <p:txBody>
          <a:bodyPr>
            <a:normAutofit/>
          </a:bodyPr>
          <a:lstStyle/>
          <a:p>
            <a:pPr eaLnBrk="1" hangingPunct="1"/>
            <a:r>
              <a:rPr lang="en-US" dirty="0"/>
              <a:t>Texture</a:t>
            </a:r>
          </a:p>
          <a:p>
            <a:pPr eaLnBrk="1" hangingPunct="1"/>
            <a:r>
              <a:rPr lang="en-US" altLang="en-US" dirty="0"/>
              <a:t>Local histograms of oriented gradients</a:t>
            </a:r>
          </a:p>
          <a:p>
            <a:pPr eaLnBrk="1" hangingPunct="1"/>
            <a:r>
              <a:rPr lang="en-US" altLang="en-US" dirty="0"/>
              <a:t>SIFT: Scale Invariant Feature Transform</a:t>
            </a:r>
          </a:p>
          <a:p>
            <a:pPr lvl="1" eaLnBrk="1" hangingPunct="1"/>
            <a:r>
              <a:rPr lang="en-US" altLang="en-US" dirty="0"/>
              <a:t>Extremely popular (40k citations)</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
        <p:nvSpPr>
          <p:cNvPr id="63493" name="TextBox 5"/>
          <p:cNvSpPr txBox="1">
            <a:spLocks noChangeArrowheads="1"/>
          </p:cNvSpPr>
          <p:nvPr/>
        </p:nvSpPr>
        <p:spPr bwMode="auto">
          <a:xfrm>
            <a:off x="3048000" y="6248400"/>
            <a:ext cx="2466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000" dirty="0">
                <a:solidFill>
                  <a:prstClr val="black"/>
                </a:solidFill>
                <a:latin typeface="Calibri" pitchFamily="34" charset="0"/>
              </a:rPr>
              <a:t>SIFT – Lowe IJCV 2004</a:t>
            </a:r>
          </a:p>
        </p:txBody>
      </p:sp>
      <p:pic>
        <p:nvPicPr>
          <p:cNvPr id="634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3679825"/>
            <a:ext cx="25908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381000" y="76200"/>
            <a:ext cx="8763000" cy="914400"/>
          </a:xfrm>
        </p:spPr>
        <p:txBody>
          <a:bodyPr>
            <a:normAutofit fontScale="90000"/>
          </a:bodyPr>
          <a:lstStyle/>
          <a:p>
            <a:pPr eaLnBrk="1" hangingPunct="1">
              <a:defRPr/>
            </a:pPr>
            <a:r>
              <a:rPr lang="en-US" dirty="0"/>
              <a:t>For what things do we compute histograms?</a:t>
            </a:r>
          </a:p>
        </p:txBody>
      </p:sp>
      <p:pic>
        <p:nvPicPr>
          <p:cNvPr id="3" name="Picture 2"/>
          <p:cNvPicPr>
            <a:picLocks noChangeAspect="1"/>
          </p:cNvPicPr>
          <p:nvPr/>
        </p:nvPicPr>
        <p:blipFill>
          <a:blip r:embed="rId4"/>
          <a:stretch>
            <a:fillRect/>
          </a:stretch>
        </p:blipFill>
        <p:spPr>
          <a:xfrm>
            <a:off x="2743200" y="3546060"/>
            <a:ext cx="6305847" cy="2618447"/>
          </a:xfrm>
          <a:prstGeom prst="rect">
            <a:avLst/>
          </a:prstGeom>
        </p:spPr>
      </p:pic>
      <p:sp>
        <p:nvSpPr>
          <p:cNvPr id="4" name="Rectangle 3"/>
          <p:cNvSpPr/>
          <p:nvPr/>
        </p:nvSpPr>
        <p:spPr>
          <a:xfrm>
            <a:off x="2697480" y="3401207"/>
            <a:ext cx="1645920" cy="408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3635084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 determinant and eigenvalues</a:t>
            </a:r>
          </a:p>
        </p:txBody>
      </p:sp>
      <p:sp>
        <p:nvSpPr>
          <p:cNvPr id="3" name="Content Placeholder 2"/>
          <p:cNvSpPr>
            <a:spLocks noGrp="1"/>
          </p:cNvSpPr>
          <p:nvPr>
            <p:ph idx="1"/>
          </p:nvPr>
        </p:nvSpPr>
        <p:spPr/>
        <p:txBody>
          <a:bodyPr/>
          <a:lstStyle/>
          <a:p>
            <a:r>
              <a:rPr lang="en-US" dirty="0"/>
              <a:t>Given n x n matrix A with eigenvalues λ</a:t>
            </a:r>
            <a:r>
              <a:rPr lang="en-US" baseline="-25000" dirty="0"/>
              <a:t>1…n</a:t>
            </a:r>
          </a:p>
          <a:p>
            <a:endParaRPr lang="en-US" baseline="-25000" dirty="0"/>
          </a:p>
          <a:p>
            <a:endParaRPr lang="en-US" baseline="-25000" dirty="0"/>
          </a:p>
          <a:p>
            <a:endParaRPr lang="en-US" baseline="-25000" dirty="0"/>
          </a:p>
          <a:p>
            <a:endParaRPr lang="en-US" baseline="-25000" dirty="0"/>
          </a:p>
          <a:p>
            <a:endParaRPr lang="en-US" baseline="-25000" dirty="0"/>
          </a:p>
          <a:p>
            <a:endParaRPr lang="en-US" baseline="-25000" dirty="0"/>
          </a:p>
          <a:p>
            <a:endParaRPr lang="en-US" baseline="-25000" dirty="0"/>
          </a:p>
          <a:p>
            <a:endParaRPr lang="en-US" baseline="-25000" dirty="0"/>
          </a:p>
          <a:p>
            <a:r>
              <a:rPr lang="en-US" dirty="0"/>
              <a:t>R = λ</a:t>
            </a:r>
            <a:r>
              <a:rPr lang="en-US" baseline="-25000" dirty="0"/>
              <a:t>1</a:t>
            </a:r>
            <a:r>
              <a:rPr lang="en-US" dirty="0"/>
              <a:t>λ</a:t>
            </a:r>
            <a:r>
              <a:rPr lang="en-US" baseline="-25000" dirty="0"/>
              <a:t>2</a:t>
            </a:r>
            <a:r>
              <a:rPr lang="en-US" dirty="0"/>
              <a:t> – </a:t>
            </a:r>
            <a:r>
              <a:rPr lang="el-GR" dirty="0"/>
              <a:t>α</a:t>
            </a:r>
            <a:r>
              <a:rPr lang="en-US" dirty="0"/>
              <a:t>(λ</a:t>
            </a:r>
            <a:r>
              <a:rPr lang="en-US" baseline="-25000" dirty="0"/>
              <a:t>1</a:t>
            </a:r>
            <a:r>
              <a:rPr lang="en-US" dirty="0"/>
              <a:t>+λ</a:t>
            </a:r>
            <a:r>
              <a:rPr lang="en-US" baseline="-25000" dirty="0"/>
              <a:t>2</a:t>
            </a:r>
            <a:r>
              <a:rPr lang="en-US" dirty="0"/>
              <a:t>)</a:t>
            </a:r>
            <a:r>
              <a:rPr lang="en-US" baseline="30000" dirty="0"/>
              <a:t>2 </a:t>
            </a:r>
            <a:r>
              <a:rPr lang="en-US" dirty="0"/>
              <a:t>= </a:t>
            </a:r>
            <a:r>
              <a:rPr lang="en-US" dirty="0" err="1"/>
              <a:t>det</a:t>
            </a:r>
            <a:r>
              <a:rPr lang="en-US" dirty="0"/>
              <a:t>(M) – </a:t>
            </a:r>
            <a:r>
              <a:rPr lang="el-GR" dirty="0"/>
              <a:t>α</a:t>
            </a:r>
            <a:r>
              <a:rPr lang="en-US" dirty="0"/>
              <a:t>trace(M)</a:t>
            </a:r>
            <a:r>
              <a:rPr lang="en-US" baseline="30000" dirty="0"/>
              <a:t>2</a:t>
            </a:r>
          </a:p>
        </p:txBody>
      </p:sp>
      <p:pic>
        <p:nvPicPr>
          <p:cNvPr id="4" name="Picture 3"/>
          <p:cNvPicPr>
            <a:picLocks noChangeAspect="1"/>
          </p:cNvPicPr>
          <p:nvPr/>
        </p:nvPicPr>
        <p:blipFill>
          <a:blip r:embed="rId2"/>
          <a:stretch>
            <a:fillRect/>
          </a:stretch>
        </p:blipFill>
        <p:spPr>
          <a:xfrm>
            <a:off x="1319212" y="1676400"/>
            <a:ext cx="6505575" cy="1085850"/>
          </a:xfrm>
          <a:prstGeom prst="rect">
            <a:avLst/>
          </a:prstGeom>
        </p:spPr>
      </p:pic>
      <p:pic>
        <p:nvPicPr>
          <p:cNvPr id="5" name="Picture 4"/>
          <p:cNvPicPr>
            <a:picLocks noChangeAspect="1"/>
          </p:cNvPicPr>
          <p:nvPr/>
        </p:nvPicPr>
        <p:blipFill>
          <a:blip r:embed="rId3"/>
          <a:stretch>
            <a:fillRect/>
          </a:stretch>
        </p:blipFill>
        <p:spPr>
          <a:xfrm>
            <a:off x="2452686" y="3081354"/>
            <a:ext cx="4238625" cy="942975"/>
          </a:xfrm>
          <a:prstGeom prst="rect">
            <a:avLst/>
          </a:prstGeom>
        </p:spPr>
      </p:pic>
    </p:spTree>
    <p:extLst>
      <p:ext uri="{BB962C8B-B14F-4D97-AF65-F5344CB8AC3E}">
        <p14:creationId xmlns:p14="http://schemas.microsoft.com/office/powerpoint/2010/main" val="4188305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4514" name="Picture 1"/>
          <p:cNvPicPr>
            <a:picLocks noChangeArrowheads="1"/>
          </p:cNvPicPr>
          <p:nvPr/>
        </p:nvPicPr>
        <p:blipFill>
          <a:blip r:embed="rId2">
            <a:extLst>
              <a:ext uri="{28A0092B-C50C-407E-A947-70E740481C1C}">
                <a14:useLocalDpi xmlns:a14="http://schemas.microsoft.com/office/drawing/2010/main" val="0"/>
              </a:ext>
            </a:extLst>
          </a:blip>
          <a:srcRect t="3790" r="58810"/>
          <a:stretch>
            <a:fillRect/>
          </a:stretch>
        </p:blipFill>
        <p:spPr bwMode="auto">
          <a:xfrm>
            <a:off x="3024188" y="3721100"/>
            <a:ext cx="2322512"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4515" name="Rectangle 2"/>
          <p:cNvSpPr>
            <a:spLocks noGrp="1" noChangeArrowheads="1"/>
          </p:cNvSpPr>
          <p:nvPr>
            <p:ph type="title"/>
          </p:nvPr>
        </p:nvSpPr>
        <p:spPr>
          <a:xfrm>
            <a:off x="685800" y="-76200"/>
            <a:ext cx="7772400" cy="1143000"/>
          </a:xfrm>
        </p:spPr>
        <p:txBody>
          <a:bodyPr rIns="132080"/>
          <a:lstStyle/>
          <a:p>
            <a:pPr eaLnBrk="1" hangingPunct="1"/>
            <a:r>
              <a:rPr lang="en-US" altLang="en-US" sz="3600" dirty="0">
                <a:latin typeface="Calibri" panose="020F0502020204030204" pitchFamily="34" charset="0"/>
                <a:cs typeface="Calibri" panose="020F0502020204030204" pitchFamily="34" charset="0"/>
              </a:rPr>
              <a:t>SIFT descriptor formation</a:t>
            </a:r>
            <a:endParaRPr lang="en-US" altLang="en-US" sz="3600" dirty="0">
              <a:latin typeface="Calibri" panose="020F0502020204030204" pitchFamily="34" charset="0"/>
              <a:ea typeface="ヒラギノ明朝 ProN W6" charset="0"/>
              <a:cs typeface="Calibri" panose="020F0502020204030204" pitchFamily="34" charset="0"/>
            </a:endParaRPr>
          </a:p>
        </p:txBody>
      </p:sp>
      <p:sp>
        <p:nvSpPr>
          <p:cNvPr id="64516" name="Rectangle 3"/>
          <p:cNvSpPr>
            <a:spLocks noGrp="1" noChangeArrowheads="1"/>
          </p:cNvSpPr>
          <p:nvPr>
            <p:ph idx="1"/>
          </p:nvPr>
        </p:nvSpPr>
        <p:spPr>
          <a:xfrm>
            <a:off x="457200" y="914400"/>
            <a:ext cx="8382000" cy="2590800"/>
          </a:xfrm>
        </p:spPr>
        <p:txBody>
          <a:bodyPr rIns="132080"/>
          <a:lstStyle/>
          <a:p>
            <a:pPr eaLnBrk="1" hangingPunct="1"/>
            <a:r>
              <a:rPr lang="en-US" altLang="en-US" sz="2800" dirty="0">
                <a:latin typeface="Calibri" panose="020F0502020204030204" pitchFamily="34" charset="0"/>
                <a:cs typeface="Calibri" panose="020F0502020204030204" pitchFamily="34" charset="0"/>
              </a:rPr>
              <a:t>Compute on local 16 x 16 window around detection.</a:t>
            </a:r>
          </a:p>
          <a:p>
            <a:pPr eaLnBrk="1" hangingPunct="1"/>
            <a:r>
              <a:rPr lang="en-US" altLang="en-US" sz="2800" dirty="0">
                <a:latin typeface="Calibri" panose="020F0502020204030204" pitchFamily="34" charset="0"/>
                <a:cs typeface="Calibri" panose="020F0502020204030204" pitchFamily="34" charset="0"/>
              </a:rPr>
              <a:t>Rotate and scale window according to discovered orientation </a:t>
            </a:r>
            <a:r>
              <a:rPr lang="el-GR" sz="2800" i="1" dirty="0"/>
              <a:t>ϴ</a:t>
            </a:r>
            <a:r>
              <a:rPr lang="en-US" altLang="en-US" sz="2800" dirty="0">
                <a:latin typeface="Calibri" panose="020F0502020204030204" pitchFamily="34" charset="0"/>
                <a:cs typeface="Calibri" panose="020F0502020204030204" pitchFamily="34" charset="0"/>
              </a:rPr>
              <a:t> and scale </a:t>
            </a:r>
            <a:r>
              <a:rPr lang="el-GR" altLang="en-US" sz="2800" i="1" dirty="0">
                <a:latin typeface="Calibri" panose="020F0502020204030204" pitchFamily="34" charset="0"/>
                <a:cs typeface="Calibri" panose="020F0502020204030204" pitchFamily="34" charset="0"/>
              </a:rPr>
              <a:t>σ</a:t>
            </a:r>
            <a:r>
              <a:rPr lang="en-US" altLang="en-US" sz="2800" dirty="0">
                <a:latin typeface="Calibri" panose="020F0502020204030204" pitchFamily="34" charset="0"/>
                <a:cs typeface="Calibri" panose="020F0502020204030204" pitchFamily="34" charset="0"/>
              </a:rPr>
              <a:t> (gain invariance).</a:t>
            </a:r>
          </a:p>
          <a:p>
            <a:pPr eaLnBrk="1" hangingPunct="1"/>
            <a:r>
              <a:rPr lang="en-US" altLang="en-US" sz="2800" dirty="0">
                <a:latin typeface="Calibri" panose="020F0502020204030204" pitchFamily="34" charset="0"/>
                <a:cs typeface="Calibri" panose="020F0502020204030204" pitchFamily="34" charset="0"/>
              </a:rPr>
              <a:t>Compute gradients weighted by a Gaussian of variance half the window (for smooth falloff).</a:t>
            </a:r>
          </a:p>
        </p:txBody>
      </p:sp>
      <p:pic>
        <p:nvPicPr>
          <p:cNvPr id="64517" name="Picture 4"/>
          <p:cNvPicPr>
            <a:picLocks noChangeArrowheads="1"/>
          </p:cNvPicPr>
          <p:nvPr/>
        </p:nvPicPr>
        <p:blipFill>
          <a:blip r:embed="rId3" cstate="print">
            <a:extLst>
              <a:ext uri="{28A0092B-C50C-407E-A947-70E740481C1C}">
                <a14:useLocalDpi xmlns:a14="http://schemas.microsoft.com/office/drawing/2010/main" val="0"/>
              </a:ext>
            </a:extLst>
          </a:blip>
          <a:srcRect r="45232"/>
          <a:stretch>
            <a:fillRect/>
          </a:stretch>
        </p:blipFill>
        <p:spPr bwMode="auto">
          <a:xfrm>
            <a:off x="149225" y="3865563"/>
            <a:ext cx="213677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4518" name="Line 5"/>
          <p:cNvSpPr>
            <a:spLocks noChangeShapeType="1"/>
          </p:cNvSpPr>
          <p:nvPr/>
        </p:nvSpPr>
        <p:spPr bwMode="auto">
          <a:xfrm rot="10800000" flipH="1">
            <a:off x="1982788" y="3954463"/>
            <a:ext cx="1160462" cy="58737"/>
          </a:xfrm>
          <a:prstGeom prst="line">
            <a:avLst/>
          </a:prstGeom>
          <a:noFill/>
          <a:ln w="12700">
            <a:solidFill>
              <a:srgbClr val="86CD4D"/>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4519" name="Line 6"/>
          <p:cNvSpPr>
            <a:spLocks noChangeShapeType="1"/>
          </p:cNvSpPr>
          <p:nvPr/>
        </p:nvSpPr>
        <p:spPr bwMode="auto">
          <a:xfrm>
            <a:off x="1987550" y="4241800"/>
            <a:ext cx="1155700" cy="1670050"/>
          </a:xfrm>
          <a:prstGeom prst="line">
            <a:avLst/>
          </a:prstGeom>
          <a:noFill/>
          <a:ln w="12700">
            <a:solidFill>
              <a:srgbClr val="86CD4D"/>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8" name="Rectangle 4"/>
          <p:cNvSpPr>
            <a:spLocks/>
          </p:cNvSpPr>
          <p:nvPr/>
        </p:nvSpPr>
        <p:spPr bwMode="auto">
          <a:xfrm>
            <a:off x="2695870" y="6396994"/>
            <a:ext cx="30108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700" dirty="0">
                <a:solidFill>
                  <a:srgbClr val="000000"/>
                </a:solidFill>
                <a:latin typeface="Calibri" panose="020F0502020204030204" pitchFamily="34" charset="0"/>
                <a:cs typeface="Calibri" panose="020F0502020204030204" pitchFamily="34" charset="0"/>
                <a:sym typeface="Times New Roman" pitchFamily="18" charset="0"/>
              </a:rPr>
              <a:t>Actually 16x16, only showing 8x8</a:t>
            </a:r>
          </a:p>
        </p:txBody>
      </p:sp>
      <p:sp>
        <p:nvSpPr>
          <p:cNvPr id="9" name="TextBox 8"/>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2039707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538"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188" y="3619500"/>
            <a:ext cx="56388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5539" name="Rectangle 2"/>
          <p:cNvSpPr>
            <a:spLocks noGrp="1" noChangeArrowheads="1"/>
          </p:cNvSpPr>
          <p:nvPr>
            <p:ph type="title"/>
          </p:nvPr>
        </p:nvSpPr>
        <p:spPr>
          <a:xfrm>
            <a:off x="685800" y="-76200"/>
            <a:ext cx="7772400" cy="1143000"/>
          </a:xfrm>
        </p:spPr>
        <p:txBody>
          <a:bodyPr rIns="132080"/>
          <a:lstStyle/>
          <a:p>
            <a:pPr eaLnBrk="1" hangingPunct="1"/>
            <a:r>
              <a:rPr lang="en-US" altLang="en-US" sz="3600" dirty="0">
                <a:latin typeface="Calibri" panose="020F0502020204030204" pitchFamily="34" charset="0"/>
                <a:cs typeface="Calibri" panose="020F0502020204030204" pitchFamily="34" charset="0"/>
              </a:rPr>
              <a:t>SIFT vector formation</a:t>
            </a:r>
            <a:endParaRPr lang="en-US" altLang="en-US" sz="3600" dirty="0">
              <a:latin typeface="Calibri" panose="020F0502020204030204" pitchFamily="34" charset="0"/>
              <a:ea typeface="ヒラギノ明朝 ProN W6" charset="0"/>
              <a:cs typeface="Calibri" panose="020F0502020204030204" pitchFamily="34" charset="0"/>
            </a:endParaRPr>
          </a:p>
        </p:txBody>
      </p:sp>
      <p:sp>
        <p:nvSpPr>
          <p:cNvPr id="65540" name="Rectangle 3"/>
          <p:cNvSpPr>
            <a:spLocks noGrp="1" noChangeArrowheads="1"/>
          </p:cNvSpPr>
          <p:nvPr>
            <p:ph idx="1"/>
          </p:nvPr>
        </p:nvSpPr>
        <p:spPr>
          <a:xfrm>
            <a:off x="228600" y="914400"/>
            <a:ext cx="8763000" cy="2590800"/>
          </a:xfrm>
        </p:spPr>
        <p:txBody>
          <a:bodyPr rIns="132080"/>
          <a:lstStyle/>
          <a:p>
            <a:pPr eaLnBrk="1" hangingPunct="1"/>
            <a:r>
              <a:rPr lang="en-US" altLang="en-US" sz="2800" dirty="0">
                <a:latin typeface="Calibri" panose="020F0502020204030204" pitchFamily="34" charset="0"/>
                <a:cs typeface="Calibri" panose="020F0502020204030204" pitchFamily="34" charset="0"/>
              </a:rPr>
              <a:t>4x4 array of gradient orientation histograms weighted by gradient magnitude.</a:t>
            </a:r>
          </a:p>
          <a:p>
            <a:pPr eaLnBrk="1" hangingPunct="1"/>
            <a:r>
              <a:rPr lang="en-US" altLang="en-US" sz="2800" dirty="0">
                <a:latin typeface="Calibri" panose="020F0502020204030204" pitchFamily="34" charset="0"/>
                <a:cs typeface="Calibri" panose="020F0502020204030204" pitchFamily="34" charset="0"/>
              </a:rPr>
              <a:t>Bin into 8 orientations x 4x4 array = 128 dimensions.</a:t>
            </a:r>
          </a:p>
        </p:txBody>
      </p:sp>
      <p:sp>
        <p:nvSpPr>
          <p:cNvPr id="65541" name="Rectangle 4"/>
          <p:cNvSpPr>
            <a:spLocks/>
          </p:cNvSpPr>
          <p:nvPr/>
        </p:nvSpPr>
        <p:spPr bwMode="auto">
          <a:xfrm>
            <a:off x="6144532" y="6413500"/>
            <a:ext cx="29791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700" dirty="0">
                <a:solidFill>
                  <a:srgbClr val="000000"/>
                </a:solidFill>
                <a:latin typeface="Calibri" panose="020F0502020204030204" pitchFamily="34" charset="0"/>
                <a:cs typeface="Calibri" panose="020F0502020204030204" pitchFamily="34" charset="0"/>
                <a:sym typeface="Times New Roman" pitchFamily="18" charset="0"/>
              </a:rPr>
              <a:t>Showing only 2x2 here but is 4x4</a:t>
            </a:r>
          </a:p>
        </p:txBody>
      </p:sp>
      <p:pic>
        <p:nvPicPr>
          <p:cNvPr id="65542" name="Picture 5"/>
          <p:cNvPicPr>
            <a:picLocks noChangeArrowheads="1"/>
          </p:cNvPicPr>
          <p:nvPr/>
        </p:nvPicPr>
        <p:blipFill>
          <a:blip r:embed="rId3" cstate="print">
            <a:extLst>
              <a:ext uri="{28A0092B-C50C-407E-A947-70E740481C1C}">
                <a14:useLocalDpi xmlns:a14="http://schemas.microsoft.com/office/drawing/2010/main" val="0"/>
              </a:ext>
            </a:extLst>
          </a:blip>
          <a:srcRect r="45232"/>
          <a:stretch>
            <a:fillRect/>
          </a:stretch>
        </p:blipFill>
        <p:spPr bwMode="auto">
          <a:xfrm>
            <a:off x="149225" y="3865563"/>
            <a:ext cx="213677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5543" name="Line 6"/>
          <p:cNvSpPr>
            <a:spLocks noChangeShapeType="1"/>
          </p:cNvSpPr>
          <p:nvPr/>
        </p:nvSpPr>
        <p:spPr bwMode="auto">
          <a:xfrm rot="10800000" flipH="1">
            <a:off x="1982788" y="3954463"/>
            <a:ext cx="1160462" cy="58737"/>
          </a:xfrm>
          <a:prstGeom prst="line">
            <a:avLst/>
          </a:prstGeom>
          <a:noFill/>
          <a:ln w="12700">
            <a:solidFill>
              <a:srgbClr val="86CD4D"/>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5544" name="Line 7"/>
          <p:cNvSpPr>
            <a:spLocks noChangeShapeType="1"/>
          </p:cNvSpPr>
          <p:nvPr/>
        </p:nvSpPr>
        <p:spPr bwMode="auto">
          <a:xfrm>
            <a:off x="1987550" y="4241800"/>
            <a:ext cx="1155700" cy="1670050"/>
          </a:xfrm>
          <a:prstGeom prst="line">
            <a:avLst/>
          </a:prstGeom>
          <a:noFill/>
          <a:ln w="12700">
            <a:solidFill>
              <a:srgbClr val="86CD4D"/>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9" name="TextBox 8"/>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3665341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1"/>
          <p:cNvSpPr>
            <a:spLocks noGrp="1" noChangeArrowheads="1"/>
          </p:cNvSpPr>
          <p:nvPr>
            <p:ph type="title"/>
          </p:nvPr>
        </p:nvSpPr>
        <p:spPr>
          <a:xfrm>
            <a:off x="685800" y="-76200"/>
            <a:ext cx="7772400" cy="1143000"/>
          </a:xfrm>
        </p:spPr>
        <p:txBody>
          <a:bodyPr rIns="132080"/>
          <a:lstStyle/>
          <a:p>
            <a:pPr eaLnBrk="1" hangingPunct="1"/>
            <a:r>
              <a:rPr lang="en-US" altLang="en-US" sz="3600" dirty="0">
                <a:latin typeface="Calibri" panose="020F0502020204030204" pitchFamily="34" charset="0"/>
                <a:cs typeface="Calibri" panose="020F0502020204030204" pitchFamily="34" charset="0"/>
              </a:rPr>
              <a:t>Ensure smoothness</a:t>
            </a:r>
            <a:endParaRPr lang="en-US" altLang="en-US" sz="3600" dirty="0">
              <a:latin typeface="Calibri" panose="020F0502020204030204" pitchFamily="34" charset="0"/>
              <a:ea typeface="ヒラギノ明朝 ProN W6" charset="0"/>
              <a:cs typeface="Calibri" panose="020F0502020204030204" pitchFamily="34" charset="0"/>
            </a:endParaRPr>
          </a:p>
        </p:txBody>
      </p:sp>
      <p:sp>
        <p:nvSpPr>
          <p:cNvPr id="66563" name="Rectangle 2"/>
          <p:cNvSpPr>
            <a:spLocks noGrp="1" noChangeArrowheads="1"/>
          </p:cNvSpPr>
          <p:nvPr>
            <p:ph idx="1"/>
          </p:nvPr>
        </p:nvSpPr>
        <p:spPr>
          <a:xfrm>
            <a:off x="457200" y="914400"/>
            <a:ext cx="8382000" cy="2590800"/>
          </a:xfrm>
        </p:spPr>
        <p:txBody>
          <a:bodyPr rIns="132080"/>
          <a:lstStyle/>
          <a:p>
            <a:pPr eaLnBrk="1" hangingPunct="1"/>
            <a:r>
              <a:rPr lang="en-US" altLang="en-US" dirty="0">
                <a:latin typeface="Calibri" panose="020F0502020204030204" pitchFamily="34" charset="0"/>
                <a:cs typeface="Calibri" panose="020F0502020204030204" pitchFamily="34" charset="0"/>
              </a:rPr>
              <a:t>Gaussian weight the magnitudes </a:t>
            </a:r>
          </a:p>
          <a:p>
            <a:pPr eaLnBrk="1" hangingPunct="1"/>
            <a:r>
              <a:rPr lang="en-US" altLang="en-US" dirty="0">
                <a:latin typeface="Calibri" panose="020F0502020204030204" pitchFamily="34" charset="0"/>
                <a:cs typeface="Calibri" panose="020F0502020204030204" pitchFamily="34" charset="0"/>
              </a:rPr>
              <a:t>Trilinear interpolation </a:t>
            </a:r>
          </a:p>
          <a:p>
            <a:pPr marL="782638" lvl="1" eaLnBrk="1" hangingPunct="1"/>
            <a:r>
              <a:rPr lang="en-US" altLang="en-US" dirty="0">
                <a:latin typeface="Calibri" panose="020F0502020204030204" pitchFamily="34" charset="0"/>
                <a:cs typeface="Calibri" panose="020F0502020204030204" pitchFamily="34" charset="0"/>
              </a:rPr>
              <a:t>A given gradient contributes to 8 bins: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4 in space x 2 in orientation</a:t>
            </a:r>
          </a:p>
        </p:txBody>
      </p:sp>
      <p:pic>
        <p:nvPicPr>
          <p:cNvPr id="6656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188" y="3619500"/>
            <a:ext cx="56388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65" name="Picture 4"/>
          <p:cNvPicPr>
            <a:picLocks noChangeArrowheads="1"/>
          </p:cNvPicPr>
          <p:nvPr/>
        </p:nvPicPr>
        <p:blipFill>
          <a:blip r:embed="rId3" cstate="print">
            <a:extLst>
              <a:ext uri="{28A0092B-C50C-407E-A947-70E740481C1C}">
                <a14:useLocalDpi xmlns:a14="http://schemas.microsoft.com/office/drawing/2010/main" val="0"/>
              </a:ext>
            </a:extLst>
          </a:blip>
          <a:srcRect r="45232"/>
          <a:stretch>
            <a:fillRect/>
          </a:stretch>
        </p:blipFill>
        <p:spPr bwMode="auto">
          <a:xfrm>
            <a:off x="149225" y="3865563"/>
            <a:ext cx="213677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566" name="Line 5"/>
          <p:cNvSpPr>
            <a:spLocks noChangeShapeType="1"/>
          </p:cNvSpPr>
          <p:nvPr/>
        </p:nvSpPr>
        <p:spPr bwMode="auto">
          <a:xfrm rot="10800000" flipH="1">
            <a:off x="1982788" y="3954463"/>
            <a:ext cx="1160462" cy="58737"/>
          </a:xfrm>
          <a:prstGeom prst="line">
            <a:avLst/>
          </a:prstGeom>
          <a:noFill/>
          <a:ln w="12700">
            <a:solidFill>
              <a:srgbClr val="86CD4D"/>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67" name="Line 6"/>
          <p:cNvSpPr>
            <a:spLocks noChangeShapeType="1"/>
          </p:cNvSpPr>
          <p:nvPr/>
        </p:nvSpPr>
        <p:spPr bwMode="auto">
          <a:xfrm>
            <a:off x="1987550" y="4241800"/>
            <a:ext cx="1155700" cy="1670050"/>
          </a:xfrm>
          <a:prstGeom prst="line">
            <a:avLst/>
          </a:prstGeom>
          <a:noFill/>
          <a:ln w="12700">
            <a:solidFill>
              <a:srgbClr val="86CD4D"/>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68" name="Line 7"/>
          <p:cNvSpPr>
            <a:spLocks noChangeShapeType="1"/>
          </p:cNvSpPr>
          <p:nvPr/>
        </p:nvSpPr>
        <p:spPr bwMode="auto">
          <a:xfrm flipH="1">
            <a:off x="3767138" y="4498975"/>
            <a:ext cx="163512" cy="57150"/>
          </a:xfrm>
          <a:prstGeom prst="line">
            <a:avLst/>
          </a:prstGeom>
          <a:noFill/>
          <a:ln w="38100">
            <a:solidFill>
              <a:srgbClr val="FF2712"/>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69" name="Line 8"/>
          <p:cNvSpPr>
            <a:spLocks noChangeShapeType="1"/>
          </p:cNvSpPr>
          <p:nvPr/>
        </p:nvSpPr>
        <p:spPr bwMode="auto">
          <a:xfrm flipH="1">
            <a:off x="7094538" y="5195888"/>
            <a:ext cx="211137" cy="223837"/>
          </a:xfrm>
          <a:prstGeom prst="line">
            <a:avLst/>
          </a:prstGeom>
          <a:noFill/>
          <a:ln w="38100">
            <a:solidFill>
              <a:srgbClr val="FF2712"/>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70" name="Line 9"/>
          <p:cNvSpPr>
            <a:spLocks noChangeShapeType="1"/>
          </p:cNvSpPr>
          <p:nvPr/>
        </p:nvSpPr>
        <p:spPr bwMode="auto">
          <a:xfrm flipH="1">
            <a:off x="7094538" y="4217988"/>
            <a:ext cx="211137" cy="223837"/>
          </a:xfrm>
          <a:prstGeom prst="line">
            <a:avLst/>
          </a:prstGeom>
          <a:noFill/>
          <a:ln w="38100">
            <a:solidFill>
              <a:srgbClr val="FF2712"/>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71" name="Line 10"/>
          <p:cNvSpPr>
            <a:spLocks noChangeShapeType="1"/>
          </p:cNvSpPr>
          <p:nvPr/>
        </p:nvSpPr>
        <p:spPr bwMode="auto">
          <a:xfrm flipH="1">
            <a:off x="8047038" y="5265738"/>
            <a:ext cx="173037" cy="166687"/>
          </a:xfrm>
          <a:prstGeom prst="line">
            <a:avLst/>
          </a:prstGeom>
          <a:noFill/>
          <a:ln w="38100">
            <a:solidFill>
              <a:srgbClr val="FF2712"/>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72" name="Line 11"/>
          <p:cNvSpPr>
            <a:spLocks noChangeShapeType="1"/>
          </p:cNvSpPr>
          <p:nvPr/>
        </p:nvSpPr>
        <p:spPr bwMode="auto">
          <a:xfrm flipH="1">
            <a:off x="8085138" y="4089400"/>
            <a:ext cx="331787" cy="339725"/>
          </a:xfrm>
          <a:prstGeom prst="line">
            <a:avLst/>
          </a:prstGeom>
          <a:noFill/>
          <a:ln w="38100">
            <a:solidFill>
              <a:srgbClr val="FF2712"/>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73" name="Line 12"/>
          <p:cNvSpPr>
            <a:spLocks noChangeShapeType="1"/>
          </p:cNvSpPr>
          <p:nvPr/>
        </p:nvSpPr>
        <p:spPr bwMode="auto">
          <a:xfrm flipH="1">
            <a:off x="8074025" y="4419600"/>
            <a:ext cx="304800" cy="0"/>
          </a:xfrm>
          <a:prstGeom prst="line">
            <a:avLst/>
          </a:prstGeom>
          <a:noFill/>
          <a:ln w="38100">
            <a:solidFill>
              <a:srgbClr val="FF2712"/>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74" name="Line 13"/>
          <p:cNvSpPr>
            <a:spLocks noChangeShapeType="1"/>
          </p:cNvSpPr>
          <p:nvPr/>
        </p:nvSpPr>
        <p:spPr bwMode="auto">
          <a:xfrm flipH="1">
            <a:off x="8048625" y="5422900"/>
            <a:ext cx="466725" cy="0"/>
          </a:xfrm>
          <a:prstGeom prst="line">
            <a:avLst/>
          </a:prstGeom>
          <a:noFill/>
          <a:ln w="38100">
            <a:solidFill>
              <a:srgbClr val="FF2712"/>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75" name="Line 14"/>
          <p:cNvSpPr>
            <a:spLocks noChangeShapeType="1"/>
          </p:cNvSpPr>
          <p:nvPr/>
        </p:nvSpPr>
        <p:spPr bwMode="auto">
          <a:xfrm flipH="1">
            <a:off x="7083425" y="5422900"/>
            <a:ext cx="376238" cy="0"/>
          </a:xfrm>
          <a:prstGeom prst="line">
            <a:avLst/>
          </a:prstGeom>
          <a:noFill/>
          <a:ln w="38100">
            <a:solidFill>
              <a:srgbClr val="FF2712"/>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76" name="Line 15"/>
          <p:cNvSpPr>
            <a:spLocks noChangeShapeType="1"/>
          </p:cNvSpPr>
          <p:nvPr/>
        </p:nvSpPr>
        <p:spPr bwMode="auto">
          <a:xfrm flipH="1">
            <a:off x="7083425" y="4445000"/>
            <a:ext cx="376238" cy="0"/>
          </a:xfrm>
          <a:prstGeom prst="line">
            <a:avLst/>
          </a:prstGeom>
          <a:noFill/>
          <a:ln w="38100">
            <a:solidFill>
              <a:srgbClr val="FF2712"/>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6577" name="Freeform 16"/>
          <p:cNvSpPr>
            <a:spLocks/>
          </p:cNvSpPr>
          <p:nvPr/>
        </p:nvSpPr>
        <p:spPr bwMode="auto">
          <a:xfrm>
            <a:off x="2706688" y="4108450"/>
            <a:ext cx="2806700" cy="939800"/>
          </a:xfrm>
          <a:custGeom>
            <a:avLst/>
            <a:gdLst>
              <a:gd name="T0" fmla="*/ 0 w 21600"/>
              <a:gd name="T1" fmla="*/ 39960510 h 21600"/>
              <a:gd name="T2" fmla="*/ 182671859 w 21600"/>
              <a:gd name="T3" fmla="*/ 0 h 21600"/>
              <a:gd name="T4" fmla="*/ 364702076 w 21600"/>
              <a:gd name="T5" fmla="*/ 4088999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a:moveTo>
                  <a:pt x="0" y="21109"/>
                </a:moveTo>
                <a:cubicBezTo>
                  <a:pt x="2135" y="21109"/>
                  <a:pt x="6006" y="0"/>
                  <a:pt x="10819" y="0"/>
                </a:cubicBezTo>
                <a:cubicBezTo>
                  <a:pt x="15633" y="0"/>
                  <a:pt x="17913" y="21600"/>
                  <a:pt x="21600" y="21600"/>
                </a:cubicBezTo>
              </a:path>
            </a:pathLst>
          </a:custGeom>
          <a:noFill/>
          <a:ln w="38100" cap="flat">
            <a:solidFill>
              <a:srgbClr val="4A00E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18" name="TextBox 17"/>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1384990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1"/>
          <p:cNvSpPr>
            <a:spLocks noGrp="1" noChangeArrowheads="1"/>
          </p:cNvSpPr>
          <p:nvPr>
            <p:ph type="title"/>
          </p:nvPr>
        </p:nvSpPr>
        <p:spPr>
          <a:xfrm>
            <a:off x="685800" y="-76200"/>
            <a:ext cx="7772400" cy="1143000"/>
          </a:xfrm>
        </p:spPr>
        <p:txBody>
          <a:bodyPr rIns="132080"/>
          <a:lstStyle/>
          <a:p>
            <a:pPr eaLnBrk="1" hangingPunct="1"/>
            <a:r>
              <a:rPr lang="en-US" altLang="en-US" sz="3600" dirty="0">
                <a:latin typeface="Calibri" panose="020F0502020204030204" pitchFamily="34" charset="0"/>
                <a:cs typeface="Calibri" panose="020F0502020204030204" pitchFamily="34" charset="0"/>
              </a:rPr>
              <a:t>Reduce effect of illumination</a:t>
            </a:r>
            <a:endParaRPr lang="en-US" altLang="en-US" sz="3600" dirty="0">
              <a:latin typeface="Calibri" panose="020F0502020204030204" pitchFamily="34" charset="0"/>
              <a:ea typeface="ヒラギノ明朝 ProN W6" charset="0"/>
              <a:cs typeface="Calibri" panose="020F0502020204030204" pitchFamily="34" charset="0"/>
            </a:endParaRPr>
          </a:p>
        </p:txBody>
      </p:sp>
      <p:sp>
        <p:nvSpPr>
          <p:cNvPr id="67587" name="Rectangle 2"/>
          <p:cNvSpPr>
            <a:spLocks noGrp="1" noChangeArrowheads="1"/>
          </p:cNvSpPr>
          <p:nvPr>
            <p:ph idx="1"/>
          </p:nvPr>
        </p:nvSpPr>
        <p:spPr>
          <a:xfrm>
            <a:off x="457200" y="914400"/>
            <a:ext cx="8382000" cy="2819400"/>
          </a:xfrm>
        </p:spPr>
        <p:txBody>
          <a:bodyPr rIns="132080"/>
          <a:lstStyle/>
          <a:p>
            <a:pPr eaLnBrk="1" hangingPunct="1"/>
            <a:r>
              <a:rPr lang="en-US" altLang="en-US" sz="2800" dirty="0">
                <a:latin typeface="Calibri" panose="020F0502020204030204" pitchFamily="34" charset="0"/>
                <a:cs typeface="Calibri" panose="020F0502020204030204" pitchFamily="34" charset="0"/>
              </a:rPr>
              <a:t>128-dim vector normalized to 1 </a:t>
            </a:r>
          </a:p>
          <a:p>
            <a:pPr eaLnBrk="1" hangingPunct="1"/>
            <a:r>
              <a:rPr lang="en-US" altLang="en-US" sz="2800" dirty="0">
                <a:latin typeface="Calibri" panose="020F0502020204030204" pitchFamily="34" charset="0"/>
                <a:cs typeface="Calibri" panose="020F0502020204030204" pitchFamily="34" charset="0"/>
              </a:rPr>
              <a:t>Threshold gradient magnitudes to avoid excessive influence of high gradients</a:t>
            </a:r>
          </a:p>
          <a:p>
            <a:pPr marL="782638" lvl="1" eaLnBrk="1" hangingPunct="1"/>
            <a:r>
              <a:rPr lang="en-US" altLang="en-US" dirty="0">
                <a:latin typeface="Calibri" panose="020F0502020204030204" pitchFamily="34" charset="0"/>
                <a:cs typeface="Calibri" panose="020F0502020204030204" pitchFamily="34" charset="0"/>
              </a:rPr>
              <a:t>After normalization, clamp gradients &gt; 0.2</a:t>
            </a:r>
          </a:p>
          <a:p>
            <a:pPr marL="782638" lvl="1" eaLnBrk="1" hangingPunct="1"/>
            <a:r>
              <a:rPr lang="en-US" altLang="en-US" dirty="0">
                <a:latin typeface="Calibri" panose="020F0502020204030204" pitchFamily="34" charset="0"/>
                <a:cs typeface="Calibri" panose="020F0502020204030204" pitchFamily="34" charset="0"/>
              </a:rPr>
              <a:t>Renormalize</a:t>
            </a:r>
          </a:p>
        </p:txBody>
      </p:sp>
      <p:pic>
        <p:nvPicPr>
          <p:cNvPr id="6758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188" y="3619500"/>
            <a:ext cx="56388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589" name="Picture 4"/>
          <p:cNvPicPr>
            <a:picLocks noChangeArrowheads="1"/>
          </p:cNvPicPr>
          <p:nvPr/>
        </p:nvPicPr>
        <p:blipFill>
          <a:blip r:embed="rId3" cstate="print">
            <a:extLst>
              <a:ext uri="{28A0092B-C50C-407E-A947-70E740481C1C}">
                <a14:useLocalDpi xmlns:a14="http://schemas.microsoft.com/office/drawing/2010/main" val="0"/>
              </a:ext>
            </a:extLst>
          </a:blip>
          <a:srcRect r="45232"/>
          <a:stretch>
            <a:fillRect/>
          </a:stretch>
        </p:blipFill>
        <p:spPr bwMode="auto">
          <a:xfrm>
            <a:off x="149225" y="3865563"/>
            <a:ext cx="213677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590" name="Line 5"/>
          <p:cNvSpPr>
            <a:spLocks noChangeShapeType="1"/>
          </p:cNvSpPr>
          <p:nvPr/>
        </p:nvSpPr>
        <p:spPr bwMode="auto">
          <a:xfrm rot="10800000" flipH="1">
            <a:off x="1982788" y="3954463"/>
            <a:ext cx="1160462" cy="58737"/>
          </a:xfrm>
          <a:prstGeom prst="line">
            <a:avLst/>
          </a:prstGeom>
          <a:noFill/>
          <a:ln w="12700">
            <a:solidFill>
              <a:srgbClr val="86CD4D"/>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67591" name="Line 6"/>
          <p:cNvSpPr>
            <a:spLocks noChangeShapeType="1"/>
          </p:cNvSpPr>
          <p:nvPr/>
        </p:nvSpPr>
        <p:spPr bwMode="auto">
          <a:xfrm>
            <a:off x="1987550" y="4241800"/>
            <a:ext cx="1155700" cy="1670050"/>
          </a:xfrm>
          <a:prstGeom prst="line">
            <a:avLst/>
          </a:prstGeom>
          <a:noFill/>
          <a:ln w="12700">
            <a:solidFill>
              <a:srgbClr val="86CD4D"/>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latin typeface="Calibri" panose="020F0502020204030204" pitchFamily="34" charset="0"/>
              <a:cs typeface="Calibri" panose="020F0502020204030204" pitchFamily="34" charset="0"/>
            </a:endParaRPr>
          </a:p>
        </p:txBody>
      </p:sp>
      <p:sp>
        <p:nvSpPr>
          <p:cNvPr id="8" name="TextBox 7"/>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28403148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a:t>
            </a:r>
          </a:p>
        </p:txBody>
      </p:sp>
      <p:sp>
        <p:nvSpPr>
          <p:cNvPr id="3" name="Content Placeholder 2"/>
          <p:cNvSpPr>
            <a:spLocks noGrp="1"/>
          </p:cNvSpPr>
          <p:nvPr>
            <p:ph idx="1"/>
          </p:nvPr>
        </p:nvSpPr>
        <p:spPr>
          <a:xfrm>
            <a:off x="381000" y="990600"/>
            <a:ext cx="8534400" cy="5135563"/>
          </a:xfrm>
        </p:spPr>
        <p:txBody>
          <a:bodyPr/>
          <a:lstStyle/>
          <a:p>
            <a:r>
              <a:rPr lang="en-US" dirty="0"/>
              <a:t>Find Difference of Gaussian scale-space extrema</a:t>
            </a:r>
          </a:p>
          <a:p>
            <a:r>
              <a:rPr lang="en-US" dirty="0"/>
              <a:t>Post-processing</a:t>
            </a:r>
          </a:p>
          <a:p>
            <a:pPr lvl="1"/>
            <a:r>
              <a:rPr lang="en-US" dirty="0"/>
              <a:t>Position interpolation</a:t>
            </a:r>
          </a:p>
          <a:p>
            <a:pPr lvl="1"/>
            <a:r>
              <a:rPr lang="en-US" dirty="0"/>
              <a:t>Discard low-contrast points</a:t>
            </a:r>
          </a:p>
          <a:p>
            <a:pPr lvl="1"/>
            <a:r>
              <a:rPr lang="en-US" dirty="0"/>
              <a:t>Eliminate points along edges</a:t>
            </a:r>
          </a:p>
        </p:txBody>
      </p:sp>
    </p:spTree>
    <p:extLst>
      <p:ext uri="{BB962C8B-B14F-4D97-AF65-F5344CB8AC3E}">
        <p14:creationId xmlns:p14="http://schemas.microsoft.com/office/powerpoint/2010/main" val="4094951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a:t>
            </a:r>
          </a:p>
        </p:txBody>
      </p:sp>
      <p:sp>
        <p:nvSpPr>
          <p:cNvPr id="3" name="Content Placeholder 2"/>
          <p:cNvSpPr>
            <a:spLocks noGrp="1"/>
          </p:cNvSpPr>
          <p:nvPr>
            <p:ph idx="1"/>
          </p:nvPr>
        </p:nvSpPr>
        <p:spPr>
          <a:xfrm>
            <a:off x="381000" y="990600"/>
            <a:ext cx="8534400" cy="5135563"/>
          </a:xfrm>
        </p:spPr>
        <p:txBody>
          <a:bodyPr/>
          <a:lstStyle/>
          <a:p>
            <a:r>
              <a:rPr lang="en-US" dirty="0"/>
              <a:t>Find Difference of Gaussian scale-space extrema</a:t>
            </a:r>
          </a:p>
          <a:p>
            <a:r>
              <a:rPr lang="en-US" dirty="0"/>
              <a:t>Post-processing</a:t>
            </a:r>
          </a:p>
          <a:p>
            <a:pPr lvl="1"/>
            <a:r>
              <a:rPr lang="en-US" dirty="0"/>
              <a:t>Position interpolation</a:t>
            </a:r>
          </a:p>
          <a:p>
            <a:pPr lvl="1"/>
            <a:r>
              <a:rPr lang="en-US" dirty="0"/>
              <a:t>Discard low-contrast points</a:t>
            </a:r>
          </a:p>
          <a:p>
            <a:pPr lvl="1"/>
            <a:r>
              <a:rPr lang="en-US" dirty="0"/>
              <a:t>Eliminate points along edges</a:t>
            </a:r>
          </a:p>
          <a:p>
            <a:r>
              <a:rPr lang="en-US" dirty="0"/>
              <a:t>Orientation estimation</a:t>
            </a:r>
          </a:p>
        </p:txBody>
      </p:sp>
    </p:spTree>
    <p:extLst>
      <p:ext uri="{BB962C8B-B14F-4D97-AF65-F5344CB8AC3E}">
        <p14:creationId xmlns:p14="http://schemas.microsoft.com/office/powerpoint/2010/main" val="3206216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p:txBody>
          <a:bodyPr/>
          <a:lstStyle/>
          <a:p>
            <a:pPr>
              <a:defRPr/>
            </a:pPr>
            <a:r>
              <a:rPr lang="en-US"/>
              <a:t>T. Tuytelaars, B. Leibe</a:t>
            </a:r>
          </a:p>
        </p:txBody>
      </p:sp>
      <p:grpSp>
        <p:nvGrpSpPr>
          <p:cNvPr id="2" name="Group 2"/>
          <p:cNvGrpSpPr>
            <a:grpSpLocks/>
          </p:cNvGrpSpPr>
          <p:nvPr/>
        </p:nvGrpSpPr>
        <p:grpSpPr bwMode="auto">
          <a:xfrm>
            <a:off x="2754313" y="4054475"/>
            <a:ext cx="2306637" cy="2327275"/>
            <a:chOff x="1735" y="2568"/>
            <a:chExt cx="1453" cy="1466"/>
          </a:xfrm>
        </p:grpSpPr>
        <p:sp>
          <p:nvSpPr>
            <p:cNvPr id="53319" name="Freeform 3"/>
            <p:cNvSpPr>
              <a:spLocks/>
            </p:cNvSpPr>
            <p:nvPr/>
          </p:nvSpPr>
          <p:spPr bwMode="auto">
            <a:xfrm>
              <a:off x="1742" y="2575"/>
              <a:ext cx="1438" cy="1451"/>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1 h 9641"/>
                <a:gd name="T28" fmla="*/ 1 w 8629"/>
                <a:gd name="T29" fmla="*/ 1 h 9641"/>
                <a:gd name="T30" fmla="*/ 1 w 8629"/>
                <a:gd name="T31" fmla="*/ 1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1 h 9641"/>
                <a:gd name="T54" fmla="*/ 0 w 8629"/>
                <a:gd name="T55" fmla="*/ 1 h 9641"/>
                <a:gd name="T56" fmla="*/ 0 w 8629"/>
                <a:gd name="T57" fmla="*/ 1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a:p>
          </p:txBody>
        </p:sp>
        <p:sp>
          <p:nvSpPr>
            <p:cNvPr id="53320" name="Freeform 4"/>
            <p:cNvSpPr>
              <a:spLocks/>
            </p:cNvSpPr>
            <p:nvPr/>
          </p:nvSpPr>
          <p:spPr bwMode="auto">
            <a:xfrm>
              <a:off x="2461" y="2568"/>
              <a:ext cx="727" cy="733"/>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a:p>
          </p:txBody>
        </p:sp>
        <p:sp>
          <p:nvSpPr>
            <p:cNvPr id="53321" name="Freeform 5"/>
            <p:cNvSpPr>
              <a:spLocks/>
            </p:cNvSpPr>
            <p:nvPr/>
          </p:nvSpPr>
          <p:spPr bwMode="auto">
            <a:xfrm>
              <a:off x="2461" y="3301"/>
              <a:ext cx="727" cy="733"/>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a:p>
          </p:txBody>
        </p:sp>
        <p:sp>
          <p:nvSpPr>
            <p:cNvPr id="53322" name="Freeform 6"/>
            <p:cNvSpPr>
              <a:spLocks/>
            </p:cNvSpPr>
            <p:nvPr/>
          </p:nvSpPr>
          <p:spPr bwMode="auto">
            <a:xfrm>
              <a:off x="1735" y="3301"/>
              <a:ext cx="726" cy="733"/>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a:p>
          </p:txBody>
        </p:sp>
        <p:sp>
          <p:nvSpPr>
            <p:cNvPr id="53323" name="Freeform 7"/>
            <p:cNvSpPr>
              <a:spLocks/>
            </p:cNvSpPr>
            <p:nvPr/>
          </p:nvSpPr>
          <p:spPr bwMode="auto">
            <a:xfrm>
              <a:off x="1735" y="2568"/>
              <a:ext cx="726" cy="733"/>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a:p>
          </p:txBody>
        </p:sp>
        <p:sp>
          <p:nvSpPr>
            <p:cNvPr id="53324" name="Freeform 8"/>
            <p:cNvSpPr>
              <a:spLocks/>
            </p:cNvSpPr>
            <p:nvPr/>
          </p:nvSpPr>
          <p:spPr bwMode="auto">
            <a:xfrm>
              <a:off x="1971" y="2827"/>
              <a:ext cx="485" cy="513"/>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a:p>
          </p:txBody>
        </p:sp>
        <p:sp>
          <p:nvSpPr>
            <p:cNvPr id="53325" name="Freeform 9"/>
            <p:cNvSpPr>
              <a:spLocks/>
            </p:cNvSpPr>
            <p:nvPr/>
          </p:nvSpPr>
          <p:spPr bwMode="auto">
            <a:xfrm>
              <a:off x="1973" y="3332"/>
              <a:ext cx="133" cy="351"/>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a:p>
          </p:txBody>
        </p:sp>
        <p:sp>
          <p:nvSpPr>
            <p:cNvPr id="53326" name="Freeform 10"/>
            <p:cNvSpPr>
              <a:spLocks/>
            </p:cNvSpPr>
            <p:nvPr/>
          </p:nvSpPr>
          <p:spPr bwMode="auto">
            <a:xfrm>
              <a:off x="2096" y="3323"/>
              <a:ext cx="663" cy="356"/>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a:p>
          </p:txBody>
        </p:sp>
        <p:sp>
          <p:nvSpPr>
            <p:cNvPr id="53327" name="Freeform 11"/>
            <p:cNvSpPr>
              <a:spLocks/>
            </p:cNvSpPr>
            <p:nvPr/>
          </p:nvSpPr>
          <p:spPr bwMode="auto">
            <a:xfrm>
              <a:off x="2401" y="3425"/>
              <a:ext cx="528" cy="322"/>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a:p>
          </p:txBody>
        </p:sp>
        <p:sp>
          <p:nvSpPr>
            <p:cNvPr id="53328" name="Freeform 12"/>
            <p:cNvSpPr>
              <a:spLocks/>
            </p:cNvSpPr>
            <p:nvPr/>
          </p:nvSpPr>
          <p:spPr bwMode="auto">
            <a:xfrm>
              <a:off x="2677" y="2901"/>
              <a:ext cx="356" cy="227"/>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a:p>
          </p:txBody>
        </p:sp>
        <p:sp>
          <p:nvSpPr>
            <p:cNvPr id="53329" name="Freeform 13"/>
            <p:cNvSpPr>
              <a:spLocks/>
            </p:cNvSpPr>
            <p:nvPr/>
          </p:nvSpPr>
          <p:spPr bwMode="auto">
            <a:xfrm>
              <a:off x="2679" y="2913"/>
              <a:ext cx="75" cy="410"/>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a:p>
          </p:txBody>
        </p:sp>
      </p:grpSp>
      <p:sp>
        <p:nvSpPr>
          <p:cNvPr id="3546126" name="Freeform 14"/>
          <p:cNvSpPr>
            <a:spLocks/>
          </p:cNvSpPr>
          <p:nvPr/>
        </p:nvSpPr>
        <p:spPr bwMode="auto">
          <a:xfrm>
            <a:off x="4932363" y="4292600"/>
            <a:ext cx="360362" cy="298450"/>
          </a:xfrm>
          <a:custGeom>
            <a:avLst/>
            <a:gdLst>
              <a:gd name="T0" fmla="*/ 2147483647 w 1361"/>
              <a:gd name="T1" fmla="*/ 2147483647 h 1317"/>
              <a:gd name="T2" fmla="*/ 2147483647 w 1361"/>
              <a:gd name="T3" fmla="*/ 2147483647 h 1317"/>
              <a:gd name="T4" fmla="*/ 2147483647 w 1361"/>
              <a:gd name="T5" fmla="*/ 2147483647 h 1317"/>
              <a:gd name="T6" fmla="*/ 2147483647 w 1361"/>
              <a:gd name="T7" fmla="*/ 2147483647 h 1317"/>
              <a:gd name="T8" fmla="*/ 2147483647 w 1361"/>
              <a:gd name="T9" fmla="*/ 2147483647 h 1317"/>
              <a:gd name="T10" fmla="*/ 2147483647 w 1361"/>
              <a:gd name="T11" fmla="*/ 2147483647 h 1317"/>
              <a:gd name="T12" fmla="*/ 2147483647 w 1361"/>
              <a:gd name="T13" fmla="*/ 2147483647 h 1317"/>
              <a:gd name="T14" fmla="*/ 2147483647 w 1361"/>
              <a:gd name="T15" fmla="*/ 2147483647 h 1317"/>
              <a:gd name="T16" fmla="*/ 2147483647 w 1361"/>
              <a:gd name="T17" fmla="*/ 2147483647 h 1317"/>
              <a:gd name="T18" fmla="*/ 2147483647 w 1361"/>
              <a:gd name="T19" fmla="*/ 2147483647 h 1317"/>
              <a:gd name="T20" fmla="*/ 2147483647 w 1361"/>
              <a:gd name="T21" fmla="*/ 2147483647 h 1317"/>
              <a:gd name="T22" fmla="*/ 2147483647 w 1361"/>
              <a:gd name="T23" fmla="*/ 2147483647 h 1317"/>
              <a:gd name="T24" fmla="*/ 2147483647 w 1361"/>
              <a:gd name="T25" fmla="*/ 2147483647 h 1317"/>
              <a:gd name="T26" fmla="*/ 2147483647 w 1361"/>
              <a:gd name="T27" fmla="*/ 2147483647 h 1317"/>
              <a:gd name="T28" fmla="*/ 2147483647 w 1361"/>
              <a:gd name="T29" fmla="*/ 2147483647 h 1317"/>
              <a:gd name="T30" fmla="*/ 2147483647 w 1361"/>
              <a:gd name="T31" fmla="*/ 2147483647 h 1317"/>
              <a:gd name="T32" fmla="*/ 2147483647 w 1361"/>
              <a:gd name="T33" fmla="*/ 2147483647 h 1317"/>
              <a:gd name="T34" fmla="*/ 2147483647 w 1361"/>
              <a:gd name="T35" fmla="*/ 2147483647 h 1317"/>
              <a:gd name="T36" fmla="*/ 2147483647 w 1361"/>
              <a:gd name="T37" fmla="*/ 2147483647 h 1317"/>
              <a:gd name="T38" fmla="*/ 2147483647 w 1361"/>
              <a:gd name="T39" fmla="*/ 2147483647 h 1317"/>
              <a:gd name="T40" fmla="*/ 2147483647 w 1361"/>
              <a:gd name="T41" fmla="*/ 2147483647 h 1317"/>
              <a:gd name="T42" fmla="*/ 2147483647 w 1361"/>
              <a:gd name="T43" fmla="*/ 2147483647 h 1317"/>
              <a:gd name="T44" fmla="*/ 2147483647 w 1361"/>
              <a:gd name="T45" fmla="*/ 2147483647 h 1317"/>
              <a:gd name="T46" fmla="*/ 2147483647 w 1361"/>
              <a:gd name="T47" fmla="*/ 2147483647 h 1317"/>
              <a:gd name="T48" fmla="*/ 2147483647 w 1361"/>
              <a:gd name="T49" fmla="*/ 2147483647 h 1317"/>
              <a:gd name="T50" fmla="*/ 2147483647 w 1361"/>
              <a:gd name="T51" fmla="*/ 2147483647 h 1317"/>
              <a:gd name="T52" fmla="*/ 2147483647 w 1361"/>
              <a:gd name="T53" fmla="*/ 2147483647 h 1317"/>
              <a:gd name="T54" fmla="*/ 2147483647 w 1361"/>
              <a:gd name="T55" fmla="*/ 2147483647 h 1317"/>
              <a:gd name="T56" fmla="*/ 2147483647 w 1361"/>
              <a:gd name="T57" fmla="*/ 2147483647 h 1317"/>
              <a:gd name="T58" fmla="*/ 2147483647 w 1361"/>
              <a:gd name="T59" fmla="*/ 2147483647 h 1317"/>
              <a:gd name="T60" fmla="*/ 2147483647 w 1361"/>
              <a:gd name="T61" fmla="*/ 2147483647 h 1317"/>
              <a:gd name="T62" fmla="*/ 2147483647 w 1361"/>
              <a:gd name="T63" fmla="*/ 2147483647 h 1317"/>
              <a:gd name="T64" fmla="*/ 2147483647 w 1361"/>
              <a:gd name="T65" fmla="*/ 2147483647 h 1317"/>
              <a:gd name="T66" fmla="*/ 2147483647 w 1361"/>
              <a:gd name="T67" fmla="*/ 2147483647 h 1317"/>
              <a:gd name="T68" fmla="*/ 2147483647 w 1361"/>
              <a:gd name="T69" fmla="*/ 2147483647 h 1317"/>
              <a:gd name="T70" fmla="*/ 2147483647 w 1361"/>
              <a:gd name="T71" fmla="*/ 2147483647 h 1317"/>
              <a:gd name="T72" fmla="*/ 2147483647 w 1361"/>
              <a:gd name="T73" fmla="*/ 2147483647 h 1317"/>
              <a:gd name="T74" fmla="*/ 2147483647 w 1361"/>
              <a:gd name="T75" fmla="*/ 2147483647 h 1317"/>
              <a:gd name="T76" fmla="*/ 2147483647 w 1361"/>
              <a:gd name="T77" fmla="*/ 2147483647 h 1317"/>
              <a:gd name="T78" fmla="*/ 2147483647 w 1361"/>
              <a:gd name="T79" fmla="*/ 2147483647 h 1317"/>
              <a:gd name="T80" fmla="*/ 2147483647 w 1361"/>
              <a:gd name="T81" fmla="*/ 2147483647 h 1317"/>
              <a:gd name="T82" fmla="*/ 2147483647 w 1361"/>
              <a:gd name="T83" fmla="*/ 2147483647 h 1317"/>
              <a:gd name="T84" fmla="*/ 2147483647 w 1361"/>
              <a:gd name="T85" fmla="*/ 2147483647 h 1317"/>
              <a:gd name="T86" fmla="*/ 2147483647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a:p>
        </p:txBody>
      </p:sp>
      <p:sp>
        <p:nvSpPr>
          <p:cNvPr id="3546127" name="Freeform 15"/>
          <p:cNvSpPr>
            <a:spLocks/>
          </p:cNvSpPr>
          <p:nvPr/>
        </p:nvSpPr>
        <p:spPr bwMode="auto">
          <a:xfrm>
            <a:off x="3870325" y="4384675"/>
            <a:ext cx="1257300" cy="901700"/>
          </a:xfrm>
          <a:custGeom>
            <a:avLst/>
            <a:gdLst>
              <a:gd name="T0" fmla="*/ 2147483647 w 4749"/>
              <a:gd name="T1" fmla="*/ 2147483647 h 3780"/>
              <a:gd name="T2" fmla="*/ 2147483647 w 4749"/>
              <a:gd name="T3" fmla="*/ 2147483647 h 3780"/>
              <a:gd name="T4" fmla="*/ 2147483647 w 4749"/>
              <a:gd name="T5" fmla="*/ 2147483647 h 3780"/>
              <a:gd name="T6" fmla="*/ 2147483647 w 4749"/>
              <a:gd name="T7" fmla="*/ 0 h 3780"/>
              <a:gd name="T8" fmla="*/ 0 w 4749"/>
              <a:gd name="T9" fmla="*/ 2147483647 h 3780"/>
              <a:gd name="T10" fmla="*/ 2147483647 w 4749"/>
              <a:gd name="T11" fmla="*/ 2147483647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a:p>
        </p:txBody>
      </p:sp>
      <p:sp useBgFill="1">
        <p:nvSpPr>
          <p:cNvPr id="3546128" name="Rectangle 16"/>
          <p:cNvSpPr>
            <a:spLocks noChangeArrowheads="1"/>
          </p:cNvSpPr>
          <p:nvPr/>
        </p:nvSpPr>
        <p:spPr bwMode="auto">
          <a:xfrm>
            <a:off x="1763713" y="3429000"/>
            <a:ext cx="3816350" cy="3313113"/>
          </a:xfrm>
          <a:prstGeom prst="rect">
            <a:avLst/>
          </a:prstGeom>
          <a:ln w="9525">
            <a:noFill/>
            <a:miter lim="800000"/>
            <a:headEnd/>
            <a:tailEnd/>
          </a:ln>
        </p:spPr>
        <p:txBody>
          <a:bodyPr wrap="none" anchor="ctr"/>
          <a:lstStyle/>
          <a:p>
            <a:pPr eaLnBrk="0" hangingPunct="0"/>
            <a:endParaRPr lang="de-CH"/>
          </a:p>
        </p:txBody>
      </p:sp>
      <p:sp>
        <p:nvSpPr>
          <p:cNvPr id="53255" name="Rectangle 17"/>
          <p:cNvSpPr>
            <a:spLocks noGrp="1" noRot="1" noChangeArrowheads="1"/>
          </p:cNvSpPr>
          <p:nvPr>
            <p:ph type="title"/>
          </p:nvPr>
        </p:nvSpPr>
        <p:spPr/>
        <p:txBody>
          <a:bodyPr/>
          <a:lstStyle/>
          <a:p>
            <a:pPr eaLnBrk="1" hangingPunct="1"/>
            <a:r>
              <a:rPr lang="en-US" dirty="0"/>
              <a:t>SIFT Orientation Normalization</a:t>
            </a:r>
          </a:p>
        </p:txBody>
      </p:sp>
      <p:sp>
        <p:nvSpPr>
          <p:cNvPr id="3546130" name="Rectangle 18"/>
          <p:cNvSpPr>
            <a:spLocks noGrp="1" noRot="1" noChangeArrowheads="1"/>
          </p:cNvSpPr>
          <p:nvPr>
            <p:ph type="body" idx="1"/>
          </p:nvPr>
        </p:nvSpPr>
        <p:spPr/>
        <p:txBody>
          <a:bodyPr/>
          <a:lstStyle/>
          <a:p>
            <a:pPr eaLnBrk="1" hangingPunct="1"/>
            <a:r>
              <a:rPr lang="en-US" dirty="0"/>
              <a:t>Compute orientation histogram</a:t>
            </a:r>
          </a:p>
          <a:p>
            <a:pPr eaLnBrk="1" hangingPunct="1"/>
            <a:r>
              <a:rPr lang="en-US" dirty="0"/>
              <a:t>Select dominant orientation </a:t>
            </a:r>
            <a:r>
              <a:rPr lang="el-GR" i="1" dirty="0"/>
              <a:t>ϴ</a:t>
            </a:r>
            <a:endParaRPr lang="en-US" i="1" dirty="0"/>
          </a:p>
          <a:p>
            <a:pPr eaLnBrk="1" hangingPunct="1"/>
            <a:r>
              <a:rPr lang="en-US" dirty="0"/>
              <a:t>Normalize: rotate to fixed orientation </a:t>
            </a:r>
          </a:p>
        </p:txBody>
      </p:sp>
      <p:grpSp>
        <p:nvGrpSpPr>
          <p:cNvPr id="3" name="Group 19"/>
          <p:cNvGrpSpPr>
            <a:grpSpLocks/>
          </p:cNvGrpSpPr>
          <p:nvPr/>
        </p:nvGrpSpPr>
        <p:grpSpPr bwMode="auto">
          <a:xfrm>
            <a:off x="6084870" y="4652955"/>
            <a:ext cx="2608254" cy="1690684"/>
            <a:chOff x="3787" y="2931"/>
            <a:chExt cx="1643" cy="1065"/>
          </a:xfrm>
        </p:grpSpPr>
        <p:sp>
          <p:nvSpPr>
            <p:cNvPr id="53277" name="Freeform 20"/>
            <p:cNvSpPr>
              <a:spLocks/>
            </p:cNvSpPr>
            <p:nvPr/>
          </p:nvSpPr>
          <p:spPr bwMode="auto">
            <a:xfrm>
              <a:off x="3860" y="2931"/>
              <a:ext cx="1446" cy="15"/>
            </a:xfrm>
            <a:custGeom>
              <a:avLst/>
              <a:gdLst>
                <a:gd name="T0" fmla="*/ 1 w 8674"/>
                <a:gd name="T1" fmla="*/ 0 h 103"/>
                <a:gd name="T2" fmla="*/ 1 w 8674"/>
                <a:gd name="T3" fmla="*/ 0 h 103"/>
                <a:gd name="T4" fmla="*/ 0 w 8674"/>
                <a:gd name="T5" fmla="*/ 0 h 103"/>
                <a:gd name="T6" fmla="*/ 0 w 8674"/>
                <a:gd name="T7" fmla="*/ 0 h 103"/>
                <a:gd name="T8" fmla="*/ 1 w 8674"/>
                <a:gd name="T9" fmla="*/ 0 h 103"/>
                <a:gd name="T10" fmla="*/ 1 w 8674"/>
                <a:gd name="T11" fmla="*/ 0 h 103"/>
                <a:gd name="T12" fmla="*/ 1 w 8674"/>
                <a:gd name="T13" fmla="*/ 0 h 103"/>
                <a:gd name="T14" fmla="*/ 1 w 8674"/>
                <a:gd name="T15" fmla="*/ 0 h 103"/>
                <a:gd name="T16" fmla="*/ 1 w 8674"/>
                <a:gd name="T17" fmla="*/ 0 h 103"/>
                <a:gd name="T18" fmla="*/ 1 w 8674"/>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3"/>
                <a:gd name="T32" fmla="*/ 8674 w 8674"/>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3">
                  <a:moveTo>
                    <a:pt x="8674" y="52"/>
                  </a:moveTo>
                  <a:lnTo>
                    <a:pt x="8629" y="0"/>
                  </a:lnTo>
                  <a:lnTo>
                    <a:pt x="0" y="0"/>
                  </a:lnTo>
                  <a:lnTo>
                    <a:pt x="0" y="103"/>
                  </a:lnTo>
                  <a:lnTo>
                    <a:pt x="8629" y="103"/>
                  </a:lnTo>
                  <a:lnTo>
                    <a:pt x="8582" y="52"/>
                  </a:lnTo>
                  <a:lnTo>
                    <a:pt x="8674" y="52"/>
                  </a:lnTo>
                  <a:lnTo>
                    <a:pt x="8674" y="0"/>
                  </a:lnTo>
                  <a:lnTo>
                    <a:pt x="8629" y="0"/>
                  </a:lnTo>
                  <a:lnTo>
                    <a:pt x="8674" y="52"/>
                  </a:lnTo>
                  <a:close/>
                </a:path>
              </a:pathLst>
            </a:custGeom>
            <a:solidFill>
              <a:srgbClr val="1F1A17"/>
            </a:solidFill>
            <a:ln w="9525">
              <a:noFill/>
              <a:round/>
              <a:headEnd/>
              <a:tailEnd/>
            </a:ln>
          </p:spPr>
          <p:txBody>
            <a:bodyPr/>
            <a:lstStyle/>
            <a:p>
              <a:endParaRPr lang="en-US"/>
            </a:p>
          </p:txBody>
        </p:sp>
        <p:sp>
          <p:nvSpPr>
            <p:cNvPr id="53278" name="Freeform 21"/>
            <p:cNvSpPr>
              <a:spLocks/>
            </p:cNvSpPr>
            <p:nvPr/>
          </p:nvSpPr>
          <p:spPr bwMode="auto">
            <a:xfrm>
              <a:off x="5291" y="2939"/>
              <a:ext cx="15" cy="794"/>
            </a:xfrm>
            <a:custGeom>
              <a:avLst/>
              <a:gdLst>
                <a:gd name="T0" fmla="*/ 0 w 92"/>
                <a:gd name="T1" fmla="*/ 0 h 5560"/>
                <a:gd name="T2" fmla="*/ 0 w 92"/>
                <a:gd name="T3" fmla="*/ 0 h 5560"/>
                <a:gd name="T4" fmla="*/ 0 w 92"/>
                <a:gd name="T5" fmla="*/ 0 h 5560"/>
                <a:gd name="T6" fmla="*/ 0 w 92"/>
                <a:gd name="T7" fmla="*/ 0 h 5560"/>
                <a:gd name="T8" fmla="*/ 0 w 92"/>
                <a:gd name="T9" fmla="*/ 0 h 5560"/>
                <a:gd name="T10" fmla="*/ 0 w 92"/>
                <a:gd name="T11" fmla="*/ 0 h 5560"/>
                <a:gd name="T12" fmla="*/ 0 w 92"/>
                <a:gd name="T13" fmla="*/ 0 h 5560"/>
                <a:gd name="T14" fmla="*/ 0 w 92"/>
                <a:gd name="T15" fmla="*/ 0 h 5560"/>
                <a:gd name="T16" fmla="*/ 0 w 92"/>
                <a:gd name="T17" fmla="*/ 0 h 5560"/>
                <a:gd name="T18" fmla="*/ 0 w 92"/>
                <a:gd name="T19" fmla="*/ 0 h 55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560"/>
                <a:gd name="T32" fmla="*/ 92 w 92"/>
                <a:gd name="T33" fmla="*/ 5560 h 55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560">
                  <a:moveTo>
                    <a:pt x="47" y="5560"/>
                  </a:moveTo>
                  <a:lnTo>
                    <a:pt x="92" y="5509"/>
                  </a:lnTo>
                  <a:lnTo>
                    <a:pt x="92" y="0"/>
                  </a:lnTo>
                  <a:lnTo>
                    <a:pt x="0" y="0"/>
                  </a:lnTo>
                  <a:lnTo>
                    <a:pt x="0" y="5509"/>
                  </a:lnTo>
                  <a:lnTo>
                    <a:pt x="47" y="5458"/>
                  </a:lnTo>
                  <a:lnTo>
                    <a:pt x="47" y="5560"/>
                  </a:lnTo>
                  <a:lnTo>
                    <a:pt x="92" y="5560"/>
                  </a:lnTo>
                  <a:lnTo>
                    <a:pt x="92" y="5509"/>
                  </a:lnTo>
                  <a:lnTo>
                    <a:pt x="47" y="5560"/>
                  </a:lnTo>
                  <a:close/>
                </a:path>
              </a:pathLst>
            </a:custGeom>
            <a:solidFill>
              <a:srgbClr val="1F1A17"/>
            </a:solidFill>
            <a:ln w="9525">
              <a:noFill/>
              <a:round/>
              <a:headEnd/>
              <a:tailEnd/>
            </a:ln>
          </p:spPr>
          <p:txBody>
            <a:bodyPr/>
            <a:lstStyle/>
            <a:p>
              <a:endParaRPr lang="en-US"/>
            </a:p>
          </p:txBody>
        </p:sp>
        <p:sp>
          <p:nvSpPr>
            <p:cNvPr id="53279" name="Freeform 22"/>
            <p:cNvSpPr>
              <a:spLocks/>
            </p:cNvSpPr>
            <p:nvPr/>
          </p:nvSpPr>
          <p:spPr bwMode="auto">
            <a:xfrm>
              <a:off x="3853" y="3718"/>
              <a:ext cx="1445" cy="15"/>
            </a:xfrm>
            <a:custGeom>
              <a:avLst/>
              <a:gdLst>
                <a:gd name="T0" fmla="*/ 0 w 8674"/>
                <a:gd name="T1" fmla="*/ 0 h 102"/>
                <a:gd name="T2" fmla="*/ 0 w 8674"/>
                <a:gd name="T3" fmla="*/ 0 h 102"/>
                <a:gd name="T4" fmla="*/ 1 w 8674"/>
                <a:gd name="T5" fmla="*/ 0 h 102"/>
                <a:gd name="T6" fmla="*/ 1 w 8674"/>
                <a:gd name="T7" fmla="*/ 0 h 102"/>
                <a:gd name="T8" fmla="*/ 0 w 8674"/>
                <a:gd name="T9" fmla="*/ 0 h 102"/>
                <a:gd name="T10" fmla="*/ 0 w 8674"/>
                <a:gd name="T11" fmla="*/ 0 h 102"/>
                <a:gd name="T12" fmla="*/ 0 w 8674"/>
                <a:gd name="T13" fmla="*/ 0 h 102"/>
                <a:gd name="T14" fmla="*/ 0 w 8674"/>
                <a:gd name="T15" fmla="*/ 0 h 102"/>
                <a:gd name="T16" fmla="*/ 0 w 8674"/>
                <a:gd name="T17" fmla="*/ 0 h 102"/>
                <a:gd name="T18" fmla="*/ 0 w 8674"/>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2"/>
                <a:gd name="T32" fmla="*/ 8674 w 8674"/>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2">
                  <a:moveTo>
                    <a:pt x="0" y="51"/>
                  </a:moveTo>
                  <a:lnTo>
                    <a:pt x="45" y="102"/>
                  </a:lnTo>
                  <a:lnTo>
                    <a:pt x="8674" y="102"/>
                  </a:lnTo>
                  <a:lnTo>
                    <a:pt x="8674"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53280" name="Freeform 23"/>
            <p:cNvSpPr>
              <a:spLocks/>
            </p:cNvSpPr>
            <p:nvPr/>
          </p:nvSpPr>
          <p:spPr bwMode="auto">
            <a:xfrm>
              <a:off x="3853" y="2931"/>
              <a:ext cx="15" cy="795"/>
            </a:xfrm>
            <a:custGeom>
              <a:avLst/>
              <a:gdLst>
                <a:gd name="T0" fmla="*/ 0 w 91"/>
                <a:gd name="T1" fmla="*/ 0 h 5561"/>
                <a:gd name="T2" fmla="*/ 0 w 91"/>
                <a:gd name="T3" fmla="*/ 0 h 5561"/>
                <a:gd name="T4" fmla="*/ 0 w 91"/>
                <a:gd name="T5" fmla="*/ 0 h 5561"/>
                <a:gd name="T6" fmla="*/ 0 w 91"/>
                <a:gd name="T7" fmla="*/ 0 h 5561"/>
                <a:gd name="T8" fmla="*/ 0 w 91"/>
                <a:gd name="T9" fmla="*/ 0 h 5561"/>
                <a:gd name="T10" fmla="*/ 0 w 91"/>
                <a:gd name="T11" fmla="*/ 0 h 5561"/>
                <a:gd name="T12" fmla="*/ 0 w 91"/>
                <a:gd name="T13" fmla="*/ 0 h 5561"/>
                <a:gd name="T14" fmla="*/ 0 w 91"/>
                <a:gd name="T15" fmla="*/ 0 h 5561"/>
                <a:gd name="T16" fmla="*/ 0 w 91"/>
                <a:gd name="T17" fmla="*/ 0 h 5561"/>
                <a:gd name="T18" fmla="*/ 0 w 91"/>
                <a:gd name="T19" fmla="*/ 0 h 55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561"/>
                <a:gd name="T32" fmla="*/ 91 w 91"/>
                <a:gd name="T33" fmla="*/ 5561 h 55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561">
                  <a:moveTo>
                    <a:pt x="45" y="0"/>
                  </a:moveTo>
                  <a:lnTo>
                    <a:pt x="0" y="52"/>
                  </a:lnTo>
                  <a:lnTo>
                    <a:pt x="0" y="5561"/>
                  </a:lnTo>
                  <a:lnTo>
                    <a:pt x="91" y="5561"/>
                  </a:lnTo>
                  <a:lnTo>
                    <a:pt x="91" y="52"/>
                  </a:lnTo>
                  <a:lnTo>
                    <a:pt x="45" y="103"/>
                  </a:lnTo>
                  <a:lnTo>
                    <a:pt x="45" y="0"/>
                  </a:lnTo>
                  <a:lnTo>
                    <a:pt x="0" y="0"/>
                  </a:lnTo>
                  <a:lnTo>
                    <a:pt x="0" y="52"/>
                  </a:lnTo>
                  <a:lnTo>
                    <a:pt x="45" y="0"/>
                  </a:lnTo>
                  <a:close/>
                </a:path>
              </a:pathLst>
            </a:custGeom>
            <a:solidFill>
              <a:srgbClr val="1F1A17"/>
            </a:solidFill>
            <a:ln w="9525">
              <a:noFill/>
              <a:round/>
              <a:headEnd/>
              <a:tailEnd/>
            </a:ln>
          </p:spPr>
          <p:txBody>
            <a:bodyPr/>
            <a:lstStyle/>
            <a:p>
              <a:endParaRPr lang="en-US"/>
            </a:p>
          </p:txBody>
        </p:sp>
        <p:sp>
          <p:nvSpPr>
            <p:cNvPr id="53281" name="Rectangle 24"/>
            <p:cNvSpPr>
              <a:spLocks noChangeArrowheads="1"/>
            </p:cNvSpPr>
            <p:nvPr/>
          </p:nvSpPr>
          <p:spPr bwMode="auto">
            <a:xfrm>
              <a:off x="3860" y="3529"/>
              <a:ext cx="206" cy="197"/>
            </a:xfrm>
            <a:prstGeom prst="rect">
              <a:avLst/>
            </a:prstGeom>
            <a:solidFill>
              <a:srgbClr val="DC2B19"/>
            </a:solidFill>
            <a:ln w="9525">
              <a:noFill/>
              <a:miter lim="800000"/>
              <a:headEnd/>
              <a:tailEnd/>
            </a:ln>
          </p:spPr>
          <p:txBody>
            <a:bodyPr/>
            <a:lstStyle/>
            <a:p>
              <a:pPr eaLnBrk="0" hangingPunct="0"/>
              <a:endParaRPr lang="de-CH"/>
            </a:p>
          </p:txBody>
        </p:sp>
        <p:sp>
          <p:nvSpPr>
            <p:cNvPr id="53282" name="Freeform 25"/>
            <p:cNvSpPr>
              <a:spLocks/>
            </p:cNvSpPr>
            <p:nvPr/>
          </p:nvSpPr>
          <p:spPr bwMode="auto">
            <a:xfrm>
              <a:off x="3860"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a:p>
          </p:txBody>
        </p:sp>
        <p:sp>
          <p:nvSpPr>
            <p:cNvPr id="53283" name="Freeform 26"/>
            <p:cNvSpPr>
              <a:spLocks/>
            </p:cNvSpPr>
            <p:nvPr/>
          </p:nvSpPr>
          <p:spPr bwMode="auto">
            <a:xfrm>
              <a:off x="4058"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a:p>
          </p:txBody>
        </p:sp>
        <p:sp>
          <p:nvSpPr>
            <p:cNvPr id="53284" name="Freeform 27"/>
            <p:cNvSpPr>
              <a:spLocks/>
            </p:cNvSpPr>
            <p:nvPr/>
          </p:nvSpPr>
          <p:spPr bwMode="auto">
            <a:xfrm>
              <a:off x="3853"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53285" name="Freeform 28"/>
            <p:cNvSpPr>
              <a:spLocks/>
            </p:cNvSpPr>
            <p:nvPr/>
          </p:nvSpPr>
          <p:spPr bwMode="auto">
            <a:xfrm>
              <a:off x="3853" y="3522"/>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53286" name="Rectangle 29"/>
            <p:cNvSpPr>
              <a:spLocks noChangeArrowheads="1"/>
            </p:cNvSpPr>
            <p:nvPr/>
          </p:nvSpPr>
          <p:spPr bwMode="auto">
            <a:xfrm>
              <a:off x="4066" y="3135"/>
              <a:ext cx="205" cy="591"/>
            </a:xfrm>
            <a:prstGeom prst="rect">
              <a:avLst/>
            </a:prstGeom>
            <a:solidFill>
              <a:srgbClr val="DC2B19"/>
            </a:solidFill>
            <a:ln w="9525">
              <a:noFill/>
              <a:miter lim="800000"/>
              <a:headEnd/>
              <a:tailEnd/>
            </a:ln>
          </p:spPr>
          <p:txBody>
            <a:bodyPr/>
            <a:lstStyle/>
            <a:p>
              <a:pPr eaLnBrk="0" hangingPunct="0"/>
              <a:endParaRPr lang="de-CH"/>
            </a:p>
          </p:txBody>
        </p:sp>
        <p:sp>
          <p:nvSpPr>
            <p:cNvPr id="53287" name="Freeform 30"/>
            <p:cNvSpPr>
              <a:spLocks/>
            </p:cNvSpPr>
            <p:nvPr/>
          </p:nvSpPr>
          <p:spPr bwMode="auto">
            <a:xfrm>
              <a:off x="4066" y="312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1278" y="51"/>
                  </a:moveTo>
                  <a:lnTo>
                    <a:pt x="1233" y="0"/>
                  </a:lnTo>
                  <a:lnTo>
                    <a:pt x="0" y="0"/>
                  </a:lnTo>
                  <a:lnTo>
                    <a:pt x="0" y="102"/>
                  </a:lnTo>
                  <a:lnTo>
                    <a:pt x="1233" y="102"/>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a:p>
          </p:txBody>
        </p:sp>
        <p:sp>
          <p:nvSpPr>
            <p:cNvPr id="53288" name="Freeform 31"/>
            <p:cNvSpPr>
              <a:spLocks/>
            </p:cNvSpPr>
            <p:nvPr/>
          </p:nvSpPr>
          <p:spPr bwMode="auto">
            <a:xfrm>
              <a:off x="4264" y="3135"/>
              <a:ext cx="15" cy="598"/>
            </a:xfrm>
            <a:custGeom>
              <a:avLst/>
              <a:gdLst>
                <a:gd name="T0" fmla="*/ 0 w 92"/>
                <a:gd name="T1" fmla="*/ 0 h 4184"/>
                <a:gd name="T2" fmla="*/ 0 w 92"/>
                <a:gd name="T3" fmla="*/ 0 h 4184"/>
                <a:gd name="T4" fmla="*/ 0 w 92"/>
                <a:gd name="T5" fmla="*/ 0 h 4184"/>
                <a:gd name="T6" fmla="*/ 0 w 92"/>
                <a:gd name="T7" fmla="*/ 0 h 4184"/>
                <a:gd name="T8" fmla="*/ 0 w 92"/>
                <a:gd name="T9" fmla="*/ 0 h 4184"/>
                <a:gd name="T10" fmla="*/ 0 w 92"/>
                <a:gd name="T11" fmla="*/ 0 h 4184"/>
                <a:gd name="T12" fmla="*/ 0 w 92"/>
                <a:gd name="T13" fmla="*/ 0 h 4184"/>
                <a:gd name="T14" fmla="*/ 0 w 92"/>
                <a:gd name="T15" fmla="*/ 0 h 4184"/>
                <a:gd name="T16" fmla="*/ 0 w 92"/>
                <a:gd name="T17" fmla="*/ 0 h 4184"/>
                <a:gd name="T18" fmla="*/ 0 w 92"/>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84"/>
                <a:gd name="T32" fmla="*/ 92 w 92"/>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84">
                  <a:moveTo>
                    <a:pt x="47" y="4184"/>
                  </a:moveTo>
                  <a:lnTo>
                    <a:pt x="92" y="4133"/>
                  </a:lnTo>
                  <a:lnTo>
                    <a:pt x="92" y="0"/>
                  </a:lnTo>
                  <a:lnTo>
                    <a:pt x="0" y="0"/>
                  </a:lnTo>
                  <a:lnTo>
                    <a:pt x="0" y="4133"/>
                  </a:lnTo>
                  <a:lnTo>
                    <a:pt x="47" y="4082"/>
                  </a:lnTo>
                  <a:lnTo>
                    <a:pt x="47" y="4184"/>
                  </a:lnTo>
                  <a:lnTo>
                    <a:pt x="92" y="4184"/>
                  </a:lnTo>
                  <a:lnTo>
                    <a:pt x="92" y="4133"/>
                  </a:lnTo>
                  <a:lnTo>
                    <a:pt x="47" y="4184"/>
                  </a:lnTo>
                  <a:close/>
                </a:path>
              </a:pathLst>
            </a:custGeom>
            <a:solidFill>
              <a:srgbClr val="1F1A17"/>
            </a:solidFill>
            <a:ln w="9525">
              <a:noFill/>
              <a:round/>
              <a:headEnd/>
              <a:tailEnd/>
            </a:ln>
          </p:spPr>
          <p:txBody>
            <a:bodyPr/>
            <a:lstStyle/>
            <a:p>
              <a:endParaRPr lang="en-US"/>
            </a:p>
          </p:txBody>
        </p:sp>
        <p:sp>
          <p:nvSpPr>
            <p:cNvPr id="53289" name="Freeform 32"/>
            <p:cNvSpPr>
              <a:spLocks/>
            </p:cNvSpPr>
            <p:nvPr/>
          </p:nvSpPr>
          <p:spPr bwMode="auto">
            <a:xfrm>
              <a:off x="4058"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53290" name="Freeform 33"/>
            <p:cNvSpPr>
              <a:spLocks/>
            </p:cNvSpPr>
            <p:nvPr/>
          </p:nvSpPr>
          <p:spPr bwMode="auto">
            <a:xfrm>
              <a:off x="4058" y="3128"/>
              <a:ext cx="15" cy="598"/>
            </a:xfrm>
            <a:custGeom>
              <a:avLst/>
              <a:gdLst>
                <a:gd name="T0" fmla="*/ 0 w 91"/>
                <a:gd name="T1" fmla="*/ 0 h 4184"/>
                <a:gd name="T2" fmla="*/ 0 w 91"/>
                <a:gd name="T3" fmla="*/ 0 h 4184"/>
                <a:gd name="T4" fmla="*/ 0 w 91"/>
                <a:gd name="T5" fmla="*/ 0 h 4184"/>
                <a:gd name="T6" fmla="*/ 0 w 91"/>
                <a:gd name="T7" fmla="*/ 0 h 4184"/>
                <a:gd name="T8" fmla="*/ 0 w 91"/>
                <a:gd name="T9" fmla="*/ 0 h 4184"/>
                <a:gd name="T10" fmla="*/ 0 w 91"/>
                <a:gd name="T11" fmla="*/ 0 h 4184"/>
                <a:gd name="T12" fmla="*/ 0 w 91"/>
                <a:gd name="T13" fmla="*/ 0 h 4184"/>
                <a:gd name="T14" fmla="*/ 0 w 91"/>
                <a:gd name="T15" fmla="*/ 0 h 4184"/>
                <a:gd name="T16" fmla="*/ 0 w 91"/>
                <a:gd name="T17" fmla="*/ 0 h 4184"/>
                <a:gd name="T18" fmla="*/ 0 w 91"/>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4184"/>
                <a:gd name="T32" fmla="*/ 91 w 91"/>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4184">
                  <a:moveTo>
                    <a:pt x="45" y="0"/>
                  </a:moveTo>
                  <a:lnTo>
                    <a:pt x="0" y="51"/>
                  </a:lnTo>
                  <a:lnTo>
                    <a:pt x="0" y="4184"/>
                  </a:lnTo>
                  <a:lnTo>
                    <a:pt x="91" y="4184"/>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53291" name="Rectangle 34"/>
            <p:cNvSpPr>
              <a:spLocks noChangeArrowheads="1"/>
            </p:cNvSpPr>
            <p:nvPr/>
          </p:nvSpPr>
          <p:spPr bwMode="auto">
            <a:xfrm>
              <a:off x="4271" y="3332"/>
              <a:ext cx="206" cy="394"/>
            </a:xfrm>
            <a:prstGeom prst="rect">
              <a:avLst/>
            </a:prstGeom>
            <a:solidFill>
              <a:srgbClr val="DC2B19"/>
            </a:solidFill>
            <a:ln w="9525">
              <a:noFill/>
              <a:miter lim="800000"/>
              <a:headEnd/>
              <a:tailEnd/>
            </a:ln>
          </p:spPr>
          <p:txBody>
            <a:bodyPr/>
            <a:lstStyle/>
            <a:p>
              <a:pPr eaLnBrk="0" hangingPunct="0"/>
              <a:endParaRPr lang="de-CH"/>
            </a:p>
          </p:txBody>
        </p:sp>
        <p:sp>
          <p:nvSpPr>
            <p:cNvPr id="53292" name="Freeform 35"/>
            <p:cNvSpPr>
              <a:spLocks/>
            </p:cNvSpPr>
            <p:nvPr/>
          </p:nvSpPr>
          <p:spPr bwMode="auto">
            <a:xfrm>
              <a:off x="4264" y="3325"/>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92" y="51"/>
                  </a:moveTo>
                  <a:lnTo>
                    <a:pt x="47" y="102"/>
                  </a:lnTo>
                  <a:lnTo>
                    <a:pt x="1279" y="102"/>
                  </a:lnTo>
                  <a:lnTo>
                    <a:pt x="1279" y="0"/>
                  </a:lnTo>
                  <a:lnTo>
                    <a:pt x="47" y="0"/>
                  </a:lnTo>
                  <a:lnTo>
                    <a:pt x="0" y="51"/>
                  </a:lnTo>
                  <a:lnTo>
                    <a:pt x="47" y="0"/>
                  </a:lnTo>
                  <a:lnTo>
                    <a:pt x="0" y="0"/>
                  </a:lnTo>
                  <a:lnTo>
                    <a:pt x="0" y="51"/>
                  </a:lnTo>
                  <a:lnTo>
                    <a:pt x="92" y="51"/>
                  </a:lnTo>
                  <a:close/>
                </a:path>
              </a:pathLst>
            </a:custGeom>
            <a:solidFill>
              <a:srgbClr val="1F1A17"/>
            </a:solidFill>
            <a:ln w="9525">
              <a:noFill/>
              <a:round/>
              <a:headEnd/>
              <a:tailEnd/>
            </a:ln>
          </p:spPr>
          <p:txBody>
            <a:bodyPr/>
            <a:lstStyle/>
            <a:p>
              <a:endParaRPr lang="en-US"/>
            </a:p>
          </p:txBody>
        </p:sp>
        <p:sp>
          <p:nvSpPr>
            <p:cNvPr id="53293" name="Freeform 36"/>
            <p:cNvSpPr>
              <a:spLocks/>
            </p:cNvSpPr>
            <p:nvPr/>
          </p:nvSpPr>
          <p:spPr bwMode="auto">
            <a:xfrm>
              <a:off x="4264" y="3332"/>
              <a:ext cx="15" cy="401"/>
            </a:xfrm>
            <a:custGeom>
              <a:avLst/>
              <a:gdLst>
                <a:gd name="T0" fmla="*/ 0 w 92"/>
                <a:gd name="T1" fmla="*/ 0 h 2806"/>
                <a:gd name="T2" fmla="*/ 0 w 92"/>
                <a:gd name="T3" fmla="*/ 0 h 2806"/>
                <a:gd name="T4" fmla="*/ 0 w 92"/>
                <a:gd name="T5" fmla="*/ 0 h 2806"/>
                <a:gd name="T6" fmla="*/ 0 w 92"/>
                <a:gd name="T7" fmla="*/ 0 h 2806"/>
                <a:gd name="T8" fmla="*/ 0 w 92"/>
                <a:gd name="T9" fmla="*/ 0 h 2806"/>
                <a:gd name="T10" fmla="*/ 0 w 92"/>
                <a:gd name="T11" fmla="*/ 0 h 2806"/>
                <a:gd name="T12" fmla="*/ 0 w 92"/>
                <a:gd name="T13" fmla="*/ 0 h 2806"/>
                <a:gd name="T14" fmla="*/ 0 w 92"/>
                <a:gd name="T15" fmla="*/ 0 h 2806"/>
                <a:gd name="T16" fmla="*/ 0 w 92"/>
                <a:gd name="T17" fmla="*/ 0 h 2806"/>
                <a:gd name="T18" fmla="*/ 0 w 92"/>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806"/>
                <a:gd name="T32" fmla="*/ 92 w 92"/>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806">
                  <a:moveTo>
                    <a:pt x="47" y="2704"/>
                  </a:moveTo>
                  <a:lnTo>
                    <a:pt x="92" y="2755"/>
                  </a:lnTo>
                  <a:lnTo>
                    <a:pt x="92" y="0"/>
                  </a:lnTo>
                  <a:lnTo>
                    <a:pt x="0" y="0"/>
                  </a:lnTo>
                  <a:lnTo>
                    <a:pt x="0" y="2755"/>
                  </a:lnTo>
                  <a:lnTo>
                    <a:pt x="47" y="2806"/>
                  </a:lnTo>
                  <a:lnTo>
                    <a:pt x="0" y="2755"/>
                  </a:lnTo>
                  <a:lnTo>
                    <a:pt x="0" y="2806"/>
                  </a:lnTo>
                  <a:lnTo>
                    <a:pt x="47" y="2806"/>
                  </a:lnTo>
                  <a:lnTo>
                    <a:pt x="47" y="2704"/>
                  </a:lnTo>
                  <a:close/>
                </a:path>
              </a:pathLst>
            </a:custGeom>
            <a:solidFill>
              <a:srgbClr val="1F1A17"/>
            </a:solidFill>
            <a:ln w="9525">
              <a:noFill/>
              <a:round/>
              <a:headEnd/>
              <a:tailEnd/>
            </a:ln>
          </p:spPr>
          <p:txBody>
            <a:bodyPr/>
            <a:lstStyle/>
            <a:p>
              <a:endParaRPr lang="en-US"/>
            </a:p>
          </p:txBody>
        </p:sp>
        <p:sp>
          <p:nvSpPr>
            <p:cNvPr id="53294" name="Freeform 37"/>
            <p:cNvSpPr>
              <a:spLocks/>
            </p:cNvSpPr>
            <p:nvPr/>
          </p:nvSpPr>
          <p:spPr bwMode="auto">
            <a:xfrm>
              <a:off x="4271" y="3718"/>
              <a:ext cx="213" cy="15"/>
            </a:xfrm>
            <a:custGeom>
              <a:avLst/>
              <a:gdLst>
                <a:gd name="T0" fmla="*/ 0 w 1277"/>
                <a:gd name="T1" fmla="*/ 0 h 102"/>
                <a:gd name="T2" fmla="*/ 0 w 1277"/>
                <a:gd name="T3" fmla="*/ 0 h 102"/>
                <a:gd name="T4" fmla="*/ 0 w 1277"/>
                <a:gd name="T5" fmla="*/ 0 h 102"/>
                <a:gd name="T6" fmla="*/ 0 w 1277"/>
                <a:gd name="T7" fmla="*/ 0 h 102"/>
                <a:gd name="T8" fmla="*/ 0 w 1277"/>
                <a:gd name="T9" fmla="*/ 0 h 102"/>
                <a:gd name="T10" fmla="*/ 0 w 1277"/>
                <a:gd name="T11" fmla="*/ 0 h 102"/>
                <a:gd name="T12" fmla="*/ 0 w 1277"/>
                <a:gd name="T13" fmla="*/ 0 h 102"/>
                <a:gd name="T14" fmla="*/ 0 w 1277"/>
                <a:gd name="T15" fmla="*/ 0 h 102"/>
                <a:gd name="T16" fmla="*/ 0 w 1277"/>
                <a:gd name="T17" fmla="*/ 0 h 102"/>
                <a:gd name="T18" fmla="*/ 0 w 127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7"/>
                <a:gd name="T31" fmla="*/ 0 h 102"/>
                <a:gd name="T32" fmla="*/ 1277 w 1277"/>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7" h="102">
                  <a:moveTo>
                    <a:pt x="1186" y="51"/>
                  </a:moveTo>
                  <a:lnTo>
                    <a:pt x="1232" y="0"/>
                  </a:lnTo>
                  <a:lnTo>
                    <a:pt x="0" y="0"/>
                  </a:lnTo>
                  <a:lnTo>
                    <a:pt x="0" y="102"/>
                  </a:lnTo>
                  <a:lnTo>
                    <a:pt x="1232" y="102"/>
                  </a:lnTo>
                  <a:lnTo>
                    <a:pt x="1277" y="51"/>
                  </a:lnTo>
                  <a:lnTo>
                    <a:pt x="1232" y="102"/>
                  </a:lnTo>
                  <a:lnTo>
                    <a:pt x="1277" y="102"/>
                  </a:lnTo>
                  <a:lnTo>
                    <a:pt x="1277" y="51"/>
                  </a:lnTo>
                  <a:lnTo>
                    <a:pt x="1186" y="51"/>
                  </a:lnTo>
                  <a:close/>
                </a:path>
              </a:pathLst>
            </a:custGeom>
            <a:solidFill>
              <a:srgbClr val="1F1A17"/>
            </a:solidFill>
            <a:ln w="9525">
              <a:noFill/>
              <a:round/>
              <a:headEnd/>
              <a:tailEnd/>
            </a:ln>
          </p:spPr>
          <p:txBody>
            <a:bodyPr/>
            <a:lstStyle/>
            <a:p>
              <a:endParaRPr lang="en-US"/>
            </a:p>
          </p:txBody>
        </p:sp>
        <p:sp>
          <p:nvSpPr>
            <p:cNvPr id="53295" name="Freeform 38"/>
            <p:cNvSpPr>
              <a:spLocks/>
            </p:cNvSpPr>
            <p:nvPr/>
          </p:nvSpPr>
          <p:spPr bwMode="auto">
            <a:xfrm>
              <a:off x="4469" y="3325"/>
              <a:ext cx="15" cy="401"/>
            </a:xfrm>
            <a:custGeom>
              <a:avLst/>
              <a:gdLst>
                <a:gd name="T0" fmla="*/ 0 w 91"/>
                <a:gd name="T1" fmla="*/ 0 h 2806"/>
                <a:gd name="T2" fmla="*/ 0 w 91"/>
                <a:gd name="T3" fmla="*/ 0 h 2806"/>
                <a:gd name="T4" fmla="*/ 0 w 91"/>
                <a:gd name="T5" fmla="*/ 0 h 2806"/>
                <a:gd name="T6" fmla="*/ 0 w 91"/>
                <a:gd name="T7" fmla="*/ 0 h 2806"/>
                <a:gd name="T8" fmla="*/ 0 w 91"/>
                <a:gd name="T9" fmla="*/ 0 h 2806"/>
                <a:gd name="T10" fmla="*/ 0 w 91"/>
                <a:gd name="T11" fmla="*/ 0 h 2806"/>
                <a:gd name="T12" fmla="*/ 0 w 91"/>
                <a:gd name="T13" fmla="*/ 0 h 2806"/>
                <a:gd name="T14" fmla="*/ 0 w 91"/>
                <a:gd name="T15" fmla="*/ 0 h 2806"/>
                <a:gd name="T16" fmla="*/ 0 w 91"/>
                <a:gd name="T17" fmla="*/ 0 h 2806"/>
                <a:gd name="T18" fmla="*/ 0 w 91"/>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806"/>
                <a:gd name="T32" fmla="*/ 91 w 91"/>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806">
                  <a:moveTo>
                    <a:pt x="46" y="102"/>
                  </a:moveTo>
                  <a:lnTo>
                    <a:pt x="0" y="51"/>
                  </a:lnTo>
                  <a:lnTo>
                    <a:pt x="0" y="2806"/>
                  </a:lnTo>
                  <a:lnTo>
                    <a:pt x="91" y="2806"/>
                  </a:lnTo>
                  <a:lnTo>
                    <a:pt x="91" y="51"/>
                  </a:lnTo>
                  <a:lnTo>
                    <a:pt x="46" y="0"/>
                  </a:lnTo>
                  <a:lnTo>
                    <a:pt x="91" y="51"/>
                  </a:lnTo>
                  <a:lnTo>
                    <a:pt x="91" y="0"/>
                  </a:lnTo>
                  <a:lnTo>
                    <a:pt x="46" y="0"/>
                  </a:lnTo>
                  <a:lnTo>
                    <a:pt x="46" y="102"/>
                  </a:lnTo>
                  <a:close/>
                </a:path>
              </a:pathLst>
            </a:custGeom>
            <a:solidFill>
              <a:srgbClr val="1F1A17"/>
            </a:solidFill>
            <a:ln w="9525">
              <a:noFill/>
              <a:round/>
              <a:headEnd/>
              <a:tailEnd/>
            </a:ln>
          </p:spPr>
          <p:txBody>
            <a:bodyPr/>
            <a:lstStyle/>
            <a:p>
              <a:endParaRPr lang="en-US"/>
            </a:p>
          </p:txBody>
        </p:sp>
        <p:sp>
          <p:nvSpPr>
            <p:cNvPr id="53296" name="Rectangle 39"/>
            <p:cNvSpPr>
              <a:spLocks noChangeArrowheads="1"/>
            </p:cNvSpPr>
            <p:nvPr/>
          </p:nvSpPr>
          <p:spPr bwMode="auto">
            <a:xfrm>
              <a:off x="4477" y="3595"/>
              <a:ext cx="205" cy="131"/>
            </a:xfrm>
            <a:prstGeom prst="rect">
              <a:avLst/>
            </a:prstGeom>
            <a:solidFill>
              <a:srgbClr val="DC2B19"/>
            </a:solidFill>
            <a:ln w="9525">
              <a:noFill/>
              <a:miter lim="800000"/>
              <a:headEnd/>
              <a:tailEnd/>
            </a:ln>
          </p:spPr>
          <p:txBody>
            <a:bodyPr/>
            <a:lstStyle/>
            <a:p>
              <a:pPr eaLnBrk="0" hangingPunct="0"/>
              <a:endParaRPr lang="de-CH"/>
            </a:p>
          </p:txBody>
        </p:sp>
        <p:sp>
          <p:nvSpPr>
            <p:cNvPr id="53297" name="Freeform 40"/>
            <p:cNvSpPr>
              <a:spLocks/>
            </p:cNvSpPr>
            <p:nvPr/>
          </p:nvSpPr>
          <p:spPr bwMode="auto">
            <a:xfrm>
              <a:off x="4477"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2" y="0"/>
                  </a:lnTo>
                  <a:lnTo>
                    <a:pt x="0" y="0"/>
                  </a:lnTo>
                  <a:lnTo>
                    <a:pt x="0" y="101"/>
                  </a:lnTo>
                  <a:lnTo>
                    <a:pt x="1232" y="101"/>
                  </a:lnTo>
                  <a:lnTo>
                    <a:pt x="1187" y="51"/>
                  </a:lnTo>
                  <a:lnTo>
                    <a:pt x="1278" y="51"/>
                  </a:lnTo>
                  <a:lnTo>
                    <a:pt x="1278" y="0"/>
                  </a:lnTo>
                  <a:lnTo>
                    <a:pt x="1232" y="0"/>
                  </a:lnTo>
                  <a:lnTo>
                    <a:pt x="1278" y="51"/>
                  </a:lnTo>
                  <a:close/>
                </a:path>
              </a:pathLst>
            </a:custGeom>
            <a:solidFill>
              <a:srgbClr val="1F1A17"/>
            </a:solidFill>
            <a:ln w="9525">
              <a:noFill/>
              <a:round/>
              <a:headEnd/>
              <a:tailEnd/>
            </a:ln>
          </p:spPr>
          <p:txBody>
            <a:bodyPr/>
            <a:lstStyle/>
            <a:p>
              <a:endParaRPr lang="en-US"/>
            </a:p>
          </p:txBody>
        </p:sp>
        <p:sp>
          <p:nvSpPr>
            <p:cNvPr id="53298" name="Freeform 41"/>
            <p:cNvSpPr>
              <a:spLocks/>
            </p:cNvSpPr>
            <p:nvPr/>
          </p:nvSpPr>
          <p:spPr bwMode="auto">
            <a:xfrm>
              <a:off x="4674" y="3595"/>
              <a:ext cx="16" cy="138"/>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5" y="969"/>
                  </a:moveTo>
                  <a:lnTo>
                    <a:pt x="91" y="918"/>
                  </a:lnTo>
                  <a:lnTo>
                    <a:pt x="91" y="0"/>
                  </a:lnTo>
                  <a:lnTo>
                    <a:pt x="0" y="0"/>
                  </a:lnTo>
                  <a:lnTo>
                    <a:pt x="0" y="918"/>
                  </a:lnTo>
                  <a:lnTo>
                    <a:pt x="45" y="867"/>
                  </a:lnTo>
                  <a:lnTo>
                    <a:pt x="45" y="969"/>
                  </a:lnTo>
                  <a:lnTo>
                    <a:pt x="91" y="969"/>
                  </a:lnTo>
                  <a:lnTo>
                    <a:pt x="91" y="918"/>
                  </a:lnTo>
                  <a:lnTo>
                    <a:pt x="45" y="969"/>
                  </a:lnTo>
                  <a:close/>
                </a:path>
              </a:pathLst>
            </a:custGeom>
            <a:solidFill>
              <a:srgbClr val="1F1A17"/>
            </a:solidFill>
            <a:ln w="9525">
              <a:noFill/>
              <a:round/>
              <a:headEnd/>
              <a:tailEnd/>
            </a:ln>
          </p:spPr>
          <p:txBody>
            <a:bodyPr/>
            <a:lstStyle/>
            <a:p>
              <a:endParaRPr lang="en-US"/>
            </a:p>
          </p:txBody>
        </p:sp>
        <p:sp>
          <p:nvSpPr>
            <p:cNvPr id="53299" name="Freeform 42"/>
            <p:cNvSpPr>
              <a:spLocks/>
            </p:cNvSpPr>
            <p:nvPr/>
          </p:nvSpPr>
          <p:spPr bwMode="auto">
            <a:xfrm>
              <a:off x="4469"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6" y="102"/>
                  </a:lnTo>
                  <a:lnTo>
                    <a:pt x="1278" y="102"/>
                  </a:lnTo>
                  <a:lnTo>
                    <a:pt x="1278" y="0"/>
                  </a:lnTo>
                  <a:lnTo>
                    <a:pt x="46" y="0"/>
                  </a:lnTo>
                  <a:lnTo>
                    <a:pt x="91"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a:p>
          </p:txBody>
        </p:sp>
        <p:sp>
          <p:nvSpPr>
            <p:cNvPr id="53300" name="Freeform 43"/>
            <p:cNvSpPr>
              <a:spLocks/>
            </p:cNvSpPr>
            <p:nvPr/>
          </p:nvSpPr>
          <p:spPr bwMode="auto">
            <a:xfrm>
              <a:off x="4469" y="3587"/>
              <a:ext cx="15" cy="139"/>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6" y="0"/>
                  </a:moveTo>
                  <a:lnTo>
                    <a:pt x="0" y="51"/>
                  </a:lnTo>
                  <a:lnTo>
                    <a:pt x="0" y="969"/>
                  </a:lnTo>
                  <a:lnTo>
                    <a:pt x="91" y="969"/>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a:p>
          </p:txBody>
        </p:sp>
        <p:sp>
          <p:nvSpPr>
            <p:cNvPr id="53301" name="Rectangle 44"/>
            <p:cNvSpPr>
              <a:spLocks noChangeArrowheads="1"/>
            </p:cNvSpPr>
            <p:nvPr/>
          </p:nvSpPr>
          <p:spPr bwMode="auto">
            <a:xfrm>
              <a:off x="4682" y="3529"/>
              <a:ext cx="206" cy="197"/>
            </a:xfrm>
            <a:prstGeom prst="rect">
              <a:avLst/>
            </a:prstGeom>
            <a:solidFill>
              <a:srgbClr val="DC2B19"/>
            </a:solidFill>
            <a:ln w="9525">
              <a:noFill/>
              <a:miter lim="800000"/>
              <a:headEnd/>
              <a:tailEnd/>
            </a:ln>
          </p:spPr>
          <p:txBody>
            <a:bodyPr/>
            <a:lstStyle/>
            <a:p>
              <a:pPr eaLnBrk="0" hangingPunct="0"/>
              <a:endParaRPr lang="de-CH"/>
            </a:p>
          </p:txBody>
        </p:sp>
        <p:sp>
          <p:nvSpPr>
            <p:cNvPr id="53302" name="Freeform 45"/>
            <p:cNvSpPr>
              <a:spLocks/>
            </p:cNvSpPr>
            <p:nvPr/>
          </p:nvSpPr>
          <p:spPr bwMode="auto">
            <a:xfrm>
              <a:off x="4682"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a:p>
          </p:txBody>
        </p:sp>
        <p:sp>
          <p:nvSpPr>
            <p:cNvPr id="53303" name="Freeform 46"/>
            <p:cNvSpPr>
              <a:spLocks/>
            </p:cNvSpPr>
            <p:nvPr/>
          </p:nvSpPr>
          <p:spPr bwMode="auto">
            <a:xfrm>
              <a:off x="4880"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a:p>
          </p:txBody>
        </p:sp>
        <p:sp>
          <p:nvSpPr>
            <p:cNvPr id="53304" name="Freeform 47"/>
            <p:cNvSpPr>
              <a:spLocks/>
            </p:cNvSpPr>
            <p:nvPr/>
          </p:nvSpPr>
          <p:spPr bwMode="auto">
            <a:xfrm>
              <a:off x="4674" y="3718"/>
              <a:ext cx="214"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53305" name="Freeform 48"/>
            <p:cNvSpPr>
              <a:spLocks/>
            </p:cNvSpPr>
            <p:nvPr/>
          </p:nvSpPr>
          <p:spPr bwMode="auto">
            <a:xfrm>
              <a:off x="4674" y="3522"/>
              <a:ext cx="16"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53306" name="Rectangle 49"/>
            <p:cNvSpPr>
              <a:spLocks noChangeArrowheads="1"/>
            </p:cNvSpPr>
            <p:nvPr/>
          </p:nvSpPr>
          <p:spPr bwMode="auto">
            <a:xfrm>
              <a:off x="4888" y="3660"/>
              <a:ext cx="205" cy="66"/>
            </a:xfrm>
            <a:prstGeom prst="rect">
              <a:avLst/>
            </a:prstGeom>
            <a:solidFill>
              <a:srgbClr val="DC2B19"/>
            </a:solidFill>
            <a:ln w="9525">
              <a:noFill/>
              <a:miter lim="800000"/>
              <a:headEnd/>
              <a:tailEnd/>
            </a:ln>
          </p:spPr>
          <p:txBody>
            <a:bodyPr/>
            <a:lstStyle/>
            <a:p>
              <a:pPr eaLnBrk="0" hangingPunct="0"/>
              <a:endParaRPr lang="de-CH"/>
            </a:p>
          </p:txBody>
        </p:sp>
        <p:sp>
          <p:nvSpPr>
            <p:cNvPr id="53307" name="Freeform 50"/>
            <p:cNvSpPr>
              <a:spLocks/>
            </p:cNvSpPr>
            <p:nvPr/>
          </p:nvSpPr>
          <p:spPr bwMode="auto">
            <a:xfrm>
              <a:off x="4880" y="3653"/>
              <a:ext cx="213" cy="14"/>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91" y="51"/>
                  </a:moveTo>
                  <a:lnTo>
                    <a:pt x="45" y="102"/>
                  </a:lnTo>
                  <a:lnTo>
                    <a:pt x="1278" y="102"/>
                  </a:lnTo>
                  <a:lnTo>
                    <a:pt x="1278" y="0"/>
                  </a:lnTo>
                  <a:lnTo>
                    <a:pt x="45" y="0"/>
                  </a:lnTo>
                  <a:lnTo>
                    <a:pt x="0" y="51"/>
                  </a:lnTo>
                  <a:lnTo>
                    <a:pt x="45" y="0"/>
                  </a:lnTo>
                  <a:lnTo>
                    <a:pt x="0" y="0"/>
                  </a:lnTo>
                  <a:lnTo>
                    <a:pt x="0" y="51"/>
                  </a:lnTo>
                  <a:lnTo>
                    <a:pt x="91" y="51"/>
                  </a:lnTo>
                  <a:close/>
                </a:path>
              </a:pathLst>
            </a:custGeom>
            <a:solidFill>
              <a:srgbClr val="1F1A17"/>
            </a:solidFill>
            <a:ln w="9525">
              <a:noFill/>
              <a:round/>
              <a:headEnd/>
              <a:tailEnd/>
            </a:ln>
          </p:spPr>
          <p:txBody>
            <a:bodyPr/>
            <a:lstStyle/>
            <a:p>
              <a:endParaRPr lang="en-US"/>
            </a:p>
          </p:txBody>
        </p:sp>
        <p:sp>
          <p:nvSpPr>
            <p:cNvPr id="53308" name="Freeform 51"/>
            <p:cNvSpPr>
              <a:spLocks/>
            </p:cNvSpPr>
            <p:nvPr/>
          </p:nvSpPr>
          <p:spPr bwMode="auto">
            <a:xfrm>
              <a:off x="4880" y="3660"/>
              <a:ext cx="15" cy="73"/>
            </a:xfrm>
            <a:custGeom>
              <a:avLst/>
              <a:gdLst>
                <a:gd name="T0" fmla="*/ 0 w 91"/>
                <a:gd name="T1" fmla="*/ 0 h 510"/>
                <a:gd name="T2" fmla="*/ 0 w 91"/>
                <a:gd name="T3" fmla="*/ 0 h 510"/>
                <a:gd name="T4" fmla="*/ 0 w 91"/>
                <a:gd name="T5" fmla="*/ 0 h 510"/>
                <a:gd name="T6" fmla="*/ 0 w 91"/>
                <a:gd name="T7" fmla="*/ 0 h 510"/>
                <a:gd name="T8" fmla="*/ 0 w 91"/>
                <a:gd name="T9" fmla="*/ 0 h 510"/>
                <a:gd name="T10" fmla="*/ 0 w 91"/>
                <a:gd name="T11" fmla="*/ 0 h 510"/>
                <a:gd name="T12" fmla="*/ 0 w 91"/>
                <a:gd name="T13" fmla="*/ 0 h 510"/>
                <a:gd name="T14" fmla="*/ 0 w 91"/>
                <a:gd name="T15" fmla="*/ 0 h 510"/>
                <a:gd name="T16" fmla="*/ 0 w 91"/>
                <a:gd name="T17" fmla="*/ 0 h 510"/>
                <a:gd name="T18" fmla="*/ 0 w 91"/>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10"/>
                <a:gd name="T32" fmla="*/ 91 w 91"/>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10">
                  <a:moveTo>
                    <a:pt x="45" y="408"/>
                  </a:moveTo>
                  <a:lnTo>
                    <a:pt x="91" y="459"/>
                  </a:lnTo>
                  <a:lnTo>
                    <a:pt x="91" y="0"/>
                  </a:lnTo>
                  <a:lnTo>
                    <a:pt x="0" y="0"/>
                  </a:lnTo>
                  <a:lnTo>
                    <a:pt x="0" y="459"/>
                  </a:lnTo>
                  <a:lnTo>
                    <a:pt x="45" y="510"/>
                  </a:lnTo>
                  <a:lnTo>
                    <a:pt x="0" y="459"/>
                  </a:lnTo>
                  <a:lnTo>
                    <a:pt x="0" y="510"/>
                  </a:lnTo>
                  <a:lnTo>
                    <a:pt x="45" y="510"/>
                  </a:lnTo>
                  <a:lnTo>
                    <a:pt x="45" y="408"/>
                  </a:lnTo>
                  <a:close/>
                </a:path>
              </a:pathLst>
            </a:custGeom>
            <a:solidFill>
              <a:srgbClr val="1F1A17"/>
            </a:solidFill>
            <a:ln w="9525">
              <a:noFill/>
              <a:round/>
              <a:headEnd/>
              <a:tailEnd/>
            </a:ln>
          </p:spPr>
          <p:txBody>
            <a:bodyPr/>
            <a:lstStyle/>
            <a:p>
              <a:endParaRPr lang="en-US"/>
            </a:p>
          </p:txBody>
        </p:sp>
        <p:sp>
          <p:nvSpPr>
            <p:cNvPr id="53309" name="Freeform 52"/>
            <p:cNvSpPr>
              <a:spLocks/>
            </p:cNvSpPr>
            <p:nvPr/>
          </p:nvSpPr>
          <p:spPr bwMode="auto">
            <a:xfrm>
              <a:off x="4888"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187" y="51"/>
                  </a:moveTo>
                  <a:lnTo>
                    <a:pt x="1233" y="0"/>
                  </a:lnTo>
                  <a:lnTo>
                    <a:pt x="0" y="0"/>
                  </a:lnTo>
                  <a:lnTo>
                    <a:pt x="0" y="102"/>
                  </a:lnTo>
                  <a:lnTo>
                    <a:pt x="1233" y="102"/>
                  </a:lnTo>
                  <a:lnTo>
                    <a:pt x="1279" y="51"/>
                  </a:lnTo>
                  <a:lnTo>
                    <a:pt x="1233" y="102"/>
                  </a:lnTo>
                  <a:lnTo>
                    <a:pt x="1279" y="102"/>
                  </a:lnTo>
                  <a:lnTo>
                    <a:pt x="1279" y="51"/>
                  </a:lnTo>
                  <a:lnTo>
                    <a:pt x="1187" y="51"/>
                  </a:lnTo>
                  <a:close/>
                </a:path>
              </a:pathLst>
            </a:custGeom>
            <a:solidFill>
              <a:srgbClr val="1F1A17"/>
            </a:solidFill>
            <a:ln w="9525">
              <a:noFill/>
              <a:round/>
              <a:headEnd/>
              <a:tailEnd/>
            </a:ln>
          </p:spPr>
          <p:txBody>
            <a:bodyPr/>
            <a:lstStyle/>
            <a:p>
              <a:endParaRPr lang="en-US"/>
            </a:p>
          </p:txBody>
        </p:sp>
        <p:sp>
          <p:nvSpPr>
            <p:cNvPr id="53310" name="Freeform 53"/>
            <p:cNvSpPr>
              <a:spLocks/>
            </p:cNvSpPr>
            <p:nvPr/>
          </p:nvSpPr>
          <p:spPr bwMode="auto">
            <a:xfrm>
              <a:off x="5085" y="3653"/>
              <a:ext cx="16" cy="73"/>
            </a:xfrm>
            <a:custGeom>
              <a:avLst/>
              <a:gdLst>
                <a:gd name="T0" fmla="*/ 0 w 92"/>
                <a:gd name="T1" fmla="*/ 0 h 510"/>
                <a:gd name="T2" fmla="*/ 0 w 92"/>
                <a:gd name="T3" fmla="*/ 0 h 510"/>
                <a:gd name="T4" fmla="*/ 0 w 92"/>
                <a:gd name="T5" fmla="*/ 0 h 510"/>
                <a:gd name="T6" fmla="*/ 0 w 92"/>
                <a:gd name="T7" fmla="*/ 0 h 510"/>
                <a:gd name="T8" fmla="*/ 0 w 92"/>
                <a:gd name="T9" fmla="*/ 0 h 510"/>
                <a:gd name="T10" fmla="*/ 0 w 92"/>
                <a:gd name="T11" fmla="*/ 0 h 510"/>
                <a:gd name="T12" fmla="*/ 0 w 92"/>
                <a:gd name="T13" fmla="*/ 0 h 510"/>
                <a:gd name="T14" fmla="*/ 0 w 92"/>
                <a:gd name="T15" fmla="*/ 0 h 510"/>
                <a:gd name="T16" fmla="*/ 0 w 92"/>
                <a:gd name="T17" fmla="*/ 0 h 510"/>
                <a:gd name="T18" fmla="*/ 0 w 92"/>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10"/>
                <a:gd name="T32" fmla="*/ 92 w 92"/>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10">
                  <a:moveTo>
                    <a:pt x="46" y="102"/>
                  </a:moveTo>
                  <a:lnTo>
                    <a:pt x="0" y="51"/>
                  </a:lnTo>
                  <a:lnTo>
                    <a:pt x="0" y="510"/>
                  </a:lnTo>
                  <a:lnTo>
                    <a:pt x="92" y="510"/>
                  </a:lnTo>
                  <a:lnTo>
                    <a:pt x="92" y="51"/>
                  </a:lnTo>
                  <a:lnTo>
                    <a:pt x="46" y="0"/>
                  </a:lnTo>
                  <a:lnTo>
                    <a:pt x="92" y="51"/>
                  </a:lnTo>
                  <a:lnTo>
                    <a:pt x="92" y="0"/>
                  </a:lnTo>
                  <a:lnTo>
                    <a:pt x="46" y="0"/>
                  </a:lnTo>
                  <a:lnTo>
                    <a:pt x="46" y="102"/>
                  </a:lnTo>
                  <a:close/>
                </a:path>
              </a:pathLst>
            </a:custGeom>
            <a:solidFill>
              <a:srgbClr val="1F1A17"/>
            </a:solidFill>
            <a:ln w="9525">
              <a:noFill/>
              <a:round/>
              <a:headEnd/>
              <a:tailEnd/>
            </a:ln>
          </p:spPr>
          <p:txBody>
            <a:bodyPr/>
            <a:lstStyle/>
            <a:p>
              <a:endParaRPr lang="en-US"/>
            </a:p>
          </p:txBody>
        </p:sp>
        <p:sp>
          <p:nvSpPr>
            <p:cNvPr id="53311" name="Rectangle 54"/>
            <p:cNvSpPr>
              <a:spLocks noChangeArrowheads="1"/>
            </p:cNvSpPr>
            <p:nvPr/>
          </p:nvSpPr>
          <p:spPr bwMode="auto">
            <a:xfrm>
              <a:off x="5093" y="3595"/>
              <a:ext cx="205" cy="131"/>
            </a:xfrm>
            <a:prstGeom prst="rect">
              <a:avLst/>
            </a:prstGeom>
            <a:solidFill>
              <a:srgbClr val="DC2B19"/>
            </a:solidFill>
            <a:ln w="9525">
              <a:noFill/>
              <a:miter lim="800000"/>
              <a:headEnd/>
              <a:tailEnd/>
            </a:ln>
          </p:spPr>
          <p:txBody>
            <a:bodyPr/>
            <a:lstStyle/>
            <a:p>
              <a:pPr eaLnBrk="0" hangingPunct="0"/>
              <a:endParaRPr lang="de-CH"/>
            </a:p>
          </p:txBody>
        </p:sp>
        <p:sp>
          <p:nvSpPr>
            <p:cNvPr id="53312" name="Freeform 55"/>
            <p:cNvSpPr>
              <a:spLocks/>
            </p:cNvSpPr>
            <p:nvPr/>
          </p:nvSpPr>
          <p:spPr bwMode="auto">
            <a:xfrm>
              <a:off x="5093"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3" y="0"/>
                  </a:lnTo>
                  <a:lnTo>
                    <a:pt x="0" y="0"/>
                  </a:lnTo>
                  <a:lnTo>
                    <a:pt x="0" y="101"/>
                  </a:lnTo>
                  <a:lnTo>
                    <a:pt x="1233" y="101"/>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a:p>
          </p:txBody>
        </p:sp>
        <p:sp>
          <p:nvSpPr>
            <p:cNvPr id="53313" name="Freeform 56"/>
            <p:cNvSpPr>
              <a:spLocks/>
            </p:cNvSpPr>
            <p:nvPr/>
          </p:nvSpPr>
          <p:spPr bwMode="auto">
            <a:xfrm>
              <a:off x="5291" y="3595"/>
              <a:ext cx="15" cy="138"/>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7" y="969"/>
                  </a:moveTo>
                  <a:lnTo>
                    <a:pt x="92" y="918"/>
                  </a:lnTo>
                  <a:lnTo>
                    <a:pt x="92" y="0"/>
                  </a:lnTo>
                  <a:lnTo>
                    <a:pt x="0" y="0"/>
                  </a:lnTo>
                  <a:lnTo>
                    <a:pt x="0" y="918"/>
                  </a:lnTo>
                  <a:lnTo>
                    <a:pt x="47" y="867"/>
                  </a:lnTo>
                  <a:lnTo>
                    <a:pt x="47" y="969"/>
                  </a:lnTo>
                  <a:lnTo>
                    <a:pt x="92" y="969"/>
                  </a:lnTo>
                  <a:lnTo>
                    <a:pt x="92" y="918"/>
                  </a:lnTo>
                  <a:lnTo>
                    <a:pt x="47" y="969"/>
                  </a:lnTo>
                  <a:close/>
                </a:path>
              </a:pathLst>
            </a:custGeom>
            <a:solidFill>
              <a:srgbClr val="1F1A17"/>
            </a:solidFill>
            <a:ln w="9525">
              <a:noFill/>
              <a:round/>
              <a:headEnd/>
              <a:tailEnd/>
            </a:ln>
          </p:spPr>
          <p:txBody>
            <a:bodyPr/>
            <a:lstStyle/>
            <a:p>
              <a:endParaRPr lang="en-US"/>
            </a:p>
          </p:txBody>
        </p:sp>
        <p:sp>
          <p:nvSpPr>
            <p:cNvPr id="53314" name="Freeform 57"/>
            <p:cNvSpPr>
              <a:spLocks/>
            </p:cNvSpPr>
            <p:nvPr/>
          </p:nvSpPr>
          <p:spPr bwMode="auto">
            <a:xfrm>
              <a:off x="5085"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0" y="51"/>
                  </a:moveTo>
                  <a:lnTo>
                    <a:pt x="46" y="102"/>
                  </a:lnTo>
                  <a:lnTo>
                    <a:pt x="1279" y="102"/>
                  </a:lnTo>
                  <a:lnTo>
                    <a:pt x="1279" y="0"/>
                  </a:lnTo>
                  <a:lnTo>
                    <a:pt x="46" y="0"/>
                  </a:lnTo>
                  <a:lnTo>
                    <a:pt x="92"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a:p>
          </p:txBody>
        </p:sp>
        <p:sp>
          <p:nvSpPr>
            <p:cNvPr id="53315" name="Freeform 58"/>
            <p:cNvSpPr>
              <a:spLocks/>
            </p:cNvSpPr>
            <p:nvPr/>
          </p:nvSpPr>
          <p:spPr bwMode="auto">
            <a:xfrm>
              <a:off x="5085" y="3587"/>
              <a:ext cx="16" cy="139"/>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6" y="0"/>
                  </a:moveTo>
                  <a:lnTo>
                    <a:pt x="0" y="51"/>
                  </a:lnTo>
                  <a:lnTo>
                    <a:pt x="0" y="969"/>
                  </a:lnTo>
                  <a:lnTo>
                    <a:pt x="92" y="969"/>
                  </a:lnTo>
                  <a:lnTo>
                    <a:pt x="92"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a:p>
          </p:txBody>
        </p:sp>
        <p:sp>
          <p:nvSpPr>
            <p:cNvPr id="53316" name="Rectangle 59"/>
            <p:cNvSpPr>
              <a:spLocks noChangeArrowheads="1"/>
            </p:cNvSpPr>
            <p:nvPr/>
          </p:nvSpPr>
          <p:spPr bwMode="auto">
            <a:xfrm>
              <a:off x="3787" y="3785"/>
              <a:ext cx="98" cy="211"/>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AvantGarde Bk BT" pitchFamily="34" charset="0"/>
                </a:rPr>
                <a:t>0</a:t>
              </a:r>
              <a:endParaRPr lang="en-US">
                <a:latin typeface="Tahoma" pitchFamily="34" charset="0"/>
              </a:endParaRPr>
            </a:p>
          </p:txBody>
        </p:sp>
        <p:sp>
          <p:nvSpPr>
            <p:cNvPr id="53317" name="Rectangle 60"/>
            <p:cNvSpPr>
              <a:spLocks noChangeArrowheads="1"/>
            </p:cNvSpPr>
            <p:nvPr/>
          </p:nvSpPr>
          <p:spPr bwMode="auto">
            <a:xfrm>
              <a:off x="5230" y="3764"/>
              <a:ext cx="98" cy="211"/>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AvantGarde Bk BT" pitchFamily="34" charset="0"/>
                </a:rPr>
                <a:t>2</a:t>
              </a:r>
              <a:endParaRPr lang="en-US">
                <a:latin typeface="Tahoma" pitchFamily="34" charset="0"/>
              </a:endParaRPr>
            </a:p>
          </p:txBody>
        </p:sp>
        <p:sp>
          <p:nvSpPr>
            <p:cNvPr id="53318" name="Rectangle 61"/>
            <p:cNvSpPr>
              <a:spLocks noChangeArrowheads="1"/>
            </p:cNvSpPr>
            <p:nvPr/>
          </p:nvSpPr>
          <p:spPr bwMode="auto">
            <a:xfrm>
              <a:off x="5333" y="3746"/>
              <a:ext cx="97" cy="211"/>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Symbol" pitchFamily="18" charset="2"/>
                </a:rPr>
                <a:t>p</a:t>
              </a:r>
              <a:endParaRPr lang="en-US">
                <a:latin typeface="Tahoma" pitchFamily="34" charset="0"/>
              </a:endParaRPr>
            </a:p>
          </p:txBody>
        </p:sp>
      </p:grpSp>
      <p:sp>
        <p:nvSpPr>
          <p:cNvPr id="3546174" name="Freeform 62"/>
          <p:cNvSpPr>
            <a:spLocks/>
          </p:cNvSpPr>
          <p:nvPr/>
        </p:nvSpPr>
        <p:spPr bwMode="auto">
          <a:xfrm>
            <a:off x="6608763" y="5991225"/>
            <a:ext cx="125412" cy="109538"/>
          </a:xfrm>
          <a:custGeom>
            <a:avLst/>
            <a:gdLst>
              <a:gd name="T0" fmla="*/ 2147483647 w 477"/>
              <a:gd name="T1" fmla="*/ 2147483647 h 485"/>
              <a:gd name="T2" fmla="*/ 2147483647 w 477"/>
              <a:gd name="T3" fmla="*/ 0 h 485"/>
              <a:gd name="T4" fmla="*/ 0 w 477"/>
              <a:gd name="T5" fmla="*/ 2147483647 h 485"/>
              <a:gd name="T6" fmla="*/ 2147483647 w 477"/>
              <a:gd name="T7" fmla="*/ 2147483647 h 485"/>
              <a:gd name="T8" fmla="*/ 2147483647 w 477"/>
              <a:gd name="T9" fmla="*/ 0 h 485"/>
              <a:gd name="T10" fmla="*/ 2147483647 w 477"/>
              <a:gd name="T11" fmla="*/ 2147483647 h 485"/>
              <a:gd name="T12" fmla="*/ 0 60000 65536"/>
              <a:gd name="T13" fmla="*/ 0 60000 65536"/>
              <a:gd name="T14" fmla="*/ 0 60000 65536"/>
              <a:gd name="T15" fmla="*/ 0 60000 65536"/>
              <a:gd name="T16" fmla="*/ 0 60000 65536"/>
              <a:gd name="T17" fmla="*/ 0 60000 65536"/>
              <a:gd name="T18" fmla="*/ 0 w 477"/>
              <a:gd name="T19" fmla="*/ 0 h 485"/>
              <a:gd name="T20" fmla="*/ 477 w 477"/>
              <a:gd name="T21" fmla="*/ 485 h 485"/>
            </a:gdLst>
            <a:ahLst/>
            <a:cxnLst>
              <a:cxn ang="T12">
                <a:pos x="T0" y="T1"/>
              </a:cxn>
              <a:cxn ang="T13">
                <a:pos x="T2" y="T3"/>
              </a:cxn>
              <a:cxn ang="T14">
                <a:pos x="T4" y="T5"/>
              </a:cxn>
              <a:cxn ang="T15">
                <a:pos x="T6" y="T7"/>
              </a:cxn>
              <a:cxn ang="T16">
                <a:pos x="T8" y="T9"/>
              </a:cxn>
              <a:cxn ang="T17">
                <a:pos x="T10" y="T11"/>
              </a:cxn>
            </a:cxnLst>
            <a:rect l="T18" t="T19" r="T20" b="T21"/>
            <a:pathLst>
              <a:path w="477" h="485">
                <a:moveTo>
                  <a:pt x="477" y="485"/>
                </a:moveTo>
                <a:lnTo>
                  <a:pt x="239" y="0"/>
                </a:lnTo>
                <a:lnTo>
                  <a:pt x="0" y="485"/>
                </a:lnTo>
                <a:lnTo>
                  <a:pt x="477" y="485"/>
                </a:lnTo>
                <a:lnTo>
                  <a:pt x="239" y="0"/>
                </a:lnTo>
                <a:lnTo>
                  <a:pt x="477" y="485"/>
                </a:lnTo>
                <a:close/>
              </a:path>
            </a:pathLst>
          </a:custGeom>
          <a:solidFill>
            <a:srgbClr val="1F1A17"/>
          </a:solidFill>
          <a:ln w="9525">
            <a:noFill/>
            <a:round/>
            <a:headEnd/>
            <a:tailEnd/>
          </a:ln>
        </p:spPr>
        <p:txBody>
          <a:bodyPr/>
          <a:lstStyle/>
          <a:p>
            <a:endParaRPr lang="en-US"/>
          </a:p>
        </p:txBody>
      </p:sp>
      <p:sp>
        <p:nvSpPr>
          <p:cNvPr id="3546175" name="Freeform 63"/>
          <p:cNvSpPr>
            <a:spLocks/>
          </p:cNvSpPr>
          <p:nvPr/>
        </p:nvSpPr>
        <p:spPr bwMode="auto">
          <a:xfrm>
            <a:off x="6659563" y="6091238"/>
            <a:ext cx="23812" cy="176212"/>
          </a:xfrm>
          <a:custGeom>
            <a:avLst/>
            <a:gdLst>
              <a:gd name="T0" fmla="*/ 2147483647 w 92"/>
              <a:gd name="T1" fmla="*/ 2147483647 h 775"/>
              <a:gd name="T2" fmla="*/ 2147483647 w 92"/>
              <a:gd name="T3" fmla="*/ 2147483647 h 775"/>
              <a:gd name="T4" fmla="*/ 2147483647 w 92"/>
              <a:gd name="T5" fmla="*/ 0 h 775"/>
              <a:gd name="T6" fmla="*/ 0 w 92"/>
              <a:gd name="T7" fmla="*/ 0 h 775"/>
              <a:gd name="T8" fmla="*/ 0 w 92"/>
              <a:gd name="T9" fmla="*/ 2147483647 h 775"/>
              <a:gd name="T10" fmla="*/ 2147483647 w 92"/>
              <a:gd name="T11" fmla="*/ 2147483647 h 775"/>
              <a:gd name="T12" fmla="*/ 0 60000 65536"/>
              <a:gd name="T13" fmla="*/ 0 60000 65536"/>
              <a:gd name="T14" fmla="*/ 0 60000 65536"/>
              <a:gd name="T15" fmla="*/ 0 60000 65536"/>
              <a:gd name="T16" fmla="*/ 0 60000 65536"/>
              <a:gd name="T17" fmla="*/ 0 60000 65536"/>
              <a:gd name="T18" fmla="*/ 0 w 92"/>
              <a:gd name="T19" fmla="*/ 0 h 775"/>
              <a:gd name="T20" fmla="*/ 92 w 92"/>
              <a:gd name="T21" fmla="*/ 775 h 775"/>
            </a:gdLst>
            <a:ahLst/>
            <a:cxnLst>
              <a:cxn ang="T12">
                <a:pos x="T0" y="T1"/>
              </a:cxn>
              <a:cxn ang="T13">
                <a:pos x="T2" y="T3"/>
              </a:cxn>
              <a:cxn ang="T14">
                <a:pos x="T4" y="T5"/>
              </a:cxn>
              <a:cxn ang="T15">
                <a:pos x="T6" y="T7"/>
              </a:cxn>
              <a:cxn ang="T16">
                <a:pos x="T8" y="T9"/>
              </a:cxn>
              <a:cxn ang="T17">
                <a:pos x="T10" y="T11"/>
              </a:cxn>
            </a:cxnLst>
            <a:rect l="T18" t="T19" r="T20" b="T21"/>
            <a:pathLst>
              <a:path w="92" h="775">
                <a:moveTo>
                  <a:pt x="47" y="775"/>
                </a:moveTo>
                <a:lnTo>
                  <a:pt x="92" y="775"/>
                </a:lnTo>
                <a:lnTo>
                  <a:pt x="92" y="0"/>
                </a:lnTo>
                <a:lnTo>
                  <a:pt x="0" y="0"/>
                </a:lnTo>
                <a:lnTo>
                  <a:pt x="0" y="775"/>
                </a:lnTo>
                <a:lnTo>
                  <a:pt x="47" y="775"/>
                </a:lnTo>
                <a:close/>
              </a:path>
            </a:pathLst>
          </a:custGeom>
          <a:solidFill>
            <a:srgbClr val="1F1A17"/>
          </a:solidFill>
          <a:ln w="9525">
            <a:noFill/>
            <a:round/>
            <a:headEnd/>
            <a:tailEnd/>
          </a:ln>
        </p:spPr>
        <p:txBody>
          <a:bodyPr/>
          <a:lstStyle/>
          <a:p>
            <a:endParaRPr lang="en-US"/>
          </a:p>
        </p:txBody>
      </p:sp>
      <p:grpSp>
        <p:nvGrpSpPr>
          <p:cNvPr id="4" name="Group 64"/>
          <p:cNvGrpSpPr>
            <a:grpSpLocks/>
          </p:cNvGrpSpPr>
          <p:nvPr/>
        </p:nvGrpSpPr>
        <p:grpSpPr bwMode="auto">
          <a:xfrm rot="-3389670">
            <a:off x="3437731" y="3626645"/>
            <a:ext cx="2625725" cy="4246562"/>
            <a:chOff x="3948" y="1525"/>
            <a:chExt cx="1654" cy="2585"/>
          </a:xfrm>
        </p:grpSpPr>
        <p:sp>
          <p:nvSpPr>
            <p:cNvPr id="53263" name="AutoShape 65"/>
            <p:cNvSpPr>
              <a:spLocks noChangeAspect="1" noChangeArrowheads="1" noTextEdit="1"/>
            </p:cNvSpPr>
            <p:nvPr/>
          </p:nvSpPr>
          <p:spPr bwMode="auto">
            <a:xfrm>
              <a:off x="3948" y="1525"/>
              <a:ext cx="1654" cy="2585"/>
            </a:xfrm>
            <a:prstGeom prst="rect">
              <a:avLst/>
            </a:prstGeom>
            <a:noFill/>
            <a:ln w="9525">
              <a:noFill/>
              <a:miter lim="800000"/>
              <a:headEnd/>
              <a:tailEnd/>
            </a:ln>
          </p:spPr>
          <p:txBody>
            <a:bodyPr/>
            <a:lstStyle/>
            <a:p>
              <a:endParaRPr lang="en-US"/>
            </a:p>
          </p:txBody>
        </p:sp>
        <p:sp>
          <p:nvSpPr>
            <p:cNvPr id="53264" name="Freeform 66"/>
            <p:cNvSpPr>
              <a:spLocks/>
            </p:cNvSpPr>
            <p:nvPr/>
          </p:nvSpPr>
          <p:spPr bwMode="auto">
            <a:xfrm>
              <a:off x="4035" y="1532"/>
              <a:ext cx="1438" cy="1378"/>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0 h 9641"/>
                <a:gd name="T28" fmla="*/ 1 w 8629"/>
                <a:gd name="T29" fmla="*/ 0 h 9641"/>
                <a:gd name="T30" fmla="*/ 1 w 8629"/>
                <a:gd name="T31" fmla="*/ 0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0 h 9641"/>
                <a:gd name="T54" fmla="*/ 0 w 8629"/>
                <a:gd name="T55" fmla="*/ 0 h 9641"/>
                <a:gd name="T56" fmla="*/ 0 w 8629"/>
                <a:gd name="T57" fmla="*/ 0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a:p>
          </p:txBody>
        </p:sp>
        <p:sp>
          <p:nvSpPr>
            <p:cNvPr id="53265" name="Freeform 67"/>
            <p:cNvSpPr>
              <a:spLocks/>
            </p:cNvSpPr>
            <p:nvPr/>
          </p:nvSpPr>
          <p:spPr bwMode="auto">
            <a:xfrm>
              <a:off x="4754" y="1525"/>
              <a:ext cx="727" cy="696"/>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a:p>
          </p:txBody>
        </p:sp>
        <p:sp>
          <p:nvSpPr>
            <p:cNvPr id="53266" name="Freeform 68"/>
            <p:cNvSpPr>
              <a:spLocks/>
            </p:cNvSpPr>
            <p:nvPr/>
          </p:nvSpPr>
          <p:spPr bwMode="auto">
            <a:xfrm>
              <a:off x="4754" y="2221"/>
              <a:ext cx="727" cy="696"/>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a:p>
          </p:txBody>
        </p:sp>
        <p:sp>
          <p:nvSpPr>
            <p:cNvPr id="53267" name="Freeform 69"/>
            <p:cNvSpPr>
              <a:spLocks/>
            </p:cNvSpPr>
            <p:nvPr/>
          </p:nvSpPr>
          <p:spPr bwMode="auto">
            <a:xfrm>
              <a:off x="4028" y="2221"/>
              <a:ext cx="726" cy="696"/>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a:p>
          </p:txBody>
        </p:sp>
        <p:sp>
          <p:nvSpPr>
            <p:cNvPr id="53268" name="Freeform 70"/>
            <p:cNvSpPr>
              <a:spLocks/>
            </p:cNvSpPr>
            <p:nvPr/>
          </p:nvSpPr>
          <p:spPr bwMode="auto">
            <a:xfrm>
              <a:off x="4028" y="1525"/>
              <a:ext cx="726" cy="696"/>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a:p>
          </p:txBody>
        </p:sp>
        <p:sp>
          <p:nvSpPr>
            <p:cNvPr id="53269" name="Freeform 71"/>
            <p:cNvSpPr>
              <a:spLocks/>
            </p:cNvSpPr>
            <p:nvPr/>
          </p:nvSpPr>
          <p:spPr bwMode="auto">
            <a:xfrm>
              <a:off x="4264" y="1771"/>
              <a:ext cx="485" cy="487"/>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a:p>
          </p:txBody>
        </p:sp>
        <p:sp>
          <p:nvSpPr>
            <p:cNvPr id="53270" name="Freeform 72"/>
            <p:cNvSpPr>
              <a:spLocks/>
            </p:cNvSpPr>
            <p:nvPr/>
          </p:nvSpPr>
          <p:spPr bwMode="auto">
            <a:xfrm>
              <a:off x="4266" y="2251"/>
              <a:ext cx="133" cy="333"/>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a:p>
          </p:txBody>
        </p:sp>
        <p:sp>
          <p:nvSpPr>
            <p:cNvPr id="53271" name="Freeform 73"/>
            <p:cNvSpPr>
              <a:spLocks/>
            </p:cNvSpPr>
            <p:nvPr/>
          </p:nvSpPr>
          <p:spPr bwMode="auto">
            <a:xfrm>
              <a:off x="4389" y="2242"/>
              <a:ext cx="663" cy="338"/>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a:p>
          </p:txBody>
        </p:sp>
        <p:sp>
          <p:nvSpPr>
            <p:cNvPr id="53272" name="Freeform 74"/>
            <p:cNvSpPr>
              <a:spLocks/>
            </p:cNvSpPr>
            <p:nvPr/>
          </p:nvSpPr>
          <p:spPr bwMode="auto">
            <a:xfrm>
              <a:off x="4694" y="2339"/>
              <a:ext cx="528" cy="306"/>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a:p>
          </p:txBody>
        </p:sp>
        <p:sp>
          <p:nvSpPr>
            <p:cNvPr id="53273" name="Freeform 75"/>
            <p:cNvSpPr>
              <a:spLocks/>
            </p:cNvSpPr>
            <p:nvPr/>
          </p:nvSpPr>
          <p:spPr bwMode="auto">
            <a:xfrm>
              <a:off x="4970" y="1841"/>
              <a:ext cx="356" cy="216"/>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a:p>
          </p:txBody>
        </p:sp>
        <p:sp>
          <p:nvSpPr>
            <p:cNvPr id="53274" name="Freeform 76"/>
            <p:cNvSpPr>
              <a:spLocks/>
            </p:cNvSpPr>
            <p:nvPr/>
          </p:nvSpPr>
          <p:spPr bwMode="auto">
            <a:xfrm>
              <a:off x="4972" y="1853"/>
              <a:ext cx="75" cy="389"/>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a:p>
          </p:txBody>
        </p:sp>
        <p:sp>
          <p:nvSpPr>
            <p:cNvPr id="53275" name="Freeform 77"/>
            <p:cNvSpPr>
              <a:spLocks/>
            </p:cNvSpPr>
            <p:nvPr/>
          </p:nvSpPr>
          <p:spPr bwMode="auto">
            <a:xfrm>
              <a:off x="5375" y="1663"/>
              <a:ext cx="227" cy="188"/>
            </a:xfrm>
            <a:custGeom>
              <a:avLst/>
              <a:gdLst>
                <a:gd name="T0" fmla="*/ 0 w 1361"/>
                <a:gd name="T1" fmla="*/ 0 h 1317"/>
                <a:gd name="T2" fmla="*/ 0 w 1361"/>
                <a:gd name="T3" fmla="*/ 0 h 1317"/>
                <a:gd name="T4" fmla="*/ 0 w 1361"/>
                <a:gd name="T5" fmla="*/ 0 h 1317"/>
                <a:gd name="T6" fmla="*/ 0 w 1361"/>
                <a:gd name="T7" fmla="*/ 0 h 1317"/>
                <a:gd name="T8" fmla="*/ 0 w 1361"/>
                <a:gd name="T9" fmla="*/ 0 h 1317"/>
                <a:gd name="T10" fmla="*/ 0 w 1361"/>
                <a:gd name="T11" fmla="*/ 0 h 1317"/>
                <a:gd name="T12" fmla="*/ 0 w 1361"/>
                <a:gd name="T13" fmla="*/ 0 h 1317"/>
                <a:gd name="T14" fmla="*/ 0 w 1361"/>
                <a:gd name="T15" fmla="*/ 0 h 1317"/>
                <a:gd name="T16" fmla="*/ 0 w 1361"/>
                <a:gd name="T17" fmla="*/ 0 h 1317"/>
                <a:gd name="T18" fmla="*/ 0 w 1361"/>
                <a:gd name="T19" fmla="*/ 0 h 1317"/>
                <a:gd name="T20" fmla="*/ 0 w 1361"/>
                <a:gd name="T21" fmla="*/ 0 h 1317"/>
                <a:gd name="T22" fmla="*/ 0 w 1361"/>
                <a:gd name="T23" fmla="*/ 0 h 1317"/>
                <a:gd name="T24" fmla="*/ 0 w 1361"/>
                <a:gd name="T25" fmla="*/ 0 h 1317"/>
                <a:gd name="T26" fmla="*/ 0 w 1361"/>
                <a:gd name="T27" fmla="*/ 0 h 1317"/>
                <a:gd name="T28" fmla="*/ 0 w 1361"/>
                <a:gd name="T29" fmla="*/ 0 h 1317"/>
                <a:gd name="T30" fmla="*/ 0 w 1361"/>
                <a:gd name="T31" fmla="*/ 0 h 1317"/>
                <a:gd name="T32" fmla="*/ 0 w 1361"/>
                <a:gd name="T33" fmla="*/ 0 h 1317"/>
                <a:gd name="T34" fmla="*/ 0 w 1361"/>
                <a:gd name="T35" fmla="*/ 0 h 1317"/>
                <a:gd name="T36" fmla="*/ 0 w 1361"/>
                <a:gd name="T37" fmla="*/ 0 h 1317"/>
                <a:gd name="T38" fmla="*/ 0 w 1361"/>
                <a:gd name="T39" fmla="*/ 0 h 1317"/>
                <a:gd name="T40" fmla="*/ 0 w 1361"/>
                <a:gd name="T41" fmla="*/ 0 h 1317"/>
                <a:gd name="T42" fmla="*/ 0 w 1361"/>
                <a:gd name="T43" fmla="*/ 0 h 1317"/>
                <a:gd name="T44" fmla="*/ 0 w 1361"/>
                <a:gd name="T45" fmla="*/ 0 h 1317"/>
                <a:gd name="T46" fmla="*/ 0 w 1361"/>
                <a:gd name="T47" fmla="*/ 0 h 1317"/>
                <a:gd name="T48" fmla="*/ 0 w 1361"/>
                <a:gd name="T49" fmla="*/ 0 h 1317"/>
                <a:gd name="T50" fmla="*/ 0 w 1361"/>
                <a:gd name="T51" fmla="*/ 0 h 1317"/>
                <a:gd name="T52" fmla="*/ 0 w 1361"/>
                <a:gd name="T53" fmla="*/ 0 h 1317"/>
                <a:gd name="T54" fmla="*/ 0 w 1361"/>
                <a:gd name="T55" fmla="*/ 0 h 1317"/>
                <a:gd name="T56" fmla="*/ 0 w 1361"/>
                <a:gd name="T57" fmla="*/ 0 h 1317"/>
                <a:gd name="T58" fmla="*/ 0 w 1361"/>
                <a:gd name="T59" fmla="*/ 0 h 1317"/>
                <a:gd name="T60" fmla="*/ 0 w 1361"/>
                <a:gd name="T61" fmla="*/ 0 h 1317"/>
                <a:gd name="T62" fmla="*/ 0 w 1361"/>
                <a:gd name="T63" fmla="*/ 0 h 1317"/>
                <a:gd name="T64" fmla="*/ 0 w 1361"/>
                <a:gd name="T65" fmla="*/ 0 h 1317"/>
                <a:gd name="T66" fmla="*/ 0 w 1361"/>
                <a:gd name="T67" fmla="*/ 0 h 1317"/>
                <a:gd name="T68" fmla="*/ 0 w 1361"/>
                <a:gd name="T69" fmla="*/ 0 h 1317"/>
                <a:gd name="T70" fmla="*/ 0 w 1361"/>
                <a:gd name="T71" fmla="*/ 0 h 1317"/>
                <a:gd name="T72" fmla="*/ 0 w 1361"/>
                <a:gd name="T73" fmla="*/ 0 h 1317"/>
                <a:gd name="T74" fmla="*/ 0 w 1361"/>
                <a:gd name="T75" fmla="*/ 0 h 1317"/>
                <a:gd name="T76" fmla="*/ 0 w 1361"/>
                <a:gd name="T77" fmla="*/ 0 h 1317"/>
                <a:gd name="T78" fmla="*/ 0 w 1361"/>
                <a:gd name="T79" fmla="*/ 0 h 1317"/>
                <a:gd name="T80" fmla="*/ 0 w 1361"/>
                <a:gd name="T81" fmla="*/ 0 h 1317"/>
                <a:gd name="T82" fmla="*/ 0 w 1361"/>
                <a:gd name="T83" fmla="*/ 0 h 1317"/>
                <a:gd name="T84" fmla="*/ 0 w 1361"/>
                <a:gd name="T85" fmla="*/ 0 h 1317"/>
                <a:gd name="T86" fmla="*/ 0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a:p>
          </p:txBody>
        </p:sp>
        <p:sp>
          <p:nvSpPr>
            <p:cNvPr id="53276" name="Freeform 78"/>
            <p:cNvSpPr>
              <a:spLocks/>
            </p:cNvSpPr>
            <p:nvPr/>
          </p:nvSpPr>
          <p:spPr bwMode="auto">
            <a:xfrm>
              <a:off x="4731" y="1709"/>
              <a:ext cx="792" cy="540"/>
            </a:xfrm>
            <a:custGeom>
              <a:avLst/>
              <a:gdLst>
                <a:gd name="T0" fmla="*/ 0 w 4749"/>
                <a:gd name="T1" fmla="*/ 0 h 3780"/>
                <a:gd name="T2" fmla="*/ 0 w 4749"/>
                <a:gd name="T3" fmla="*/ 0 h 3780"/>
                <a:gd name="T4" fmla="*/ 1 w 4749"/>
                <a:gd name="T5" fmla="*/ 0 h 3780"/>
                <a:gd name="T6" fmla="*/ 1 w 4749"/>
                <a:gd name="T7" fmla="*/ 0 h 3780"/>
                <a:gd name="T8" fmla="*/ 0 w 4749"/>
                <a:gd name="T9" fmla="*/ 0 h 3780"/>
                <a:gd name="T10" fmla="*/ 0 w 4749"/>
                <a:gd name="T11" fmla="*/ 0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a:p>
          </p:txBody>
        </p:sp>
      </p:grpSp>
      <p:sp>
        <p:nvSpPr>
          <p:cNvPr id="53261" name="AutoShape 79"/>
          <p:cNvSpPr>
            <a:spLocks noChangeAspect="1" noChangeArrowheads="1" noTextEdit="1"/>
          </p:cNvSpPr>
          <p:nvPr/>
        </p:nvSpPr>
        <p:spPr bwMode="auto">
          <a:xfrm>
            <a:off x="2593975" y="4076700"/>
            <a:ext cx="2625725" cy="4321175"/>
          </a:xfrm>
          <a:prstGeom prst="rect">
            <a:avLst/>
          </a:prstGeom>
          <a:noFill/>
          <a:ln w="9525">
            <a:noFill/>
            <a:miter lim="800000"/>
            <a:headEnd/>
            <a:tailEnd/>
          </a:ln>
        </p:spPr>
        <p:txBody>
          <a:bodyPr/>
          <a:lstStyle/>
          <a:p>
            <a:endParaRPr lang="en-US"/>
          </a:p>
        </p:txBody>
      </p:sp>
      <p:sp>
        <p:nvSpPr>
          <p:cNvPr id="3546192" name="Text Box 80"/>
          <p:cNvSpPr txBox="1">
            <a:spLocks noChangeArrowheads="1"/>
          </p:cNvSpPr>
          <p:nvPr/>
        </p:nvSpPr>
        <p:spPr bwMode="auto">
          <a:xfrm>
            <a:off x="35878" y="6486208"/>
            <a:ext cx="1870075" cy="369887"/>
          </a:xfrm>
          <a:prstGeom prst="rect">
            <a:avLst/>
          </a:prstGeom>
          <a:noFill/>
          <a:ln w="9525">
            <a:noFill/>
            <a:miter lim="800000"/>
            <a:headEnd/>
            <a:tailEnd/>
          </a:ln>
          <a:effectLst/>
        </p:spPr>
        <p:txBody>
          <a:bodyPr wrap="none">
            <a:spAutoFit/>
          </a:bodyPr>
          <a:lstStyle/>
          <a:p>
            <a:pPr eaLnBrk="0" hangingPunct="0">
              <a:defRPr/>
            </a:pPr>
            <a:r>
              <a:rPr lang="en-US" dirty="0">
                <a:solidFill>
                  <a:schemeClr val="bg1">
                    <a:lumMod val="65000"/>
                  </a:schemeClr>
                </a:solidFill>
                <a:latin typeface="+mj-lt"/>
              </a:rPr>
              <a:t>[Lowe, SIFT, 1999]</a:t>
            </a:r>
          </a:p>
        </p:txBody>
      </p:sp>
      <p:grpSp>
        <p:nvGrpSpPr>
          <p:cNvPr id="8" name="Group 7"/>
          <p:cNvGrpSpPr/>
          <p:nvPr/>
        </p:nvGrpSpPr>
        <p:grpSpPr>
          <a:xfrm>
            <a:off x="6086057" y="4653253"/>
            <a:ext cx="2608254" cy="1690684"/>
            <a:chOff x="6157177" y="2824453"/>
            <a:chExt cx="2608254" cy="1690684"/>
          </a:xfrm>
        </p:grpSpPr>
        <p:sp>
          <p:nvSpPr>
            <p:cNvPr id="84" name="Freeform 20"/>
            <p:cNvSpPr>
              <a:spLocks/>
            </p:cNvSpPr>
            <p:nvPr/>
          </p:nvSpPr>
          <p:spPr bwMode="auto">
            <a:xfrm>
              <a:off x="6273064" y="2824453"/>
              <a:ext cx="2295518" cy="23812"/>
            </a:xfrm>
            <a:custGeom>
              <a:avLst/>
              <a:gdLst>
                <a:gd name="T0" fmla="*/ 1 w 8674"/>
                <a:gd name="T1" fmla="*/ 0 h 103"/>
                <a:gd name="T2" fmla="*/ 1 w 8674"/>
                <a:gd name="T3" fmla="*/ 0 h 103"/>
                <a:gd name="T4" fmla="*/ 0 w 8674"/>
                <a:gd name="T5" fmla="*/ 0 h 103"/>
                <a:gd name="T6" fmla="*/ 0 w 8674"/>
                <a:gd name="T7" fmla="*/ 0 h 103"/>
                <a:gd name="T8" fmla="*/ 1 w 8674"/>
                <a:gd name="T9" fmla="*/ 0 h 103"/>
                <a:gd name="T10" fmla="*/ 1 w 8674"/>
                <a:gd name="T11" fmla="*/ 0 h 103"/>
                <a:gd name="T12" fmla="*/ 1 w 8674"/>
                <a:gd name="T13" fmla="*/ 0 h 103"/>
                <a:gd name="T14" fmla="*/ 1 w 8674"/>
                <a:gd name="T15" fmla="*/ 0 h 103"/>
                <a:gd name="T16" fmla="*/ 1 w 8674"/>
                <a:gd name="T17" fmla="*/ 0 h 103"/>
                <a:gd name="T18" fmla="*/ 1 w 8674"/>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3"/>
                <a:gd name="T32" fmla="*/ 8674 w 8674"/>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3">
                  <a:moveTo>
                    <a:pt x="8674" y="52"/>
                  </a:moveTo>
                  <a:lnTo>
                    <a:pt x="8629" y="0"/>
                  </a:lnTo>
                  <a:lnTo>
                    <a:pt x="0" y="0"/>
                  </a:lnTo>
                  <a:lnTo>
                    <a:pt x="0" y="103"/>
                  </a:lnTo>
                  <a:lnTo>
                    <a:pt x="8629" y="103"/>
                  </a:lnTo>
                  <a:lnTo>
                    <a:pt x="8582" y="52"/>
                  </a:lnTo>
                  <a:lnTo>
                    <a:pt x="8674" y="52"/>
                  </a:lnTo>
                  <a:lnTo>
                    <a:pt x="8674" y="0"/>
                  </a:lnTo>
                  <a:lnTo>
                    <a:pt x="8629" y="0"/>
                  </a:lnTo>
                  <a:lnTo>
                    <a:pt x="8674" y="52"/>
                  </a:lnTo>
                  <a:close/>
                </a:path>
              </a:pathLst>
            </a:custGeom>
            <a:solidFill>
              <a:srgbClr val="1F1A17"/>
            </a:solidFill>
            <a:ln w="9525">
              <a:noFill/>
              <a:round/>
              <a:headEnd/>
              <a:tailEnd/>
            </a:ln>
          </p:spPr>
          <p:txBody>
            <a:bodyPr/>
            <a:lstStyle/>
            <a:p>
              <a:endParaRPr lang="en-US"/>
            </a:p>
          </p:txBody>
        </p:sp>
        <p:sp>
          <p:nvSpPr>
            <p:cNvPr id="85" name="Freeform 21"/>
            <p:cNvSpPr>
              <a:spLocks/>
            </p:cNvSpPr>
            <p:nvPr/>
          </p:nvSpPr>
          <p:spPr bwMode="auto">
            <a:xfrm>
              <a:off x="8544769" y="2837153"/>
              <a:ext cx="23812" cy="1260472"/>
            </a:xfrm>
            <a:custGeom>
              <a:avLst/>
              <a:gdLst>
                <a:gd name="T0" fmla="*/ 0 w 92"/>
                <a:gd name="T1" fmla="*/ 0 h 5560"/>
                <a:gd name="T2" fmla="*/ 0 w 92"/>
                <a:gd name="T3" fmla="*/ 0 h 5560"/>
                <a:gd name="T4" fmla="*/ 0 w 92"/>
                <a:gd name="T5" fmla="*/ 0 h 5560"/>
                <a:gd name="T6" fmla="*/ 0 w 92"/>
                <a:gd name="T7" fmla="*/ 0 h 5560"/>
                <a:gd name="T8" fmla="*/ 0 w 92"/>
                <a:gd name="T9" fmla="*/ 0 h 5560"/>
                <a:gd name="T10" fmla="*/ 0 w 92"/>
                <a:gd name="T11" fmla="*/ 0 h 5560"/>
                <a:gd name="T12" fmla="*/ 0 w 92"/>
                <a:gd name="T13" fmla="*/ 0 h 5560"/>
                <a:gd name="T14" fmla="*/ 0 w 92"/>
                <a:gd name="T15" fmla="*/ 0 h 5560"/>
                <a:gd name="T16" fmla="*/ 0 w 92"/>
                <a:gd name="T17" fmla="*/ 0 h 5560"/>
                <a:gd name="T18" fmla="*/ 0 w 92"/>
                <a:gd name="T19" fmla="*/ 0 h 55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560"/>
                <a:gd name="T32" fmla="*/ 92 w 92"/>
                <a:gd name="T33" fmla="*/ 5560 h 55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560">
                  <a:moveTo>
                    <a:pt x="47" y="5560"/>
                  </a:moveTo>
                  <a:lnTo>
                    <a:pt x="92" y="5509"/>
                  </a:lnTo>
                  <a:lnTo>
                    <a:pt x="92" y="0"/>
                  </a:lnTo>
                  <a:lnTo>
                    <a:pt x="0" y="0"/>
                  </a:lnTo>
                  <a:lnTo>
                    <a:pt x="0" y="5509"/>
                  </a:lnTo>
                  <a:lnTo>
                    <a:pt x="47" y="5458"/>
                  </a:lnTo>
                  <a:lnTo>
                    <a:pt x="47" y="5560"/>
                  </a:lnTo>
                  <a:lnTo>
                    <a:pt x="92" y="5560"/>
                  </a:lnTo>
                  <a:lnTo>
                    <a:pt x="92" y="5509"/>
                  </a:lnTo>
                  <a:lnTo>
                    <a:pt x="47" y="5560"/>
                  </a:lnTo>
                  <a:close/>
                </a:path>
              </a:pathLst>
            </a:custGeom>
            <a:solidFill>
              <a:srgbClr val="1F1A17"/>
            </a:solidFill>
            <a:ln w="9525">
              <a:noFill/>
              <a:round/>
              <a:headEnd/>
              <a:tailEnd/>
            </a:ln>
          </p:spPr>
          <p:txBody>
            <a:bodyPr/>
            <a:lstStyle/>
            <a:p>
              <a:endParaRPr lang="en-US"/>
            </a:p>
          </p:txBody>
        </p:sp>
        <p:sp>
          <p:nvSpPr>
            <p:cNvPr id="86" name="Freeform 22"/>
            <p:cNvSpPr>
              <a:spLocks/>
            </p:cNvSpPr>
            <p:nvPr/>
          </p:nvSpPr>
          <p:spPr bwMode="auto">
            <a:xfrm>
              <a:off x="6261952" y="4073813"/>
              <a:ext cx="2293930" cy="23812"/>
            </a:xfrm>
            <a:custGeom>
              <a:avLst/>
              <a:gdLst>
                <a:gd name="T0" fmla="*/ 0 w 8674"/>
                <a:gd name="T1" fmla="*/ 0 h 102"/>
                <a:gd name="T2" fmla="*/ 0 w 8674"/>
                <a:gd name="T3" fmla="*/ 0 h 102"/>
                <a:gd name="T4" fmla="*/ 1 w 8674"/>
                <a:gd name="T5" fmla="*/ 0 h 102"/>
                <a:gd name="T6" fmla="*/ 1 w 8674"/>
                <a:gd name="T7" fmla="*/ 0 h 102"/>
                <a:gd name="T8" fmla="*/ 0 w 8674"/>
                <a:gd name="T9" fmla="*/ 0 h 102"/>
                <a:gd name="T10" fmla="*/ 0 w 8674"/>
                <a:gd name="T11" fmla="*/ 0 h 102"/>
                <a:gd name="T12" fmla="*/ 0 w 8674"/>
                <a:gd name="T13" fmla="*/ 0 h 102"/>
                <a:gd name="T14" fmla="*/ 0 w 8674"/>
                <a:gd name="T15" fmla="*/ 0 h 102"/>
                <a:gd name="T16" fmla="*/ 0 w 8674"/>
                <a:gd name="T17" fmla="*/ 0 h 102"/>
                <a:gd name="T18" fmla="*/ 0 w 8674"/>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2"/>
                <a:gd name="T32" fmla="*/ 8674 w 8674"/>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2">
                  <a:moveTo>
                    <a:pt x="0" y="51"/>
                  </a:moveTo>
                  <a:lnTo>
                    <a:pt x="45" y="102"/>
                  </a:lnTo>
                  <a:lnTo>
                    <a:pt x="8674" y="102"/>
                  </a:lnTo>
                  <a:lnTo>
                    <a:pt x="8674"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87" name="Freeform 23"/>
            <p:cNvSpPr>
              <a:spLocks/>
            </p:cNvSpPr>
            <p:nvPr/>
          </p:nvSpPr>
          <p:spPr bwMode="auto">
            <a:xfrm>
              <a:off x="6261952" y="2824453"/>
              <a:ext cx="23812" cy="1262060"/>
            </a:xfrm>
            <a:custGeom>
              <a:avLst/>
              <a:gdLst>
                <a:gd name="T0" fmla="*/ 0 w 91"/>
                <a:gd name="T1" fmla="*/ 0 h 5561"/>
                <a:gd name="T2" fmla="*/ 0 w 91"/>
                <a:gd name="T3" fmla="*/ 0 h 5561"/>
                <a:gd name="T4" fmla="*/ 0 w 91"/>
                <a:gd name="T5" fmla="*/ 0 h 5561"/>
                <a:gd name="T6" fmla="*/ 0 w 91"/>
                <a:gd name="T7" fmla="*/ 0 h 5561"/>
                <a:gd name="T8" fmla="*/ 0 w 91"/>
                <a:gd name="T9" fmla="*/ 0 h 5561"/>
                <a:gd name="T10" fmla="*/ 0 w 91"/>
                <a:gd name="T11" fmla="*/ 0 h 5561"/>
                <a:gd name="T12" fmla="*/ 0 w 91"/>
                <a:gd name="T13" fmla="*/ 0 h 5561"/>
                <a:gd name="T14" fmla="*/ 0 w 91"/>
                <a:gd name="T15" fmla="*/ 0 h 5561"/>
                <a:gd name="T16" fmla="*/ 0 w 91"/>
                <a:gd name="T17" fmla="*/ 0 h 5561"/>
                <a:gd name="T18" fmla="*/ 0 w 91"/>
                <a:gd name="T19" fmla="*/ 0 h 55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561"/>
                <a:gd name="T32" fmla="*/ 91 w 91"/>
                <a:gd name="T33" fmla="*/ 5561 h 55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561">
                  <a:moveTo>
                    <a:pt x="45" y="0"/>
                  </a:moveTo>
                  <a:lnTo>
                    <a:pt x="0" y="52"/>
                  </a:lnTo>
                  <a:lnTo>
                    <a:pt x="0" y="5561"/>
                  </a:lnTo>
                  <a:lnTo>
                    <a:pt x="91" y="5561"/>
                  </a:lnTo>
                  <a:lnTo>
                    <a:pt x="91" y="52"/>
                  </a:lnTo>
                  <a:lnTo>
                    <a:pt x="45" y="103"/>
                  </a:lnTo>
                  <a:lnTo>
                    <a:pt x="45" y="0"/>
                  </a:lnTo>
                  <a:lnTo>
                    <a:pt x="0" y="0"/>
                  </a:lnTo>
                  <a:lnTo>
                    <a:pt x="0" y="52"/>
                  </a:lnTo>
                  <a:lnTo>
                    <a:pt x="45" y="0"/>
                  </a:lnTo>
                  <a:close/>
                </a:path>
              </a:pathLst>
            </a:custGeom>
            <a:solidFill>
              <a:srgbClr val="1F1A17"/>
            </a:solidFill>
            <a:ln w="9525">
              <a:noFill/>
              <a:round/>
              <a:headEnd/>
              <a:tailEnd/>
            </a:ln>
          </p:spPr>
          <p:txBody>
            <a:bodyPr/>
            <a:lstStyle/>
            <a:p>
              <a:endParaRPr lang="en-US"/>
            </a:p>
          </p:txBody>
        </p:sp>
        <p:sp>
          <p:nvSpPr>
            <p:cNvPr id="88" name="Rectangle 24"/>
            <p:cNvSpPr>
              <a:spLocks noChangeArrowheads="1"/>
            </p:cNvSpPr>
            <p:nvPr/>
          </p:nvSpPr>
          <p:spPr bwMode="auto">
            <a:xfrm>
              <a:off x="8225098" y="3771656"/>
              <a:ext cx="327024" cy="312737"/>
            </a:xfrm>
            <a:prstGeom prst="rect">
              <a:avLst/>
            </a:prstGeom>
            <a:solidFill>
              <a:srgbClr val="DC2B19"/>
            </a:solidFill>
            <a:ln w="9525">
              <a:noFill/>
              <a:miter lim="800000"/>
              <a:headEnd/>
              <a:tailEnd/>
            </a:ln>
          </p:spPr>
          <p:txBody>
            <a:bodyPr/>
            <a:lstStyle/>
            <a:p>
              <a:pPr eaLnBrk="0" hangingPunct="0"/>
              <a:endParaRPr lang="de-CH"/>
            </a:p>
          </p:txBody>
        </p:sp>
        <p:sp>
          <p:nvSpPr>
            <p:cNvPr id="89" name="Freeform 25"/>
            <p:cNvSpPr>
              <a:spLocks/>
            </p:cNvSpPr>
            <p:nvPr/>
          </p:nvSpPr>
          <p:spPr bwMode="auto">
            <a:xfrm>
              <a:off x="8235844" y="3770541"/>
              <a:ext cx="338136" cy="2222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a:p>
          </p:txBody>
        </p:sp>
        <p:sp>
          <p:nvSpPr>
            <p:cNvPr id="90" name="Freeform 26"/>
            <p:cNvSpPr>
              <a:spLocks/>
            </p:cNvSpPr>
            <p:nvPr/>
          </p:nvSpPr>
          <p:spPr bwMode="auto">
            <a:xfrm>
              <a:off x="6273800" y="3773776"/>
              <a:ext cx="23812" cy="323849"/>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a:p>
          </p:txBody>
        </p:sp>
        <p:sp>
          <p:nvSpPr>
            <p:cNvPr id="91" name="Freeform 27"/>
            <p:cNvSpPr>
              <a:spLocks/>
            </p:cNvSpPr>
            <p:nvPr/>
          </p:nvSpPr>
          <p:spPr bwMode="auto">
            <a:xfrm>
              <a:off x="6261952" y="4073813"/>
              <a:ext cx="338136"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92" name="Freeform 28"/>
            <p:cNvSpPr>
              <a:spLocks/>
            </p:cNvSpPr>
            <p:nvPr/>
          </p:nvSpPr>
          <p:spPr bwMode="auto">
            <a:xfrm>
              <a:off x="6261952" y="3762664"/>
              <a:ext cx="23812" cy="323849"/>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93" name="Rectangle 29"/>
            <p:cNvSpPr>
              <a:spLocks noChangeArrowheads="1"/>
            </p:cNvSpPr>
            <p:nvPr/>
          </p:nvSpPr>
          <p:spPr bwMode="auto">
            <a:xfrm>
              <a:off x="6286500" y="3148302"/>
              <a:ext cx="325436" cy="938211"/>
            </a:xfrm>
            <a:prstGeom prst="rect">
              <a:avLst/>
            </a:prstGeom>
            <a:solidFill>
              <a:srgbClr val="DC2B19"/>
            </a:solidFill>
            <a:ln w="9525">
              <a:noFill/>
              <a:miter lim="800000"/>
              <a:headEnd/>
              <a:tailEnd/>
            </a:ln>
          </p:spPr>
          <p:txBody>
            <a:bodyPr/>
            <a:lstStyle/>
            <a:p>
              <a:pPr eaLnBrk="0" hangingPunct="0"/>
              <a:endParaRPr lang="de-CH"/>
            </a:p>
          </p:txBody>
        </p:sp>
        <p:sp>
          <p:nvSpPr>
            <p:cNvPr id="94" name="Freeform 30"/>
            <p:cNvSpPr>
              <a:spLocks/>
            </p:cNvSpPr>
            <p:nvPr/>
          </p:nvSpPr>
          <p:spPr bwMode="auto">
            <a:xfrm>
              <a:off x="6286500" y="3137190"/>
              <a:ext cx="338136"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1278" y="51"/>
                  </a:moveTo>
                  <a:lnTo>
                    <a:pt x="1233" y="0"/>
                  </a:lnTo>
                  <a:lnTo>
                    <a:pt x="0" y="0"/>
                  </a:lnTo>
                  <a:lnTo>
                    <a:pt x="0" y="102"/>
                  </a:lnTo>
                  <a:lnTo>
                    <a:pt x="1233" y="102"/>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a:p>
          </p:txBody>
        </p:sp>
        <p:sp>
          <p:nvSpPr>
            <p:cNvPr id="95" name="Freeform 31"/>
            <p:cNvSpPr>
              <a:spLocks/>
            </p:cNvSpPr>
            <p:nvPr/>
          </p:nvSpPr>
          <p:spPr bwMode="auto">
            <a:xfrm>
              <a:off x="6600824" y="3148302"/>
              <a:ext cx="23812" cy="949323"/>
            </a:xfrm>
            <a:custGeom>
              <a:avLst/>
              <a:gdLst>
                <a:gd name="T0" fmla="*/ 0 w 92"/>
                <a:gd name="T1" fmla="*/ 0 h 4184"/>
                <a:gd name="T2" fmla="*/ 0 w 92"/>
                <a:gd name="T3" fmla="*/ 0 h 4184"/>
                <a:gd name="T4" fmla="*/ 0 w 92"/>
                <a:gd name="T5" fmla="*/ 0 h 4184"/>
                <a:gd name="T6" fmla="*/ 0 w 92"/>
                <a:gd name="T7" fmla="*/ 0 h 4184"/>
                <a:gd name="T8" fmla="*/ 0 w 92"/>
                <a:gd name="T9" fmla="*/ 0 h 4184"/>
                <a:gd name="T10" fmla="*/ 0 w 92"/>
                <a:gd name="T11" fmla="*/ 0 h 4184"/>
                <a:gd name="T12" fmla="*/ 0 w 92"/>
                <a:gd name="T13" fmla="*/ 0 h 4184"/>
                <a:gd name="T14" fmla="*/ 0 w 92"/>
                <a:gd name="T15" fmla="*/ 0 h 4184"/>
                <a:gd name="T16" fmla="*/ 0 w 92"/>
                <a:gd name="T17" fmla="*/ 0 h 4184"/>
                <a:gd name="T18" fmla="*/ 0 w 92"/>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84"/>
                <a:gd name="T32" fmla="*/ 92 w 92"/>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84">
                  <a:moveTo>
                    <a:pt x="47" y="4184"/>
                  </a:moveTo>
                  <a:lnTo>
                    <a:pt x="92" y="4133"/>
                  </a:lnTo>
                  <a:lnTo>
                    <a:pt x="92" y="0"/>
                  </a:lnTo>
                  <a:lnTo>
                    <a:pt x="0" y="0"/>
                  </a:lnTo>
                  <a:lnTo>
                    <a:pt x="0" y="4133"/>
                  </a:lnTo>
                  <a:lnTo>
                    <a:pt x="47" y="4082"/>
                  </a:lnTo>
                  <a:lnTo>
                    <a:pt x="47" y="4184"/>
                  </a:lnTo>
                  <a:lnTo>
                    <a:pt x="92" y="4184"/>
                  </a:lnTo>
                  <a:lnTo>
                    <a:pt x="92" y="4133"/>
                  </a:lnTo>
                  <a:lnTo>
                    <a:pt x="47" y="4184"/>
                  </a:lnTo>
                  <a:close/>
                </a:path>
              </a:pathLst>
            </a:custGeom>
            <a:solidFill>
              <a:srgbClr val="1F1A17"/>
            </a:solidFill>
            <a:ln w="9525">
              <a:noFill/>
              <a:round/>
              <a:headEnd/>
              <a:tailEnd/>
            </a:ln>
          </p:spPr>
          <p:txBody>
            <a:bodyPr/>
            <a:lstStyle/>
            <a:p>
              <a:endParaRPr lang="en-US"/>
            </a:p>
          </p:txBody>
        </p:sp>
        <p:sp>
          <p:nvSpPr>
            <p:cNvPr id="96" name="Freeform 32"/>
            <p:cNvSpPr>
              <a:spLocks/>
            </p:cNvSpPr>
            <p:nvPr/>
          </p:nvSpPr>
          <p:spPr bwMode="auto">
            <a:xfrm>
              <a:off x="6273800" y="4073813"/>
              <a:ext cx="338136"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97" name="Freeform 33"/>
            <p:cNvSpPr>
              <a:spLocks/>
            </p:cNvSpPr>
            <p:nvPr/>
          </p:nvSpPr>
          <p:spPr bwMode="auto">
            <a:xfrm>
              <a:off x="6273800" y="3137190"/>
              <a:ext cx="23812" cy="949323"/>
            </a:xfrm>
            <a:custGeom>
              <a:avLst/>
              <a:gdLst>
                <a:gd name="T0" fmla="*/ 0 w 91"/>
                <a:gd name="T1" fmla="*/ 0 h 4184"/>
                <a:gd name="T2" fmla="*/ 0 w 91"/>
                <a:gd name="T3" fmla="*/ 0 h 4184"/>
                <a:gd name="T4" fmla="*/ 0 w 91"/>
                <a:gd name="T5" fmla="*/ 0 h 4184"/>
                <a:gd name="T6" fmla="*/ 0 w 91"/>
                <a:gd name="T7" fmla="*/ 0 h 4184"/>
                <a:gd name="T8" fmla="*/ 0 w 91"/>
                <a:gd name="T9" fmla="*/ 0 h 4184"/>
                <a:gd name="T10" fmla="*/ 0 w 91"/>
                <a:gd name="T11" fmla="*/ 0 h 4184"/>
                <a:gd name="T12" fmla="*/ 0 w 91"/>
                <a:gd name="T13" fmla="*/ 0 h 4184"/>
                <a:gd name="T14" fmla="*/ 0 w 91"/>
                <a:gd name="T15" fmla="*/ 0 h 4184"/>
                <a:gd name="T16" fmla="*/ 0 w 91"/>
                <a:gd name="T17" fmla="*/ 0 h 4184"/>
                <a:gd name="T18" fmla="*/ 0 w 91"/>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4184"/>
                <a:gd name="T32" fmla="*/ 91 w 91"/>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4184">
                  <a:moveTo>
                    <a:pt x="45" y="0"/>
                  </a:moveTo>
                  <a:lnTo>
                    <a:pt x="0" y="51"/>
                  </a:lnTo>
                  <a:lnTo>
                    <a:pt x="0" y="4184"/>
                  </a:lnTo>
                  <a:lnTo>
                    <a:pt x="91" y="4184"/>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98" name="Rectangle 34"/>
            <p:cNvSpPr>
              <a:spLocks noChangeArrowheads="1"/>
            </p:cNvSpPr>
            <p:nvPr/>
          </p:nvSpPr>
          <p:spPr bwMode="auto">
            <a:xfrm>
              <a:off x="6611936" y="3461039"/>
              <a:ext cx="327025" cy="625474"/>
            </a:xfrm>
            <a:prstGeom prst="rect">
              <a:avLst/>
            </a:prstGeom>
            <a:solidFill>
              <a:srgbClr val="DC2B19"/>
            </a:solidFill>
            <a:ln w="9525">
              <a:noFill/>
              <a:miter lim="800000"/>
              <a:headEnd/>
              <a:tailEnd/>
            </a:ln>
          </p:spPr>
          <p:txBody>
            <a:bodyPr/>
            <a:lstStyle/>
            <a:p>
              <a:pPr eaLnBrk="0" hangingPunct="0"/>
              <a:endParaRPr lang="de-CH"/>
            </a:p>
          </p:txBody>
        </p:sp>
        <p:sp>
          <p:nvSpPr>
            <p:cNvPr id="99" name="Freeform 35"/>
            <p:cNvSpPr>
              <a:spLocks/>
            </p:cNvSpPr>
            <p:nvPr/>
          </p:nvSpPr>
          <p:spPr bwMode="auto">
            <a:xfrm>
              <a:off x="6600824" y="3449927"/>
              <a:ext cx="338136" cy="2222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92" y="51"/>
                  </a:moveTo>
                  <a:lnTo>
                    <a:pt x="47" y="102"/>
                  </a:lnTo>
                  <a:lnTo>
                    <a:pt x="1279" y="102"/>
                  </a:lnTo>
                  <a:lnTo>
                    <a:pt x="1279" y="0"/>
                  </a:lnTo>
                  <a:lnTo>
                    <a:pt x="47" y="0"/>
                  </a:lnTo>
                  <a:lnTo>
                    <a:pt x="0" y="51"/>
                  </a:lnTo>
                  <a:lnTo>
                    <a:pt x="47" y="0"/>
                  </a:lnTo>
                  <a:lnTo>
                    <a:pt x="0" y="0"/>
                  </a:lnTo>
                  <a:lnTo>
                    <a:pt x="0" y="51"/>
                  </a:lnTo>
                  <a:lnTo>
                    <a:pt x="92" y="51"/>
                  </a:lnTo>
                  <a:close/>
                </a:path>
              </a:pathLst>
            </a:custGeom>
            <a:solidFill>
              <a:srgbClr val="1F1A17"/>
            </a:solidFill>
            <a:ln w="9525">
              <a:noFill/>
              <a:round/>
              <a:headEnd/>
              <a:tailEnd/>
            </a:ln>
          </p:spPr>
          <p:txBody>
            <a:bodyPr/>
            <a:lstStyle/>
            <a:p>
              <a:endParaRPr lang="en-US"/>
            </a:p>
          </p:txBody>
        </p:sp>
        <p:sp>
          <p:nvSpPr>
            <p:cNvPr id="100" name="Freeform 36"/>
            <p:cNvSpPr>
              <a:spLocks/>
            </p:cNvSpPr>
            <p:nvPr/>
          </p:nvSpPr>
          <p:spPr bwMode="auto">
            <a:xfrm>
              <a:off x="6600824" y="3461039"/>
              <a:ext cx="23812" cy="636586"/>
            </a:xfrm>
            <a:custGeom>
              <a:avLst/>
              <a:gdLst>
                <a:gd name="T0" fmla="*/ 0 w 92"/>
                <a:gd name="T1" fmla="*/ 0 h 2806"/>
                <a:gd name="T2" fmla="*/ 0 w 92"/>
                <a:gd name="T3" fmla="*/ 0 h 2806"/>
                <a:gd name="T4" fmla="*/ 0 w 92"/>
                <a:gd name="T5" fmla="*/ 0 h 2806"/>
                <a:gd name="T6" fmla="*/ 0 w 92"/>
                <a:gd name="T7" fmla="*/ 0 h 2806"/>
                <a:gd name="T8" fmla="*/ 0 w 92"/>
                <a:gd name="T9" fmla="*/ 0 h 2806"/>
                <a:gd name="T10" fmla="*/ 0 w 92"/>
                <a:gd name="T11" fmla="*/ 0 h 2806"/>
                <a:gd name="T12" fmla="*/ 0 w 92"/>
                <a:gd name="T13" fmla="*/ 0 h 2806"/>
                <a:gd name="T14" fmla="*/ 0 w 92"/>
                <a:gd name="T15" fmla="*/ 0 h 2806"/>
                <a:gd name="T16" fmla="*/ 0 w 92"/>
                <a:gd name="T17" fmla="*/ 0 h 2806"/>
                <a:gd name="T18" fmla="*/ 0 w 92"/>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806"/>
                <a:gd name="T32" fmla="*/ 92 w 92"/>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806">
                  <a:moveTo>
                    <a:pt x="47" y="2704"/>
                  </a:moveTo>
                  <a:lnTo>
                    <a:pt x="92" y="2755"/>
                  </a:lnTo>
                  <a:lnTo>
                    <a:pt x="92" y="0"/>
                  </a:lnTo>
                  <a:lnTo>
                    <a:pt x="0" y="0"/>
                  </a:lnTo>
                  <a:lnTo>
                    <a:pt x="0" y="2755"/>
                  </a:lnTo>
                  <a:lnTo>
                    <a:pt x="47" y="2806"/>
                  </a:lnTo>
                  <a:lnTo>
                    <a:pt x="0" y="2755"/>
                  </a:lnTo>
                  <a:lnTo>
                    <a:pt x="0" y="2806"/>
                  </a:lnTo>
                  <a:lnTo>
                    <a:pt x="47" y="2806"/>
                  </a:lnTo>
                  <a:lnTo>
                    <a:pt x="47" y="2704"/>
                  </a:lnTo>
                  <a:close/>
                </a:path>
              </a:pathLst>
            </a:custGeom>
            <a:solidFill>
              <a:srgbClr val="1F1A17"/>
            </a:solidFill>
            <a:ln w="9525">
              <a:noFill/>
              <a:round/>
              <a:headEnd/>
              <a:tailEnd/>
            </a:ln>
          </p:spPr>
          <p:txBody>
            <a:bodyPr/>
            <a:lstStyle/>
            <a:p>
              <a:endParaRPr lang="en-US"/>
            </a:p>
          </p:txBody>
        </p:sp>
        <p:sp>
          <p:nvSpPr>
            <p:cNvPr id="101" name="Freeform 37"/>
            <p:cNvSpPr>
              <a:spLocks/>
            </p:cNvSpPr>
            <p:nvPr/>
          </p:nvSpPr>
          <p:spPr bwMode="auto">
            <a:xfrm>
              <a:off x="6611936" y="4073813"/>
              <a:ext cx="338136" cy="23812"/>
            </a:xfrm>
            <a:custGeom>
              <a:avLst/>
              <a:gdLst>
                <a:gd name="T0" fmla="*/ 0 w 1277"/>
                <a:gd name="T1" fmla="*/ 0 h 102"/>
                <a:gd name="T2" fmla="*/ 0 w 1277"/>
                <a:gd name="T3" fmla="*/ 0 h 102"/>
                <a:gd name="T4" fmla="*/ 0 w 1277"/>
                <a:gd name="T5" fmla="*/ 0 h 102"/>
                <a:gd name="T6" fmla="*/ 0 w 1277"/>
                <a:gd name="T7" fmla="*/ 0 h 102"/>
                <a:gd name="T8" fmla="*/ 0 w 1277"/>
                <a:gd name="T9" fmla="*/ 0 h 102"/>
                <a:gd name="T10" fmla="*/ 0 w 1277"/>
                <a:gd name="T11" fmla="*/ 0 h 102"/>
                <a:gd name="T12" fmla="*/ 0 w 1277"/>
                <a:gd name="T13" fmla="*/ 0 h 102"/>
                <a:gd name="T14" fmla="*/ 0 w 1277"/>
                <a:gd name="T15" fmla="*/ 0 h 102"/>
                <a:gd name="T16" fmla="*/ 0 w 1277"/>
                <a:gd name="T17" fmla="*/ 0 h 102"/>
                <a:gd name="T18" fmla="*/ 0 w 127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7"/>
                <a:gd name="T31" fmla="*/ 0 h 102"/>
                <a:gd name="T32" fmla="*/ 1277 w 1277"/>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7" h="102">
                  <a:moveTo>
                    <a:pt x="1186" y="51"/>
                  </a:moveTo>
                  <a:lnTo>
                    <a:pt x="1232" y="0"/>
                  </a:lnTo>
                  <a:lnTo>
                    <a:pt x="0" y="0"/>
                  </a:lnTo>
                  <a:lnTo>
                    <a:pt x="0" y="102"/>
                  </a:lnTo>
                  <a:lnTo>
                    <a:pt x="1232" y="102"/>
                  </a:lnTo>
                  <a:lnTo>
                    <a:pt x="1277" y="51"/>
                  </a:lnTo>
                  <a:lnTo>
                    <a:pt x="1232" y="102"/>
                  </a:lnTo>
                  <a:lnTo>
                    <a:pt x="1277" y="102"/>
                  </a:lnTo>
                  <a:lnTo>
                    <a:pt x="1277" y="51"/>
                  </a:lnTo>
                  <a:lnTo>
                    <a:pt x="1186" y="51"/>
                  </a:lnTo>
                  <a:close/>
                </a:path>
              </a:pathLst>
            </a:custGeom>
            <a:solidFill>
              <a:srgbClr val="1F1A17"/>
            </a:solidFill>
            <a:ln w="9525">
              <a:noFill/>
              <a:round/>
              <a:headEnd/>
              <a:tailEnd/>
            </a:ln>
          </p:spPr>
          <p:txBody>
            <a:bodyPr/>
            <a:lstStyle/>
            <a:p>
              <a:endParaRPr lang="en-US"/>
            </a:p>
          </p:txBody>
        </p:sp>
        <p:sp>
          <p:nvSpPr>
            <p:cNvPr id="102" name="Freeform 38"/>
            <p:cNvSpPr>
              <a:spLocks/>
            </p:cNvSpPr>
            <p:nvPr/>
          </p:nvSpPr>
          <p:spPr bwMode="auto">
            <a:xfrm>
              <a:off x="6926260" y="3449927"/>
              <a:ext cx="23812" cy="636586"/>
            </a:xfrm>
            <a:custGeom>
              <a:avLst/>
              <a:gdLst>
                <a:gd name="T0" fmla="*/ 0 w 91"/>
                <a:gd name="T1" fmla="*/ 0 h 2806"/>
                <a:gd name="T2" fmla="*/ 0 w 91"/>
                <a:gd name="T3" fmla="*/ 0 h 2806"/>
                <a:gd name="T4" fmla="*/ 0 w 91"/>
                <a:gd name="T5" fmla="*/ 0 h 2806"/>
                <a:gd name="T6" fmla="*/ 0 w 91"/>
                <a:gd name="T7" fmla="*/ 0 h 2806"/>
                <a:gd name="T8" fmla="*/ 0 w 91"/>
                <a:gd name="T9" fmla="*/ 0 h 2806"/>
                <a:gd name="T10" fmla="*/ 0 w 91"/>
                <a:gd name="T11" fmla="*/ 0 h 2806"/>
                <a:gd name="T12" fmla="*/ 0 w 91"/>
                <a:gd name="T13" fmla="*/ 0 h 2806"/>
                <a:gd name="T14" fmla="*/ 0 w 91"/>
                <a:gd name="T15" fmla="*/ 0 h 2806"/>
                <a:gd name="T16" fmla="*/ 0 w 91"/>
                <a:gd name="T17" fmla="*/ 0 h 2806"/>
                <a:gd name="T18" fmla="*/ 0 w 91"/>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806"/>
                <a:gd name="T32" fmla="*/ 91 w 91"/>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806">
                  <a:moveTo>
                    <a:pt x="46" y="102"/>
                  </a:moveTo>
                  <a:lnTo>
                    <a:pt x="0" y="51"/>
                  </a:lnTo>
                  <a:lnTo>
                    <a:pt x="0" y="2806"/>
                  </a:lnTo>
                  <a:lnTo>
                    <a:pt x="91" y="2806"/>
                  </a:lnTo>
                  <a:lnTo>
                    <a:pt x="91" y="51"/>
                  </a:lnTo>
                  <a:lnTo>
                    <a:pt x="46" y="0"/>
                  </a:lnTo>
                  <a:lnTo>
                    <a:pt x="91" y="51"/>
                  </a:lnTo>
                  <a:lnTo>
                    <a:pt x="91" y="0"/>
                  </a:lnTo>
                  <a:lnTo>
                    <a:pt x="46" y="0"/>
                  </a:lnTo>
                  <a:lnTo>
                    <a:pt x="46" y="102"/>
                  </a:lnTo>
                  <a:close/>
                </a:path>
              </a:pathLst>
            </a:custGeom>
            <a:solidFill>
              <a:srgbClr val="1F1A17"/>
            </a:solidFill>
            <a:ln w="9525">
              <a:noFill/>
              <a:round/>
              <a:headEnd/>
              <a:tailEnd/>
            </a:ln>
          </p:spPr>
          <p:txBody>
            <a:bodyPr/>
            <a:lstStyle/>
            <a:p>
              <a:endParaRPr lang="en-US"/>
            </a:p>
          </p:txBody>
        </p:sp>
        <p:sp>
          <p:nvSpPr>
            <p:cNvPr id="103" name="Rectangle 39"/>
            <p:cNvSpPr>
              <a:spLocks noChangeArrowheads="1"/>
            </p:cNvSpPr>
            <p:nvPr/>
          </p:nvSpPr>
          <p:spPr bwMode="auto">
            <a:xfrm>
              <a:off x="6938960" y="3878551"/>
              <a:ext cx="325436" cy="207962"/>
            </a:xfrm>
            <a:prstGeom prst="rect">
              <a:avLst/>
            </a:prstGeom>
            <a:solidFill>
              <a:srgbClr val="DC2B19"/>
            </a:solidFill>
            <a:ln w="9525">
              <a:noFill/>
              <a:miter lim="800000"/>
              <a:headEnd/>
              <a:tailEnd/>
            </a:ln>
          </p:spPr>
          <p:txBody>
            <a:bodyPr/>
            <a:lstStyle/>
            <a:p>
              <a:pPr eaLnBrk="0" hangingPunct="0"/>
              <a:endParaRPr lang="de-CH"/>
            </a:p>
          </p:txBody>
        </p:sp>
        <p:sp>
          <p:nvSpPr>
            <p:cNvPr id="104" name="Freeform 40"/>
            <p:cNvSpPr>
              <a:spLocks/>
            </p:cNvSpPr>
            <p:nvPr/>
          </p:nvSpPr>
          <p:spPr bwMode="auto">
            <a:xfrm>
              <a:off x="6938960" y="3865851"/>
              <a:ext cx="338136" cy="23812"/>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2" y="0"/>
                  </a:lnTo>
                  <a:lnTo>
                    <a:pt x="0" y="0"/>
                  </a:lnTo>
                  <a:lnTo>
                    <a:pt x="0" y="101"/>
                  </a:lnTo>
                  <a:lnTo>
                    <a:pt x="1232" y="101"/>
                  </a:lnTo>
                  <a:lnTo>
                    <a:pt x="1187" y="51"/>
                  </a:lnTo>
                  <a:lnTo>
                    <a:pt x="1278" y="51"/>
                  </a:lnTo>
                  <a:lnTo>
                    <a:pt x="1278" y="0"/>
                  </a:lnTo>
                  <a:lnTo>
                    <a:pt x="1232" y="0"/>
                  </a:lnTo>
                  <a:lnTo>
                    <a:pt x="1278" y="51"/>
                  </a:lnTo>
                  <a:close/>
                </a:path>
              </a:pathLst>
            </a:custGeom>
            <a:solidFill>
              <a:srgbClr val="1F1A17"/>
            </a:solidFill>
            <a:ln w="9525">
              <a:noFill/>
              <a:round/>
              <a:headEnd/>
              <a:tailEnd/>
            </a:ln>
          </p:spPr>
          <p:txBody>
            <a:bodyPr/>
            <a:lstStyle/>
            <a:p>
              <a:endParaRPr lang="en-US"/>
            </a:p>
          </p:txBody>
        </p:sp>
        <p:sp>
          <p:nvSpPr>
            <p:cNvPr id="105" name="Freeform 41"/>
            <p:cNvSpPr>
              <a:spLocks/>
            </p:cNvSpPr>
            <p:nvPr/>
          </p:nvSpPr>
          <p:spPr bwMode="auto">
            <a:xfrm>
              <a:off x="7251697" y="3878551"/>
              <a:ext cx="25400" cy="219075"/>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5" y="969"/>
                  </a:moveTo>
                  <a:lnTo>
                    <a:pt x="91" y="918"/>
                  </a:lnTo>
                  <a:lnTo>
                    <a:pt x="91" y="0"/>
                  </a:lnTo>
                  <a:lnTo>
                    <a:pt x="0" y="0"/>
                  </a:lnTo>
                  <a:lnTo>
                    <a:pt x="0" y="918"/>
                  </a:lnTo>
                  <a:lnTo>
                    <a:pt x="45" y="867"/>
                  </a:lnTo>
                  <a:lnTo>
                    <a:pt x="45" y="969"/>
                  </a:lnTo>
                  <a:lnTo>
                    <a:pt x="91" y="969"/>
                  </a:lnTo>
                  <a:lnTo>
                    <a:pt x="91" y="918"/>
                  </a:lnTo>
                  <a:lnTo>
                    <a:pt x="45" y="969"/>
                  </a:lnTo>
                  <a:close/>
                </a:path>
              </a:pathLst>
            </a:custGeom>
            <a:solidFill>
              <a:srgbClr val="1F1A17"/>
            </a:solidFill>
            <a:ln w="9525">
              <a:noFill/>
              <a:round/>
              <a:headEnd/>
              <a:tailEnd/>
            </a:ln>
          </p:spPr>
          <p:txBody>
            <a:bodyPr/>
            <a:lstStyle/>
            <a:p>
              <a:endParaRPr lang="en-US"/>
            </a:p>
          </p:txBody>
        </p:sp>
        <p:sp>
          <p:nvSpPr>
            <p:cNvPr id="106" name="Freeform 42"/>
            <p:cNvSpPr>
              <a:spLocks/>
            </p:cNvSpPr>
            <p:nvPr/>
          </p:nvSpPr>
          <p:spPr bwMode="auto">
            <a:xfrm>
              <a:off x="6926260" y="4073813"/>
              <a:ext cx="338136"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6" y="102"/>
                  </a:lnTo>
                  <a:lnTo>
                    <a:pt x="1278" y="102"/>
                  </a:lnTo>
                  <a:lnTo>
                    <a:pt x="1278" y="0"/>
                  </a:lnTo>
                  <a:lnTo>
                    <a:pt x="46" y="0"/>
                  </a:lnTo>
                  <a:lnTo>
                    <a:pt x="91"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a:p>
          </p:txBody>
        </p:sp>
        <p:sp>
          <p:nvSpPr>
            <p:cNvPr id="107" name="Freeform 43"/>
            <p:cNvSpPr>
              <a:spLocks/>
            </p:cNvSpPr>
            <p:nvPr/>
          </p:nvSpPr>
          <p:spPr bwMode="auto">
            <a:xfrm>
              <a:off x="6926260" y="3865851"/>
              <a:ext cx="23812" cy="220662"/>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6" y="0"/>
                  </a:moveTo>
                  <a:lnTo>
                    <a:pt x="0" y="51"/>
                  </a:lnTo>
                  <a:lnTo>
                    <a:pt x="0" y="969"/>
                  </a:lnTo>
                  <a:lnTo>
                    <a:pt x="91" y="969"/>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a:p>
          </p:txBody>
        </p:sp>
        <p:sp>
          <p:nvSpPr>
            <p:cNvPr id="108" name="Rectangle 44"/>
            <p:cNvSpPr>
              <a:spLocks noChangeArrowheads="1"/>
            </p:cNvSpPr>
            <p:nvPr/>
          </p:nvSpPr>
          <p:spPr bwMode="auto">
            <a:xfrm>
              <a:off x="7264397" y="3773776"/>
              <a:ext cx="327025" cy="312737"/>
            </a:xfrm>
            <a:prstGeom prst="rect">
              <a:avLst/>
            </a:prstGeom>
            <a:solidFill>
              <a:srgbClr val="DC2B19"/>
            </a:solidFill>
            <a:ln w="9525">
              <a:noFill/>
              <a:miter lim="800000"/>
              <a:headEnd/>
              <a:tailEnd/>
            </a:ln>
          </p:spPr>
          <p:txBody>
            <a:bodyPr/>
            <a:lstStyle/>
            <a:p>
              <a:pPr eaLnBrk="0" hangingPunct="0"/>
              <a:endParaRPr lang="de-CH"/>
            </a:p>
          </p:txBody>
        </p:sp>
        <p:sp>
          <p:nvSpPr>
            <p:cNvPr id="109" name="Freeform 45"/>
            <p:cNvSpPr>
              <a:spLocks/>
            </p:cNvSpPr>
            <p:nvPr/>
          </p:nvSpPr>
          <p:spPr bwMode="auto">
            <a:xfrm>
              <a:off x="7264397" y="3762664"/>
              <a:ext cx="338136" cy="2222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a:p>
          </p:txBody>
        </p:sp>
        <p:sp>
          <p:nvSpPr>
            <p:cNvPr id="110" name="Freeform 46"/>
            <p:cNvSpPr>
              <a:spLocks/>
            </p:cNvSpPr>
            <p:nvPr/>
          </p:nvSpPr>
          <p:spPr bwMode="auto">
            <a:xfrm>
              <a:off x="7578721" y="3773776"/>
              <a:ext cx="23812" cy="323849"/>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a:p>
          </p:txBody>
        </p:sp>
        <p:sp>
          <p:nvSpPr>
            <p:cNvPr id="111" name="Freeform 47"/>
            <p:cNvSpPr>
              <a:spLocks/>
            </p:cNvSpPr>
            <p:nvPr/>
          </p:nvSpPr>
          <p:spPr bwMode="auto">
            <a:xfrm>
              <a:off x="7251697" y="4073813"/>
              <a:ext cx="339724"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112" name="Freeform 48"/>
            <p:cNvSpPr>
              <a:spLocks/>
            </p:cNvSpPr>
            <p:nvPr/>
          </p:nvSpPr>
          <p:spPr bwMode="auto">
            <a:xfrm>
              <a:off x="7251697" y="3762664"/>
              <a:ext cx="25400" cy="323849"/>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113" name="Rectangle 49"/>
            <p:cNvSpPr>
              <a:spLocks noChangeArrowheads="1"/>
            </p:cNvSpPr>
            <p:nvPr/>
          </p:nvSpPr>
          <p:spPr bwMode="auto">
            <a:xfrm>
              <a:off x="7591421" y="3981738"/>
              <a:ext cx="325436" cy="104775"/>
            </a:xfrm>
            <a:prstGeom prst="rect">
              <a:avLst/>
            </a:prstGeom>
            <a:solidFill>
              <a:srgbClr val="DC2B19"/>
            </a:solidFill>
            <a:ln w="9525">
              <a:noFill/>
              <a:miter lim="800000"/>
              <a:headEnd/>
              <a:tailEnd/>
            </a:ln>
          </p:spPr>
          <p:txBody>
            <a:bodyPr/>
            <a:lstStyle/>
            <a:p>
              <a:pPr eaLnBrk="0" hangingPunct="0"/>
              <a:endParaRPr lang="de-CH"/>
            </a:p>
          </p:txBody>
        </p:sp>
        <p:sp>
          <p:nvSpPr>
            <p:cNvPr id="114" name="Freeform 50"/>
            <p:cNvSpPr>
              <a:spLocks/>
            </p:cNvSpPr>
            <p:nvPr/>
          </p:nvSpPr>
          <p:spPr bwMode="auto">
            <a:xfrm>
              <a:off x="7578721" y="3970626"/>
              <a:ext cx="338136" cy="2222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91" y="51"/>
                  </a:moveTo>
                  <a:lnTo>
                    <a:pt x="45" y="102"/>
                  </a:lnTo>
                  <a:lnTo>
                    <a:pt x="1278" y="102"/>
                  </a:lnTo>
                  <a:lnTo>
                    <a:pt x="1278" y="0"/>
                  </a:lnTo>
                  <a:lnTo>
                    <a:pt x="45" y="0"/>
                  </a:lnTo>
                  <a:lnTo>
                    <a:pt x="0" y="51"/>
                  </a:lnTo>
                  <a:lnTo>
                    <a:pt x="45" y="0"/>
                  </a:lnTo>
                  <a:lnTo>
                    <a:pt x="0" y="0"/>
                  </a:lnTo>
                  <a:lnTo>
                    <a:pt x="0" y="51"/>
                  </a:lnTo>
                  <a:lnTo>
                    <a:pt x="91" y="51"/>
                  </a:lnTo>
                  <a:close/>
                </a:path>
              </a:pathLst>
            </a:custGeom>
            <a:solidFill>
              <a:srgbClr val="1F1A17"/>
            </a:solidFill>
            <a:ln w="9525">
              <a:noFill/>
              <a:round/>
              <a:headEnd/>
              <a:tailEnd/>
            </a:ln>
          </p:spPr>
          <p:txBody>
            <a:bodyPr/>
            <a:lstStyle/>
            <a:p>
              <a:endParaRPr lang="en-US"/>
            </a:p>
          </p:txBody>
        </p:sp>
        <p:sp>
          <p:nvSpPr>
            <p:cNvPr id="115" name="Freeform 51"/>
            <p:cNvSpPr>
              <a:spLocks/>
            </p:cNvSpPr>
            <p:nvPr/>
          </p:nvSpPr>
          <p:spPr bwMode="auto">
            <a:xfrm>
              <a:off x="7578721" y="3981738"/>
              <a:ext cx="23812" cy="115887"/>
            </a:xfrm>
            <a:custGeom>
              <a:avLst/>
              <a:gdLst>
                <a:gd name="T0" fmla="*/ 0 w 91"/>
                <a:gd name="T1" fmla="*/ 0 h 510"/>
                <a:gd name="T2" fmla="*/ 0 w 91"/>
                <a:gd name="T3" fmla="*/ 0 h 510"/>
                <a:gd name="T4" fmla="*/ 0 w 91"/>
                <a:gd name="T5" fmla="*/ 0 h 510"/>
                <a:gd name="T6" fmla="*/ 0 w 91"/>
                <a:gd name="T7" fmla="*/ 0 h 510"/>
                <a:gd name="T8" fmla="*/ 0 w 91"/>
                <a:gd name="T9" fmla="*/ 0 h 510"/>
                <a:gd name="T10" fmla="*/ 0 w 91"/>
                <a:gd name="T11" fmla="*/ 0 h 510"/>
                <a:gd name="T12" fmla="*/ 0 w 91"/>
                <a:gd name="T13" fmla="*/ 0 h 510"/>
                <a:gd name="T14" fmla="*/ 0 w 91"/>
                <a:gd name="T15" fmla="*/ 0 h 510"/>
                <a:gd name="T16" fmla="*/ 0 w 91"/>
                <a:gd name="T17" fmla="*/ 0 h 510"/>
                <a:gd name="T18" fmla="*/ 0 w 91"/>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10"/>
                <a:gd name="T32" fmla="*/ 91 w 91"/>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10">
                  <a:moveTo>
                    <a:pt x="45" y="408"/>
                  </a:moveTo>
                  <a:lnTo>
                    <a:pt x="91" y="459"/>
                  </a:lnTo>
                  <a:lnTo>
                    <a:pt x="91" y="0"/>
                  </a:lnTo>
                  <a:lnTo>
                    <a:pt x="0" y="0"/>
                  </a:lnTo>
                  <a:lnTo>
                    <a:pt x="0" y="459"/>
                  </a:lnTo>
                  <a:lnTo>
                    <a:pt x="45" y="510"/>
                  </a:lnTo>
                  <a:lnTo>
                    <a:pt x="0" y="459"/>
                  </a:lnTo>
                  <a:lnTo>
                    <a:pt x="0" y="510"/>
                  </a:lnTo>
                  <a:lnTo>
                    <a:pt x="45" y="510"/>
                  </a:lnTo>
                  <a:lnTo>
                    <a:pt x="45" y="408"/>
                  </a:lnTo>
                  <a:close/>
                </a:path>
              </a:pathLst>
            </a:custGeom>
            <a:solidFill>
              <a:srgbClr val="1F1A17"/>
            </a:solidFill>
            <a:ln w="9525">
              <a:noFill/>
              <a:round/>
              <a:headEnd/>
              <a:tailEnd/>
            </a:ln>
          </p:spPr>
          <p:txBody>
            <a:bodyPr/>
            <a:lstStyle/>
            <a:p>
              <a:endParaRPr lang="en-US"/>
            </a:p>
          </p:txBody>
        </p:sp>
        <p:sp>
          <p:nvSpPr>
            <p:cNvPr id="116" name="Freeform 52"/>
            <p:cNvSpPr>
              <a:spLocks/>
            </p:cNvSpPr>
            <p:nvPr/>
          </p:nvSpPr>
          <p:spPr bwMode="auto">
            <a:xfrm>
              <a:off x="7591421" y="4073813"/>
              <a:ext cx="338136" cy="23812"/>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187" y="51"/>
                  </a:moveTo>
                  <a:lnTo>
                    <a:pt x="1233" y="0"/>
                  </a:lnTo>
                  <a:lnTo>
                    <a:pt x="0" y="0"/>
                  </a:lnTo>
                  <a:lnTo>
                    <a:pt x="0" y="102"/>
                  </a:lnTo>
                  <a:lnTo>
                    <a:pt x="1233" y="102"/>
                  </a:lnTo>
                  <a:lnTo>
                    <a:pt x="1279" y="51"/>
                  </a:lnTo>
                  <a:lnTo>
                    <a:pt x="1233" y="102"/>
                  </a:lnTo>
                  <a:lnTo>
                    <a:pt x="1279" y="102"/>
                  </a:lnTo>
                  <a:lnTo>
                    <a:pt x="1279" y="51"/>
                  </a:lnTo>
                  <a:lnTo>
                    <a:pt x="1187" y="51"/>
                  </a:lnTo>
                  <a:close/>
                </a:path>
              </a:pathLst>
            </a:custGeom>
            <a:solidFill>
              <a:srgbClr val="1F1A17"/>
            </a:solidFill>
            <a:ln w="9525">
              <a:noFill/>
              <a:round/>
              <a:headEnd/>
              <a:tailEnd/>
            </a:ln>
          </p:spPr>
          <p:txBody>
            <a:bodyPr/>
            <a:lstStyle/>
            <a:p>
              <a:endParaRPr lang="en-US"/>
            </a:p>
          </p:txBody>
        </p:sp>
        <p:sp>
          <p:nvSpPr>
            <p:cNvPr id="117" name="Freeform 53"/>
            <p:cNvSpPr>
              <a:spLocks/>
            </p:cNvSpPr>
            <p:nvPr/>
          </p:nvSpPr>
          <p:spPr bwMode="auto">
            <a:xfrm>
              <a:off x="7904157" y="3970626"/>
              <a:ext cx="25400" cy="115887"/>
            </a:xfrm>
            <a:custGeom>
              <a:avLst/>
              <a:gdLst>
                <a:gd name="T0" fmla="*/ 0 w 92"/>
                <a:gd name="T1" fmla="*/ 0 h 510"/>
                <a:gd name="T2" fmla="*/ 0 w 92"/>
                <a:gd name="T3" fmla="*/ 0 h 510"/>
                <a:gd name="T4" fmla="*/ 0 w 92"/>
                <a:gd name="T5" fmla="*/ 0 h 510"/>
                <a:gd name="T6" fmla="*/ 0 w 92"/>
                <a:gd name="T7" fmla="*/ 0 h 510"/>
                <a:gd name="T8" fmla="*/ 0 w 92"/>
                <a:gd name="T9" fmla="*/ 0 h 510"/>
                <a:gd name="T10" fmla="*/ 0 w 92"/>
                <a:gd name="T11" fmla="*/ 0 h 510"/>
                <a:gd name="T12" fmla="*/ 0 w 92"/>
                <a:gd name="T13" fmla="*/ 0 h 510"/>
                <a:gd name="T14" fmla="*/ 0 w 92"/>
                <a:gd name="T15" fmla="*/ 0 h 510"/>
                <a:gd name="T16" fmla="*/ 0 w 92"/>
                <a:gd name="T17" fmla="*/ 0 h 510"/>
                <a:gd name="T18" fmla="*/ 0 w 92"/>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10"/>
                <a:gd name="T32" fmla="*/ 92 w 92"/>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10">
                  <a:moveTo>
                    <a:pt x="46" y="102"/>
                  </a:moveTo>
                  <a:lnTo>
                    <a:pt x="0" y="51"/>
                  </a:lnTo>
                  <a:lnTo>
                    <a:pt x="0" y="510"/>
                  </a:lnTo>
                  <a:lnTo>
                    <a:pt x="92" y="510"/>
                  </a:lnTo>
                  <a:lnTo>
                    <a:pt x="92" y="51"/>
                  </a:lnTo>
                  <a:lnTo>
                    <a:pt x="46" y="0"/>
                  </a:lnTo>
                  <a:lnTo>
                    <a:pt x="92" y="51"/>
                  </a:lnTo>
                  <a:lnTo>
                    <a:pt x="92" y="0"/>
                  </a:lnTo>
                  <a:lnTo>
                    <a:pt x="46" y="0"/>
                  </a:lnTo>
                  <a:lnTo>
                    <a:pt x="46" y="102"/>
                  </a:lnTo>
                  <a:close/>
                </a:path>
              </a:pathLst>
            </a:custGeom>
            <a:solidFill>
              <a:srgbClr val="1F1A17"/>
            </a:solidFill>
            <a:ln w="9525">
              <a:noFill/>
              <a:round/>
              <a:headEnd/>
              <a:tailEnd/>
            </a:ln>
          </p:spPr>
          <p:txBody>
            <a:bodyPr/>
            <a:lstStyle/>
            <a:p>
              <a:endParaRPr lang="en-US"/>
            </a:p>
          </p:txBody>
        </p:sp>
        <p:sp>
          <p:nvSpPr>
            <p:cNvPr id="118" name="Rectangle 54"/>
            <p:cNvSpPr>
              <a:spLocks noChangeArrowheads="1"/>
            </p:cNvSpPr>
            <p:nvPr/>
          </p:nvSpPr>
          <p:spPr bwMode="auto">
            <a:xfrm>
              <a:off x="7916857" y="3878551"/>
              <a:ext cx="325436" cy="207962"/>
            </a:xfrm>
            <a:prstGeom prst="rect">
              <a:avLst/>
            </a:prstGeom>
            <a:solidFill>
              <a:srgbClr val="DC2B19"/>
            </a:solidFill>
            <a:ln w="9525">
              <a:noFill/>
              <a:miter lim="800000"/>
              <a:headEnd/>
              <a:tailEnd/>
            </a:ln>
          </p:spPr>
          <p:txBody>
            <a:bodyPr/>
            <a:lstStyle/>
            <a:p>
              <a:pPr eaLnBrk="0" hangingPunct="0"/>
              <a:endParaRPr lang="de-CH"/>
            </a:p>
          </p:txBody>
        </p:sp>
        <p:sp>
          <p:nvSpPr>
            <p:cNvPr id="119" name="Freeform 55"/>
            <p:cNvSpPr>
              <a:spLocks/>
            </p:cNvSpPr>
            <p:nvPr/>
          </p:nvSpPr>
          <p:spPr bwMode="auto">
            <a:xfrm>
              <a:off x="7916857" y="3865851"/>
              <a:ext cx="338136" cy="23812"/>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3" y="0"/>
                  </a:lnTo>
                  <a:lnTo>
                    <a:pt x="0" y="0"/>
                  </a:lnTo>
                  <a:lnTo>
                    <a:pt x="0" y="101"/>
                  </a:lnTo>
                  <a:lnTo>
                    <a:pt x="1233" y="101"/>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a:p>
          </p:txBody>
        </p:sp>
        <p:sp>
          <p:nvSpPr>
            <p:cNvPr id="121" name="Freeform 57"/>
            <p:cNvSpPr>
              <a:spLocks/>
            </p:cNvSpPr>
            <p:nvPr/>
          </p:nvSpPr>
          <p:spPr bwMode="auto">
            <a:xfrm>
              <a:off x="7904157" y="4073813"/>
              <a:ext cx="338136" cy="23812"/>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0" y="51"/>
                  </a:moveTo>
                  <a:lnTo>
                    <a:pt x="46" y="102"/>
                  </a:lnTo>
                  <a:lnTo>
                    <a:pt x="1279" y="102"/>
                  </a:lnTo>
                  <a:lnTo>
                    <a:pt x="1279" y="0"/>
                  </a:lnTo>
                  <a:lnTo>
                    <a:pt x="46" y="0"/>
                  </a:lnTo>
                  <a:lnTo>
                    <a:pt x="92"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a:p>
          </p:txBody>
        </p:sp>
        <p:sp>
          <p:nvSpPr>
            <p:cNvPr id="122" name="Freeform 58"/>
            <p:cNvSpPr>
              <a:spLocks/>
            </p:cNvSpPr>
            <p:nvPr/>
          </p:nvSpPr>
          <p:spPr bwMode="auto">
            <a:xfrm>
              <a:off x="7904157" y="3865851"/>
              <a:ext cx="25400" cy="220662"/>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6" y="0"/>
                  </a:moveTo>
                  <a:lnTo>
                    <a:pt x="0" y="51"/>
                  </a:lnTo>
                  <a:lnTo>
                    <a:pt x="0" y="969"/>
                  </a:lnTo>
                  <a:lnTo>
                    <a:pt x="92" y="969"/>
                  </a:lnTo>
                  <a:lnTo>
                    <a:pt x="92"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a:p>
          </p:txBody>
        </p:sp>
        <p:sp>
          <p:nvSpPr>
            <p:cNvPr id="123" name="Rectangle 59"/>
            <p:cNvSpPr>
              <a:spLocks noChangeArrowheads="1"/>
            </p:cNvSpPr>
            <p:nvPr/>
          </p:nvSpPr>
          <p:spPr bwMode="auto">
            <a:xfrm>
              <a:off x="6157177" y="4180175"/>
              <a:ext cx="155574" cy="334962"/>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AvantGarde Bk BT" pitchFamily="34" charset="0"/>
                </a:rPr>
                <a:t>0</a:t>
              </a:r>
              <a:endParaRPr lang="en-US">
                <a:latin typeface="Tahoma" pitchFamily="34" charset="0"/>
              </a:endParaRPr>
            </a:p>
          </p:txBody>
        </p:sp>
        <p:sp>
          <p:nvSpPr>
            <p:cNvPr id="124" name="Rectangle 60"/>
            <p:cNvSpPr>
              <a:spLocks noChangeArrowheads="1"/>
            </p:cNvSpPr>
            <p:nvPr/>
          </p:nvSpPr>
          <p:spPr bwMode="auto">
            <a:xfrm>
              <a:off x="8447932" y="4146838"/>
              <a:ext cx="155574" cy="334962"/>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AvantGarde Bk BT" pitchFamily="34" charset="0"/>
                </a:rPr>
                <a:t>2</a:t>
              </a:r>
              <a:endParaRPr lang="en-US">
                <a:latin typeface="Tahoma" pitchFamily="34" charset="0"/>
              </a:endParaRPr>
            </a:p>
          </p:txBody>
        </p:sp>
        <p:sp>
          <p:nvSpPr>
            <p:cNvPr id="125" name="Rectangle 61"/>
            <p:cNvSpPr>
              <a:spLocks noChangeArrowheads="1"/>
            </p:cNvSpPr>
            <p:nvPr/>
          </p:nvSpPr>
          <p:spPr bwMode="auto">
            <a:xfrm>
              <a:off x="8611444" y="4118263"/>
              <a:ext cx="153987" cy="334962"/>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Symbol" pitchFamily="18" charset="2"/>
                </a:rPr>
                <a:t>p</a:t>
              </a:r>
              <a:endParaRPr lang="en-US">
                <a:latin typeface="Tahoma" pitchFamily="34" charset="0"/>
              </a:endParaRPr>
            </a:p>
          </p:txBody>
        </p:sp>
        <p:cxnSp>
          <p:nvCxnSpPr>
            <p:cNvPr id="7" name="Straight Connector 6"/>
            <p:cNvCxnSpPr/>
            <p:nvPr/>
          </p:nvCxnSpPr>
          <p:spPr>
            <a:xfrm>
              <a:off x="8235844" y="3770541"/>
              <a:ext cx="0" cy="313852"/>
            </a:xfrm>
            <a:prstGeom prst="line">
              <a:avLst/>
            </a:prstGeom>
            <a:ln w="190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86046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546130">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546130">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54612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5461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54617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54617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46130">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46128"/>
                                        </p:tgtEl>
                                        <p:attrNameLst>
                                          <p:attrName>style.visibility</p:attrName>
                                        </p:attrNameLst>
                                      </p:cBhvr>
                                      <p:to>
                                        <p:strVal val="visible"/>
                                      </p:to>
                                    </p:set>
                                  </p:childTnLst>
                                </p:cTn>
                              </p:par>
                              <p:par>
                                <p:cTn id="32" presetID="22" presetClass="exit" presetSubtype="2" fill="hold" nodeType="withEffect">
                                  <p:stCondLst>
                                    <p:cond delay="0"/>
                                  </p:stCondLst>
                                  <p:childTnLst>
                                    <p:animEffect transition="out" filter="wipe(righ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3546174"/>
                                        </p:tgtEl>
                                      </p:cBhvr>
                                    </p:animEffect>
                                    <p:set>
                                      <p:cBhvr>
                                        <p:cTn id="37" dur="1" fill="hold">
                                          <p:stCondLst>
                                            <p:cond delay="499"/>
                                          </p:stCondLst>
                                        </p:cTn>
                                        <p:tgtEl>
                                          <p:spTgt spid="354617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546175"/>
                                        </p:tgtEl>
                                      </p:cBhvr>
                                    </p:animEffect>
                                    <p:set>
                                      <p:cBhvr>
                                        <p:cTn id="40" dur="1" fill="hold">
                                          <p:stCondLst>
                                            <p:cond delay="499"/>
                                          </p:stCondLst>
                                        </p:cTn>
                                        <p:tgtEl>
                                          <p:spTgt spid="3546175"/>
                                        </p:tgtEl>
                                        <p:attrNameLst>
                                          <p:attrName>style.visibility</p:attrName>
                                        </p:attrNameLst>
                                      </p:cBhvr>
                                      <p:to>
                                        <p:strVal val="hidden"/>
                                      </p:to>
                                    </p:set>
                                  </p:childTnLst>
                                </p:cTn>
                              </p:par>
                              <p:par>
                                <p:cTn id="41" presetID="22" presetClass="entr" presetSubtype="2"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right)">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6126" grpId="0" uiExpand="1" animBg="1"/>
      <p:bldP spid="3546127" grpId="0" uiExpand="1" animBg="1"/>
      <p:bldP spid="3546128" grpId="0" animBg="1"/>
      <p:bldP spid="3546130" grpId="0" uiExpand="1" build="p"/>
      <p:bldP spid="3546174" grpId="0" uiExpand="1" animBg="1"/>
      <p:bldP spid="3546174" grpId="1" animBg="1"/>
      <p:bldP spid="3546175" grpId="0" uiExpand="1" animBg="1"/>
      <p:bldP spid="3546175"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a:t>
            </a:r>
          </a:p>
        </p:txBody>
      </p:sp>
      <p:sp>
        <p:nvSpPr>
          <p:cNvPr id="3" name="Content Placeholder 2"/>
          <p:cNvSpPr>
            <a:spLocks noGrp="1"/>
          </p:cNvSpPr>
          <p:nvPr>
            <p:ph idx="1"/>
          </p:nvPr>
        </p:nvSpPr>
        <p:spPr>
          <a:xfrm>
            <a:off x="381000" y="990600"/>
            <a:ext cx="8610600" cy="5410200"/>
          </a:xfrm>
        </p:spPr>
        <p:txBody>
          <a:bodyPr>
            <a:normAutofit/>
          </a:bodyPr>
          <a:lstStyle/>
          <a:p>
            <a:r>
              <a:rPr lang="en-US" dirty="0"/>
              <a:t>Find Difference of Gaussian scale-space extrema</a:t>
            </a:r>
          </a:p>
          <a:p>
            <a:r>
              <a:rPr lang="en-US" dirty="0"/>
              <a:t>Post-processing</a:t>
            </a:r>
          </a:p>
          <a:p>
            <a:pPr lvl="1"/>
            <a:r>
              <a:rPr lang="en-US" dirty="0"/>
              <a:t>Position interpolation</a:t>
            </a:r>
          </a:p>
          <a:p>
            <a:pPr lvl="1"/>
            <a:r>
              <a:rPr lang="en-US" dirty="0"/>
              <a:t>Discard low-contrast points</a:t>
            </a:r>
          </a:p>
          <a:p>
            <a:pPr lvl="1"/>
            <a:r>
              <a:rPr lang="en-US" dirty="0"/>
              <a:t>Eliminate points along edges</a:t>
            </a:r>
          </a:p>
          <a:p>
            <a:r>
              <a:rPr lang="en-US" dirty="0"/>
              <a:t>Orientation estimation</a:t>
            </a:r>
          </a:p>
          <a:p>
            <a:r>
              <a:rPr lang="en-US" dirty="0"/>
              <a:t>Descriptor extraction</a:t>
            </a:r>
          </a:p>
          <a:p>
            <a:pPr lvl="1"/>
            <a:r>
              <a:rPr lang="en-US" altLang="en-US" dirty="0">
                <a:latin typeface="Calibri" panose="020F0502020204030204" pitchFamily="34" charset="0"/>
                <a:cs typeface="Calibri" panose="020F0502020204030204" pitchFamily="34" charset="0"/>
              </a:rPr>
              <a:t>Motivation: We want some sensitivity to spatial layout, but not too much, so blocks of histograms give us that.</a:t>
            </a:r>
          </a:p>
        </p:txBody>
      </p:sp>
    </p:spTree>
    <p:extLst>
      <p:ext uri="{BB962C8B-B14F-4D97-AF65-F5344CB8AC3E}">
        <p14:creationId xmlns:p14="http://schemas.microsoft.com/office/powerpoint/2010/main" val="2402124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Descriptor Extraction</a:t>
            </a:r>
          </a:p>
        </p:txBody>
      </p:sp>
      <p:sp>
        <p:nvSpPr>
          <p:cNvPr id="3" name="Content Placeholder 2"/>
          <p:cNvSpPr>
            <a:spLocks noGrp="1"/>
          </p:cNvSpPr>
          <p:nvPr>
            <p:ph idx="1"/>
          </p:nvPr>
        </p:nvSpPr>
        <p:spPr>
          <a:xfrm>
            <a:off x="304800" y="990600"/>
            <a:ext cx="8610600" cy="5135563"/>
          </a:xfrm>
        </p:spPr>
        <p:txBody>
          <a:bodyPr/>
          <a:lstStyle/>
          <a:p>
            <a:r>
              <a:rPr lang="en-US" dirty="0"/>
              <a:t>Given a </a:t>
            </a:r>
            <a:r>
              <a:rPr lang="en-US" dirty="0" err="1"/>
              <a:t>keypoint</a:t>
            </a:r>
            <a:r>
              <a:rPr lang="en-US" dirty="0"/>
              <a:t> with scale and orientation:</a:t>
            </a:r>
          </a:p>
          <a:p>
            <a:pPr lvl="1"/>
            <a:r>
              <a:rPr lang="en-US" dirty="0"/>
              <a:t>Pick scale-space image which most closely matches estimated scale</a:t>
            </a:r>
          </a:p>
          <a:p>
            <a:pPr lvl="1"/>
            <a:r>
              <a:rPr lang="en-US" dirty="0"/>
              <a:t>Resample image to match orientation OR</a:t>
            </a:r>
          </a:p>
          <a:p>
            <a:pPr lvl="1"/>
            <a:r>
              <a:rPr lang="en-US" dirty="0"/>
              <a:t>Subtract detector orientation from vector to give invariance to general image rotation.</a:t>
            </a:r>
          </a:p>
          <a:p>
            <a:pPr lvl="1"/>
            <a:endParaRPr lang="en-US" dirty="0"/>
          </a:p>
        </p:txBody>
      </p:sp>
      <p:pic>
        <p:nvPicPr>
          <p:cNvPr id="10" name="Picture 9"/>
          <p:cNvPicPr>
            <a:picLocks noChangeAspect="1"/>
          </p:cNvPicPr>
          <p:nvPr/>
        </p:nvPicPr>
        <p:blipFill>
          <a:blip r:embed="rId3"/>
          <a:stretch>
            <a:fillRect/>
          </a:stretch>
        </p:blipFill>
        <p:spPr>
          <a:xfrm>
            <a:off x="1419076" y="4214153"/>
            <a:ext cx="6305847" cy="2618447"/>
          </a:xfrm>
          <a:prstGeom prst="rect">
            <a:avLst/>
          </a:prstGeom>
        </p:spPr>
      </p:pic>
      <p:sp>
        <p:nvSpPr>
          <p:cNvPr id="13" name="Rectangle 12"/>
          <p:cNvSpPr/>
          <p:nvPr/>
        </p:nvSpPr>
        <p:spPr>
          <a:xfrm>
            <a:off x="1295400" y="4137953"/>
            <a:ext cx="1645920" cy="408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843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p:txBody>
          <a:bodyPr/>
          <a:lstStyle/>
          <a:p>
            <a:pPr>
              <a:defRPr/>
            </a:pPr>
            <a:r>
              <a:rPr lang="en-US"/>
              <a:t>T. Tuytelaars, B. Leibe</a:t>
            </a:r>
          </a:p>
        </p:txBody>
      </p:sp>
      <p:grpSp>
        <p:nvGrpSpPr>
          <p:cNvPr id="2" name="Group 2"/>
          <p:cNvGrpSpPr>
            <a:grpSpLocks/>
          </p:cNvGrpSpPr>
          <p:nvPr/>
        </p:nvGrpSpPr>
        <p:grpSpPr bwMode="auto">
          <a:xfrm>
            <a:off x="2754313" y="4054475"/>
            <a:ext cx="2306637" cy="2327275"/>
            <a:chOff x="1735" y="2568"/>
            <a:chExt cx="1453" cy="1466"/>
          </a:xfrm>
        </p:grpSpPr>
        <p:sp>
          <p:nvSpPr>
            <p:cNvPr id="53319" name="Freeform 3"/>
            <p:cNvSpPr>
              <a:spLocks/>
            </p:cNvSpPr>
            <p:nvPr/>
          </p:nvSpPr>
          <p:spPr bwMode="auto">
            <a:xfrm>
              <a:off x="1742" y="2575"/>
              <a:ext cx="1438" cy="1451"/>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1 h 9641"/>
                <a:gd name="T28" fmla="*/ 1 w 8629"/>
                <a:gd name="T29" fmla="*/ 1 h 9641"/>
                <a:gd name="T30" fmla="*/ 1 w 8629"/>
                <a:gd name="T31" fmla="*/ 1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1 h 9641"/>
                <a:gd name="T54" fmla="*/ 0 w 8629"/>
                <a:gd name="T55" fmla="*/ 1 h 9641"/>
                <a:gd name="T56" fmla="*/ 0 w 8629"/>
                <a:gd name="T57" fmla="*/ 1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a:p>
          </p:txBody>
        </p:sp>
        <p:sp>
          <p:nvSpPr>
            <p:cNvPr id="53320" name="Freeform 4"/>
            <p:cNvSpPr>
              <a:spLocks/>
            </p:cNvSpPr>
            <p:nvPr/>
          </p:nvSpPr>
          <p:spPr bwMode="auto">
            <a:xfrm>
              <a:off x="2461" y="2568"/>
              <a:ext cx="727" cy="733"/>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a:p>
          </p:txBody>
        </p:sp>
        <p:sp>
          <p:nvSpPr>
            <p:cNvPr id="53321" name="Freeform 5"/>
            <p:cNvSpPr>
              <a:spLocks/>
            </p:cNvSpPr>
            <p:nvPr/>
          </p:nvSpPr>
          <p:spPr bwMode="auto">
            <a:xfrm>
              <a:off x="2461" y="3301"/>
              <a:ext cx="727" cy="733"/>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a:p>
          </p:txBody>
        </p:sp>
        <p:sp>
          <p:nvSpPr>
            <p:cNvPr id="53322" name="Freeform 6"/>
            <p:cNvSpPr>
              <a:spLocks/>
            </p:cNvSpPr>
            <p:nvPr/>
          </p:nvSpPr>
          <p:spPr bwMode="auto">
            <a:xfrm>
              <a:off x="1735" y="3301"/>
              <a:ext cx="726" cy="733"/>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a:p>
          </p:txBody>
        </p:sp>
        <p:sp>
          <p:nvSpPr>
            <p:cNvPr id="53323" name="Freeform 7"/>
            <p:cNvSpPr>
              <a:spLocks/>
            </p:cNvSpPr>
            <p:nvPr/>
          </p:nvSpPr>
          <p:spPr bwMode="auto">
            <a:xfrm>
              <a:off x="1735" y="2568"/>
              <a:ext cx="726" cy="733"/>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a:p>
          </p:txBody>
        </p:sp>
        <p:sp>
          <p:nvSpPr>
            <p:cNvPr id="53324" name="Freeform 8"/>
            <p:cNvSpPr>
              <a:spLocks/>
            </p:cNvSpPr>
            <p:nvPr/>
          </p:nvSpPr>
          <p:spPr bwMode="auto">
            <a:xfrm>
              <a:off x="1971" y="2827"/>
              <a:ext cx="485" cy="513"/>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a:p>
          </p:txBody>
        </p:sp>
        <p:sp>
          <p:nvSpPr>
            <p:cNvPr id="53325" name="Freeform 9"/>
            <p:cNvSpPr>
              <a:spLocks/>
            </p:cNvSpPr>
            <p:nvPr/>
          </p:nvSpPr>
          <p:spPr bwMode="auto">
            <a:xfrm>
              <a:off x="1973" y="3332"/>
              <a:ext cx="133" cy="351"/>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a:p>
          </p:txBody>
        </p:sp>
        <p:sp>
          <p:nvSpPr>
            <p:cNvPr id="53326" name="Freeform 10"/>
            <p:cNvSpPr>
              <a:spLocks/>
            </p:cNvSpPr>
            <p:nvPr/>
          </p:nvSpPr>
          <p:spPr bwMode="auto">
            <a:xfrm>
              <a:off x="2096" y="3323"/>
              <a:ext cx="663" cy="356"/>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a:p>
          </p:txBody>
        </p:sp>
        <p:sp>
          <p:nvSpPr>
            <p:cNvPr id="53327" name="Freeform 11"/>
            <p:cNvSpPr>
              <a:spLocks/>
            </p:cNvSpPr>
            <p:nvPr/>
          </p:nvSpPr>
          <p:spPr bwMode="auto">
            <a:xfrm>
              <a:off x="2401" y="3425"/>
              <a:ext cx="528" cy="322"/>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a:p>
          </p:txBody>
        </p:sp>
        <p:sp>
          <p:nvSpPr>
            <p:cNvPr id="53328" name="Freeform 12"/>
            <p:cNvSpPr>
              <a:spLocks/>
            </p:cNvSpPr>
            <p:nvPr/>
          </p:nvSpPr>
          <p:spPr bwMode="auto">
            <a:xfrm>
              <a:off x="2677" y="2901"/>
              <a:ext cx="356" cy="227"/>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a:p>
          </p:txBody>
        </p:sp>
        <p:sp>
          <p:nvSpPr>
            <p:cNvPr id="53329" name="Freeform 13"/>
            <p:cNvSpPr>
              <a:spLocks/>
            </p:cNvSpPr>
            <p:nvPr/>
          </p:nvSpPr>
          <p:spPr bwMode="auto">
            <a:xfrm>
              <a:off x="2679" y="2913"/>
              <a:ext cx="75" cy="410"/>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a:p>
          </p:txBody>
        </p:sp>
      </p:grpSp>
      <p:sp>
        <p:nvSpPr>
          <p:cNvPr id="3546126" name="Freeform 14"/>
          <p:cNvSpPr>
            <a:spLocks/>
          </p:cNvSpPr>
          <p:nvPr/>
        </p:nvSpPr>
        <p:spPr bwMode="auto">
          <a:xfrm>
            <a:off x="4932363" y="4292600"/>
            <a:ext cx="360362" cy="298450"/>
          </a:xfrm>
          <a:custGeom>
            <a:avLst/>
            <a:gdLst>
              <a:gd name="T0" fmla="*/ 2147483647 w 1361"/>
              <a:gd name="T1" fmla="*/ 2147483647 h 1317"/>
              <a:gd name="T2" fmla="*/ 2147483647 w 1361"/>
              <a:gd name="T3" fmla="*/ 2147483647 h 1317"/>
              <a:gd name="T4" fmla="*/ 2147483647 w 1361"/>
              <a:gd name="T5" fmla="*/ 2147483647 h 1317"/>
              <a:gd name="T6" fmla="*/ 2147483647 w 1361"/>
              <a:gd name="T7" fmla="*/ 2147483647 h 1317"/>
              <a:gd name="T8" fmla="*/ 2147483647 w 1361"/>
              <a:gd name="T9" fmla="*/ 2147483647 h 1317"/>
              <a:gd name="T10" fmla="*/ 2147483647 w 1361"/>
              <a:gd name="T11" fmla="*/ 2147483647 h 1317"/>
              <a:gd name="T12" fmla="*/ 2147483647 w 1361"/>
              <a:gd name="T13" fmla="*/ 2147483647 h 1317"/>
              <a:gd name="T14" fmla="*/ 2147483647 w 1361"/>
              <a:gd name="T15" fmla="*/ 2147483647 h 1317"/>
              <a:gd name="T16" fmla="*/ 2147483647 w 1361"/>
              <a:gd name="T17" fmla="*/ 2147483647 h 1317"/>
              <a:gd name="T18" fmla="*/ 2147483647 w 1361"/>
              <a:gd name="T19" fmla="*/ 2147483647 h 1317"/>
              <a:gd name="T20" fmla="*/ 2147483647 w 1361"/>
              <a:gd name="T21" fmla="*/ 2147483647 h 1317"/>
              <a:gd name="T22" fmla="*/ 2147483647 w 1361"/>
              <a:gd name="T23" fmla="*/ 2147483647 h 1317"/>
              <a:gd name="T24" fmla="*/ 2147483647 w 1361"/>
              <a:gd name="T25" fmla="*/ 2147483647 h 1317"/>
              <a:gd name="T26" fmla="*/ 2147483647 w 1361"/>
              <a:gd name="T27" fmla="*/ 2147483647 h 1317"/>
              <a:gd name="T28" fmla="*/ 2147483647 w 1361"/>
              <a:gd name="T29" fmla="*/ 2147483647 h 1317"/>
              <a:gd name="T30" fmla="*/ 2147483647 w 1361"/>
              <a:gd name="T31" fmla="*/ 2147483647 h 1317"/>
              <a:gd name="T32" fmla="*/ 2147483647 w 1361"/>
              <a:gd name="T33" fmla="*/ 2147483647 h 1317"/>
              <a:gd name="T34" fmla="*/ 2147483647 w 1361"/>
              <a:gd name="T35" fmla="*/ 2147483647 h 1317"/>
              <a:gd name="T36" fmla="*/ 2147483647 w 1361"/>
              <a:gd name="T37" fmla="*/ 2147483647 h 1317"/>
              <a:gd name="T38" fmla="*/ 2147483647 w 1361"/>
              <a:gd name="T39" fmla="*/ 2147483647 h 1317"/>
              <a:gd name="T40" fmla="*/ 2147483647 w 1361"/>
              <a:gd name="T41" fmla="*/ 2147483647 h 1317"/>
              <a:gd name="T42" fmla="*/ 2147483647 w 1361"/>
              <a:gd name="T43" fmla="*/ 2147483647 h 1317"/>
              <a:gd name="T44" fmla="*/ 2147483647 w 1361"/>
              <a:gd name="T45" fmla="*/ 2147483647 h 1317"/>
              <a:gd name="T46" fmla="*/ 2147483647 w 1361"/>
              <a:gd name="T47" fmla="*/ 2147483647 h 1317"/>
              <a:gd name="T48" fmla="*/ 2147483647 w 1361"/>
              <a:gd name="T49" fmla="*/ 2147483647 h 1317"/>
              <a:gd name="T50" fmla="*/ 2147483647 w 1361"/>
              <a:gd name="T51" fmla="*/ 2147483647 h 1317"/>
              <a:gd name="T52" fmla="*/ 2147483647 w 1361"/>
              <a:gd name="T53" fmla="*/ 2147483647 h 1317"/>
              <a:gd name="T54" fmla="*/ 2147483647 w 1361"/>
              <a:gd name="T55" fmla="*/ 2147483647 h 1317"/>
              <a:gd name="T56" fmla="*/ 2147483647 w 1361"/>
              <a:gd name="T57" fmla="*/ 2147483647 h 1317"/>
              <a:gd name="T58" fmla="*/ 2147483647 w 1361"/>
              <a:gd name="T59" fmla="*/ 2147483647 h 1317"/>
              <a:gd name="T60" fmla="*/ 2147483647 w 1361"/>
              <a:gd name="T61" fmla="*/ 2147483647 h 1317"/>
              <a:gd name="T62" fmla="*/ 2147483647 w 1361"/>
              <a:gd name="T63" fmla="*/ 2147483647 h 1317"/>
              <a:gd name="T64" fmla="*/ 2147483647 w 1361"/>
              <a:gd name="T65" fmla="*/ 2147483647 h 1317"/>
              <a:gd name="T66" fmla="*/ 2147483647 w 1361"/>
              <a:gd name="T67" fmla="*/ 2147483647 h 1317"/>
              <a:gd name="T68" fmla="*/ 2147483647 w 1361"/>
              <a:gd name="T69" fmla="*/ 2147483647 h 1317"/>
              <a:gd name="T70" fmla="*/ 2147483647 w 1361"/>
              <a:gd name="T71" fmla="*/ 2147483647 h 1317"/>
              <a:gd name="T72" fmla="*/ 2147483647 w 1361"/>
              <a:gd name="T73" fmla="*/ 2147483647 h 1317"/>
              <a:gd name="T74" fmla="*/ 2147483647 w 1361"/>
              <a:gd name="T75" fmla="*/ 2147483647 h 1317"/>
              <a:gd name="T76" fmla="*/ 2147483647 w 1361"/>
              <a:gd name="T77" fmla="*/ 2147483647 h 1317"/>
              <a:gd name="T78" fmla="*/ 2147483647 w 1361"/>
              <a:gd name="T79" fmla="*/ 2147483647 h 1317"/>
              <a:gd name="T80" fmla="*/ 2147483647 w 1361"/>
              <a:gd name="T81" fmla="*/ 2147483647 h 1317"/>
              <a:gd name="T82" fmla="*/ 2147483647 w 1361"/>
              <a:gd name="T83" fmla="*/ 2147483647 h 1317"/>
              <a:gd name="T84" fmla="*/ 2147483647 w 1361"/>
              <a:gd name="T85" fmla="*/ 2147483647 h 1317"/>
              <a:gd name="T86" fmla="*/ 2147483647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a:p>
        </p:txBody>
      </p:sp>
      <p:sp>
        <p:nvSpPr>
          <p:cNvPr id="3546127" name="Freeform 15"/>
          <p:cNvSpPr>
            <a:spLocks/>
          </p:cNvSpPr>
          <p:nvPr/>
        </p:nvSpPr>
        <p:spPr bwMode="auto">
          <a:xfrm>
            <a:off x="3870325" y="4384675"/>
            <a:ext cx="1257300" cy="901700"/>
          </a:xfrm>
          <a:custGeom>
            <a:avLst/>
            <a:gdLst>
              <a:gd name="T0" fmla="*/ 2147483647 w 4749"/>
              <a:gd name="T1" fmla="*/ 2147483647 h 3780"/>
              <a:gd name="T2" fmla="*/ 2147483647 w 4749"/>
              <a:gd name="T3" fmla="*/ 2147483647 h 3780"/>
              <a:gd name="T4" fmla="*/ 2147483647 w 4749"/>
              <a:gd name="T5" fmla="*/ 2147483647 h 3780"/>
              <a:gd name="T6" fmla="*/ 2147483647 w 4749"/>
              <a:gd name="T7" fmla="*/ 0 h 3780"/>
              <a:gd name="T8" fmla="*/ 0 w 4749"/>
              <a:gd name="T9" fmla="*/ 2147483647 h 3780"/>
              <a:gd name="T10" fmla="*/ 2147483647 w 4749"/>
              <a:gd name="T11" fmla="*/ 2147483647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a:p>
        </p:txBody>
      </p:sp>
      <p:sp useBgFill="1">
        <p:nvSpPr>
          <p:cNvPr id="3546128" name="Rectangle 16"/>
          <p:cNvSpPr>
            <a:spLocks noChangeArrowheads="1"/>
          </p:cNvSpPr>
          <p:nvPr/>
        </p:nvSpPr>
        <p:spPr bwMode="auto">
          <a:xfrm>
            <a:off x="1763713" y="3429000"/>
            <a:ext cx="3816350" cy="3313113"/>
          </a:xfrm>
          <a:prstGeom prst="rect">
            <a:avLst/>
          </a:prstGeom>
          <a:ln w="9525">
            <a:noFill/>
            <a:miter lim="800000"/>
            <a:headEnd/>
            <a:tailEnd/>
          </a:ln>
        </p:spPr>
        <p:txBody>
          <a:bodyPr wrap="none" anchor="ctr"/>
          <a:lstStyle/>
          <a:p>
            <a:pPr eaLnBrk="0" hangingPunct="0"/>
            <a:endParaRPr lang="de-CH"/>
          </a:p>
        </p:txBody>
      </p:sp>
      <p:sp>
        <p:nvSpPr>
          <p:cNvPr id="53255" name="Rectangle 17"/>
          <p:cNvSpPr>
            <a:spLocks noGrp="1" noRot="1" noChangeArrowheads="1"/>
          </p:cNvSpPr>
          <p:nvPr>
            <p:ph type="title"/>
          </p:nvPr>
        </p:nvSpPr>
        <p:spPr/>
        <p:txBody>
          <a:bodyPr/>
          <a:lstStyle/>
          <a:p>
            <a:pPr eaLnBrk="1" hangingPunct="1"/>
            <a:r>
              <a:rPr lang="en-US" dirty="0"/>
              <a:t>SIFT Orientation Normalization</a:t>
            </a:r>
          </a:p>
        </p:txBody>
      </p:sp>
      <p:sp>
        <p:nvSpPr>
          <p:cNvPr id="3546130" name="Rectangle 18"/>
          <p:cNvSpPr>
            <a:spLocks noGrp="1" noRot="1" noChangeArrowheads="1"/>
          </p:cNvSpPr>
          <p:nvPr>
            <p:ph type="body" idx="1"/>
          </p:nvPr>
        </p:nvSpPr>
        <p:spPr/>
        <p:txBody>
          <a:bodyPr/>
          <a:lstStyle/>
          <a:p>
            <a:pPr eaLnBrk="1" hangingPunct="1"/>
            <a:r>
              <a:rPr lang="en-US" dirty="0"/>
              <a:t>Compute orientation histogram</a:t>
            </a:r>
          </a:p>
          <a:p>
            <a:pPr eaLnBrk="1" hangingPunct="1"/>
            <a:r>
              <a:rPr lang="en-US" dirty="0"/>
              <a:t>Select dominant orientation </a:t>
            </a:r>
            <a:r>
              <a:rPr lang="el-GR" i="1" dirty="0"/>
              <a:t>ϴ</a:t>
            </a:r>
            <a:endParaRPr lang="en-US" i="1" dirty="0"/>
          </a:p>
          <a:p>
            <a:pPr eaLnBrk="1" hangingPunct="1"/>
            <a:r>
              <a:rPr lang="en-US" dirty="0"/>
              <a:t>Normalize: rotate to fixed orientation </a:t>
            </a:r>
          </a:p>
        </p:txBody>
      </p:sp>
      <p:grpSp>
        <p:nvGrpSpPr>
          <p:cNvPr id="3" name="Group 19"/>
          <p:cNvGrpSpPr>
            <a:grpSpLocks/>
          </p:cNvGrpSpPr>
          <p:nvPr/>
        </p:nvGrpSpPr>
        <p:grpSpPr bwMode="auto">
          <a:xfrm>
            <a:off x="6084870" y="4652955"/>
            <a:ext cx="2608254" cy="1690684"/>
            <a:chOff x="3787" y="2931"/>
            <a:chExt cx="1643" cy="1065"/>
          </a:xfrm>
        </p:grpSpPr>
        <p:sp>
          <p:nvSpPr>
            <p:cNvPr id="53277" name="Freeform 20"/>
            <p:cNvSpPr>
              <a:spLocks/>
            </p:cNvSpPr>
            <p:nvPr/>
          </p:nvSpPr>
          <p:spPr bwMode="auto">
            <a:xfrm>
              <a:off x="3860" y="2931"/>
              <a:ext cx="1446" cy="15"/>
            </a:xfrm>
            <a:custGeom>
              <a:avLst/>
              <a:gdLst>
                <a:gd name="T0" fmla="*/ 1 w 8674"/>
                <a:gd name="T1" fmla="*/ 0 h 103"/>
                <a:gd name="T2" fmla="*/ 1 w 8674"/>
                <a:gd name="T3" fmla="*/ 0 h 103"/>
                <a:gd name="T4" fmla="*/ 0 w 8674"/>
                <a:gd name="T5" fmla="*/ 0 h 103"/>
                <a:gd name="T6" fmla="*/ 0 w 8674"/>
                <a:gd name="T7" fmla="*/ 0 h 103"/>
                <a:gd name="T8" fmla="*/ 1 w 8674"/>
                <a:gd name="T9" fmla="*/ 0 h 103"/>
                <a:gd name="T10" fmla="*/ 1 w 8674"/>
                <a:gd name="T11" fmla="*/ 0 h 103"/>
                <a:gd name="T12" fmla="*/ 1 w 8674"/>
                <a:gd name="T13" fmla="*/ 0 h 103"/>
                <a:gd name="T14" fmla="*/ 1 w 8674"/>
                <a:gd name="T15" fmla="*/ 0 h 103"/>
                <a:gd name="T16" fmla="*/ 1 w 8674"/>
                <a:gd name="T17" fmla="*/ 0 h 103"/>
                <a:gd name="T18" fmla="*/ 1 w 8674"/>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3"/>
                <a:gd name="T32" fmla="*/ 8674 w 8674"/>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3">
                  <a:moveTo>
                    <a:pt x="8674" y="52"/>
                  </a:moveTo>
                  <a:lnTo>
                    <a:pt x="8629" y="0"/>
                  </a:lnTo>
                  <a:lnTo>
                    <a:pt x="0" y="0"/>
                  </a:lnTo>
                  <a:lnTo>
                    <a:pt x="0" y="103"/>
                  </a:lnTo>
                  <a:lnTo>
                    <a:pt x="8629" y="103"/>
                  </a:lnTo>
                  <a:lnTo>
                    <a:pt x="8582" y="52"/>
                  </a:lnTo>
                  <a:lnTo>
                    <a:pt x="8674" y="52"/>
                  </a:lnTo>
                  <a:lnTo>
                    <a:pt x="8674" y="0"/>
                  </a:lnTo>
                  <a:lnTo>
                    <a:pt x="8629" y="0"/>
                  </a:lnTo>
                  <a:lnTo>
                    <a:pt x="8674" y="52"/>
                  </a:lnTo>
                  <a:close/>
                </a:path>
              </a:pathLst>
            </a:custGeom>
            <a:solidFill>
              <a:srgbClr val="1F1A17"/>
            </a:solidFill>
            <a:ln w="9525">
              <a:noFill/>
              <a:round/>
              <a:headEnd/>
              <a:tailEnd/>
            </a:ln>
          </p:spPr>
          <p:txBody>
            <a:bodyPr/>
            <a:lstStyle/>
            <a:p>
              <a:endParaRPr lang="en-US"/>
            </a:p>
          </p:txBody>
        </p:sp>
        <p:sp>
          <p:nvSpPr>
            <p:cNvPr id="53278" name="Freeform 21"/>
            <p:cNvSpPr>
              <a:spLocks/>
            </p:cNvSpPr>
            <p:nvPr/>
          </p:nvSpPr>
          <p:spPr bwMode="auto">
            <a:xfrm>
              <a:off x="5291" y="2939"/>
              <a:ext cx="15" cy="794"/>
            </a:xfrm>
            <a:custGeom>
              <a:avLst/>
              <a:gdLst>
                <a:gd name="T0" fmla="*/ 0 w 92"/>
                <a:gd name="T1" fmla="*/ 0 h 5560"/>
                <a:gd name="T2" fmla="*/ 0 w 92"/>
                <a:gd name="T3" fmla="*/ 0 h 5560"/>
                <a:gd name="T4" fmla="*/ 0 w 92"/>
                <a:gd name="T5" fmla="*/ 0 h 5560"/>
                <a:gd name="T6" fmla="*/ 0 w 92"/>
                <a:gd name="T7" fmla="*/ 0 h 5560"/>
                <a:gd name="T8" fmla="*/ 0 w 92"/>
                <a:gd name="T9" fmla="*/ 0 h 5560"/>
                <a:gd name="T10" fmla="*/ 0 w 92"/>
                <a:gd name="T11" fmla="*/ 0 h 5560"/>
                <a:gd name="T12" fmla="*/ 0 w 92"/>
                <a:gd name="T13" fmla="*/ 0 h 5560"/>
                <a:gd name="T14" fmla="*/ 0 w 92"/>
                <a:gd name="T15" fmla="*/ 0 h 5560"/>
                <a:gd name="T16" fmla="*/ 0 w 92"/>
                <a:gd name="T17" fmla="*/ 0 h 5560"/>
                <a:gd name="T18" fmla="*/ 0 w 92"/>
                <a:gd name="T19" fmla="*/ 0 h 55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560"/>
                <a:gd name="T32" fmla="*/ 92 w 92"/>
                <a:gd name="T33" fmla="*/ 5560 h 55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560">
                  <a:moveTo>
                    <a:pt x="47" y="5560"/>
                  </a:moveTo>
                  <a:lnTo>
                    <a:pt x="92" y="5509"/>
                  </a:lnTo>
                  <a:lnTo>
                    <a:pt x="92" y="0"/>
                  </a:lnTo>
                  <a:lnTo>
                    <a:pt x="0" y="0"/>
                  </a:lnTo>
                  <a:lnTo>
                    <a:pt x="0" y="5509"/>
                  </a:lnTo>
                  <a:lnTo>
                    <a:pt x="47" y="5458"/>
                  </a:lnTo>
                  <a:lnTo>
                    <a:pt x="47" y="5560"/>
                  </a:lnTo>
                  <a:lnTo>
                    <a:pt x="92" y="5560"/>
                  </a:lnTo>
                  <a:lnTo>
                    <a:pt x="92" y="5509"/>
                  </a:lnTo>
                  <a:lnTo>
                    <a:pt x="47" y="5560"/>
                  </a:lnTo>
                  <a:close/>
                </a:path>
              </a:pathLst>
            </a:custGeom>
            <a:solidFill>
              <a:srgbClr val="1F1A17"/>
            </a:solidFill>
            <a:ln w="9525">
              <a:noFill/>
              <a:round/>
              <a:headEnd/>
              <a:tailEnd/>
            </a:ln>
          </p:spPr>
          <p:txBody>
            <a:bodyPr/>
            <a:lstStyle/>
            <a:p>
              <a:endParaRPr lang="en-US"/>
            </a:p>
          </p:txBody>
        </p:sp>
        <p:sp>
          <p:nvSpPr>
            <p:cNvPr id="53279" name="Freeform 22"/>
            <p:cNvSpPr>
              <a:spLocks/>
            </p:cNvSpPr>
            <p:nvPr/>
          </p:nvSpPr>
          <p:spPr bwMode="auto">
            <a:xfrm>
              <a:off x="3853" y="3718"/>
              <a:ext cx="1445" cy="15"/>
            </a:xfrm>
            <a:custGeom>
              <a:avLst/>
              <a:gdLst>
                <a:gd name="T0" fmla="*/ 0 w 8674"/>
                <a:gd name="T1" fmla="*/ 0 h 102"/>
                <a:gd name="T2" fmla="*/ 0 w 8674"/>
                <a:gd name="T3" fmla="*/ 0 h 102"/>
                <a:gd name="T4" fmla="*/ 1 w 8674"/>
                <a:gd name="T5" fmla="*/ 0 h 102"/>
                <a:gd name="T6" fmla="*/ 1 w 8674"/>
                <a:gd name="T7" fmla="*/ 0 h 102"/>
                <a:gd name="T8" fmla="*/ 0 w 8674"/>
                <a:gd name="T9" fmla="*/ 0 h 102"/>
                <a:gd name="T10" fmla="*/ 0 w 8674"/>
                <a:gd name="T11" fmla="*/ 0 h 102"/>
                <a:gd name="T12" fmla="*/ 0 w 8674"/>
                <a:gd name="T13" fmla="*/ 0 h 102"/>
                <a:gd name="T14" fmla="*/ 0 w 8674"/>
                <a:gd name="T15" fmla="*/ 0 h 102"/>
                <a:gd name="T16" fmla="*/ 0 w 8674"/>
                <a:gd name="T17" fmla="*/ 0 h 102"/>
                <a:gd name="T18" fmla="*/ 0 w 8674"/>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2"/>
                <a:gd name="T32" fmla="*/ 8674 w 8674"/>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2">
                  <a:moveTo>
                    <a:pt x="0" y="51"/>
                  </a:moveTo>
                  <a:lnTo>
                    <a:pt x="45" y="102"/>
                  </a:lnTo>
                  <a:lnTo>
                    <a:pt x="8674" y="102"/>
                  </a:lnTo>
                  <a:lnTo>
                    <a:pt x="8674"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53280" name="Freeform 23"/>
            <p:cNvSpPr>
              <a:spLocks/>
            </p:cNvSpPr>
            <p:nvPr/>
          </p:nvSpPr>
          <p:spPr bwMode="auto">
            <a:xfrm>
              <a:off x="3853" y="2931"/>
              <a:ext cx="15" cy="795"/>
            </a:xfrm>
            <a:custGeom>
              <a:avLst/>
              <a:gdLst>
                <a:gd name="T0" fmla="*/ 0 w 91"/>
                <a:gd name="T1" fmla="*/ 0 h 5561"/>
                <a:gd name="T2" fmla="*/ 0 w 91"/>
                <a:gd name="T3" fmla="*/ 0 h 5561"/>
                <a:gd name="T4" fmla="*/ 0 w 91"/>
                <a:gd name="T5" fmla="*/ 0 h 5561"/>
                <a:gd name="T6" fmla="*/ 0 w 91"/>
                <a:gd name="T7" fmla="*/ 0 h 5561"/>
                <a:gd name="T8" fmla="*/ 0 w 91"/>
                <a:gd name="T9" fmla="*/ 0 h 5561"/>
                <a:gd name="T10" fmla="*/ 0 w 91"/>
                <a:gd name="T11" fmla="*/ 0 h 5561"/>
                <a:gd name="T12" fmla="*/ 0 w 91"/>
                <a:gd name="T13" fmla="*/ 0 h 5561"/>
                <a:gd name="T14" fmla="*/ 0 w 91"/>
                <a:gd name="T15" fmla="*/ 0 h 5561"/>
                <a:gd name="T16" fmla="*/ 0 w 91"/>
                <a:gd name="T17" fmla="*/ 0 h 5561"/>
                <a:gd name="T18" fmla="*/ 0 w 91"/>
                <a:gd name="T19" fmla="*/ 0 h 55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561"/>
                <a:gd name="T32" fmla="*/ 91 w 91"/>
                <a:gd name="T33" fmla="*/ 5561 h 55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561">
                  <a:moveTo>
                    <a:pt x="45" y="0"/>
                  </a:moveTo>
                  <a:lnTo>
                    <a:pt x="0" y="52"/>
                  </a:lnTo>
                  <a:lnTo>
                    <a:pt x="0" y="5561"/>
                  </a:lnTo>
                  <a:lnTo>
                    <a:pt x="91" y="5561"/>
                  </a:lnTo>
                  <a:lnTo>
                    <a:pt x="91" y="52"/>
                  </a:lnTo>
                  <a:lnTo>
                    <a:pt x="45" y="103"/>
                  </a:lnTo>
                  <a:lnTo>
                    <a:pt x="45" y="0"/>
                  </a:lnTo>
                  <a:lnTo>
                    <a:pt x="0" y="0"/>
                  </a:lnTo>
                  <a:lnTo>
                    <a:pt x="0" y="52"/>
                  </a:lnTo>
                  <a:lnTo>
                    <a:pt x="45" y="0"/>
                  </a:lnTo>
                  <a:close/>
                </a:path>
              </a:pathLst>
            </a:custGeom>
            <a:solidFill>
              <a:srgbClr val="1F1A17"/>
            </a:solidFill>
            <a:ln w="9525">
              <a:noFill/>
              <a:round/>
              <a:headEnd/>
              <a:tailEnd/>
            </a:ln>
          </p:spPr>
          <p:txBody>
            <a:bodyPr/>
            <a:lstStyle/>
            <a:p>
              <a:endParaRPr lang="en-US"/>
            </a:p>
          </p:txBody>
        </p:sp>
        <p:sp>
          <p:nvSpPr>
            <p:cNvPr id="53281" name="Rectangle 24"/>
            <p:cNvSpPr>
              <a:spLocks noChangeArrowheads="1"/>
            </p:cNvSpPr>
            <p:nvPr/>
          </p:nvSpPr>
          <p:spPr bwMode="auto">
            <a:xfrm>
              <a:off x="3860" y="3529"/>
              <a:ext cx="206" cy="197"/>
            </a:xfrm>
            <a:prstGeom prst="rect">
              <a:avLst/>
            </a:prstGeom>
            <a:solidFill>
              <a:srgbClr val="DC2B19"/>
            </a:solidFill>
            <a:ln w="9525">
              <a:noFill/>
              <a:miter lim="800000"/>
              <a:headEnd/>
              <a:tailEnd/>
            </a:ln>
          </p:spPr>
          <p:txBody>
            <a:bodyPr/>
            <a:lstStyle/>
            <a:p>
              <a:pPr eaLnBrk="0" hangingPunct="0"/>
              <a:endParaRPr lang="de-CH"/>
            </a:p>
          </p:txBody>
        </p:sp>
        <p:sp>
          <p:nvSpPr>
            <p:cNvPr id="53282" name="Freeform 25"/>
            <p:cNvSpPr>
              <a:spLocks/>
            </p:cNvSpPr>
            <p:nvPr/>
          </p:nvSpPr>
          <p:spPr bwMode="auto">
            <a:xfrm>
              <a:off x="3860"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a:p>
          </p:txBody>
        </p:sp>
        <p:sp>
          <p:nvSpPr>
            <p:cNvPr id="53283" name="Freeform 26"/>
            <p:cNvSpPr>
              <a:spLocks/>
            </p:cNvSpPr>
            <p:nvPr/>
          </p:nvSpPr>
          <p:spPr bwMode="auto">
            <a:xfrm>
              <a:off x="4058"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a:p>
          </p:txBody>
        </p:sp>
        <p:sp>
          <p:nvSpPr>
            <p:cNvPr id="53284" name="Freeform 27"/>
            <p:cNvSpPr>
              <a:spLocks/>
            </p:cNvSpPr>
            <p:nvPr/>
          </p:nvSpPr>
          <p:spPr bwMode="auto">
            <a:xfrm>
              <a:off x="3853"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53285" name="Freeform 28"/>
            <p:cNvSpPr>
              <a:spLocks/>
            </p:cNvSpPr>
            <p:nvPr/>
          </p:nvSpPr>
          <p:spPr bwMode="auto">
            <a:xfrm>
              <a:off x="3853" y="3522"/>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53286" name="Rectangle 29"/>
            <p:cNvSpPr>
              <a:spLocks noChangeArrowheads="1"/>
            </p:cNvSpPr>
            <p:nvPr/>
          </p:nvSpPr>
          <p:spPr bwMode="auto">
            <a:xfrm>
              <a:off x="4066" y="3135"/>
              <a:ext cx="205" cy="591"/>
            </a:xfrm>
            <a:prstGeom prst="rect">
              <a:avLst/>
            </a:prstGeom>
            <a:solidFill>
              <a:srgbClr val="DC2B19"/>
            </a:solidFill>
            <a:ln w="9525">
              <a:noFill/>
              <a:miter lim="800000"/>
              <a:headEnd/>
              <a:tailEnd/>
            </a:ln>
          </p:spPr>
          <p:txBody>
            <a:bodyPr/>
            <a:lstStyle/>
            <a:p>
              <a:pPr eaLnBrk="0" hangingPunct="0"/>
              <a:endParaRPr lang="de-CH"/>
            </a:p>
          </p:txBody>
        </p:sp>
        <p:sp>
          <p:nvSpPr>
            <p:cNvPr id="53287" name="Freeform 30"/>
            <p:cNvSpPr>
              <a:spLocks/>
            </p:cNvSpPr>
            <p:nvPr/>
          </p:nvSpPr>
          <p:spPr bwMode="auto">
            <a:xfrm>
              <a:off x="4066" y="312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1278" y="51"/>
                  </a:moveTo>
                  <a:lnTo>
                    <a:pt x="1233" y="0"/>
                  </a:lnTo>
                  <a:lnTo>
                    <a:pt x="0" y="0"/>
                  </a:lnTo>
                  <a:lnTo>
                    <a:pt x="0" y="102"/>
                  </a:lnTo>
                  <a:lnTo>
                    <a:pt x="1233" y="102"/>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a:p>
          </p:txBody>
        </p:sp>
        <p:sp>
          <p:nvSpPr>
            <p:cNvPr id="53288" name="Freeform 31"/>
            <p:cNvSpPr>
              <a:spLocks/>
            </p:cNvSpPr>
            <p:nvPr/>
          </p:nvSpPr>
          <p:spPr bwMode="auto">
            <a:xfrm>
              <a:off x="4264" y="3135"/>
              <a:ext cx="15" cy="598"/>
            </a:xfrm>
            <a:custGeom>
              <a:avLst/>
              <a:gdLst>
                <a:gd name="T0" fmla="*/ 0 w 92"/>
                <a:gd name="T1" fmla="*/ 0 h 4184"/>
                <a:gd name="T2" fmla="*/ 0 w 92"/>
                <a:gd name="T3" fmla="*/ 0 h 4184"/>
                <a:gd name="T4" fmla="*/ 0 w 92"/>
                <a:gd name="T5" fmla="*/ 0 h 4184"/>
                <a:gd name="T6" fmla="*/ 0 w 92"/>
                <a:gd name="T7" fmla="*/ 0 h 4184"/>
                <a:gd name="T8" fmla="*/ 0 w 92"/>
                <a:gd name="T9" fmla="*/ 0 h 4184"/>
                <a:gd name="T10" fmla="*/ 0 w 92"/>
                <a:gd name="T11" fmla="*/ 0 h 4184"/>
                <a:gd name="T12" fmla="*/ 0 w 92"/>
                <a:gd name="T13" fmla="*/ 0 h 4184"/>
                <a:gd name="T14" fmla="*/ 0 w 92"/>
                <a:gd name="T15" fmla="*/ 0 h 4184"/>
                <a:gd name="T16" fmla="*/ 0 w 92"/>
                <a:gd name="T17" fmla="*/ 0 h 4184"/>
                <a:gd name="T18" fmla="*/ 0 w 92"/>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84"/>
                <a:gd name="T32" fmla="*/ 92 w 92"/>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84">
                  <a:moveTo>
                    <a:pt x="47" y="4184"/>
                  </a:moveTo>
                  <a:lnTo>
                    <a:pt x="92" y="4133"/>
                  </a:lnTo>
                  <a:lnTo>
                    <a:pt x="92" y="0"/>
                  </a:lnTo>
                  <a:lnTo>
                    <a:pt x="0" y="0"/>
                  </a:lnTo>
                  <a:lnTo>
                    <a:pt x="0" y="4133"/>
                  </a:lnTo>
                  <a:lnTo>
                    <a:pt x="47" y="4082"/>
                  </a:lnTo>
                  <a:lnTo>
                    <a:pt x="47" y="4184"/>
                  </a:lnTo>
                  <a:lnTo>
                    <a:pt x="92" y="4184"/>
                  </a:lnTo>
                  <a:lnTo>
                    <a:pt x="92" y="4133"/>
                  </a:lnTo>
                  <a:lnTo>
                    <a:pt x="47" y="4184"/>
                  </a:lnTo>
                  <a:close/>
                </a:path>
              </a:pathLst>
            </a:custGeom>
            <a:solidFill>
              <a:srgbClr val="1F1A17"/>
            </a:solidFill>
            <a:ln w="9525">
              <a:noFill/>
              <a:round/>
              <a:headEnd/>
              <a:tailEnd/>
            </a:ln>
          </p:spPr>
          <p:txBody>
            <a:bodyPr/>
            <a:lstStyle/>
            <a:p>
              <a:endParaRPr lang="en-US"/>
            </a:p>
          </p:txBody>
        </p:sp>
        <p:sp>
          <p:nvSpPr>
            <p:cNvPr id="53289" name="Freeform 32"/>
            <p:cNvSpPr>
              <a:spLocks/>
            </p:cNvSpPr>
            <p:nvPr/>
          </p:nvSpPr>
          <p:spPr bwMode="auto">
            <a:xfrm>
              <a:off x="4058"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53290" name="Freeform 33"/>
            <p:cNvSpPr>
              <a:spLocks/>
            </p:cNvSpPr>
            <p:nvPr/>
          </p:nvSpPr>
          <p:spPr bwMode="auto">
            <a:xfrm>
              <a:off x="4058" y="3128"/>
              <a:ext cx="15" cy="598"/>
            </a:xfrm>
            <a:custGeom>
              <a:avLst/>
              <a:gdLst>
                <a:gd name="T0" fmla="*/ 0 w 91"/>
                <a:gd name="T1" fmla="*/ 0 h 4184"/>
                <a:gd name="T2" fmla="*/ 0 w 91"/>
                <a:gd name="T3" fmla="*/ 0 h 4184"/>
                <a:gd name="T4" fmla="*/ 0 w 91"/>
                <a:gd name="T5" fmla="*/ 0 h 4184"/>
                <a:gd name="T6" fmla="*/ 0 w 91"/>
                <a:gd name="T7" fmla="*/ 0 h 4184"/>
                <a:gd name="T8" fmla="*/ 0 w 91"/>
                <a:gd name="T9" fmla="*/ 0 h 4184"/>
                <a:gd name="T10" fmla="*/ 0 w 91"/>
                <a:gd name="T11" fmla="*/ 0 h 4184"/>
                <a:gd name="T12" fmla="*/ 0 w 91"/>
                <a:gd name="T13" fmla="*/ 0 h 4184"/>
                <a:gd name="T14" fmla="*/ 0 w 91"/>
                <a:gd name="T15" fmla="*/ 0 h 4184"/>
                <a:gd name="T16" fmla="*/ 0 w 91"/>
                <a:gd name="T17" fmla="*/ 0 h 4184"/>
                <a:gd name="T18" fmla="*/ 0 w 91"/>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4184"/>
                <a:gd name="T32" fmla="*/ 91 w 91"/>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4184">
                  <a:moveTo>
                    <a:pt x="45" y="0"/>
                  </a:moveTo>
                  <a:lnTo>
                    <a:pt x="0" y="51"/>
                  </a:lnTo>
                  <a:lnTo>
                    <a:pt x="0" y="4184"/>
                  </a:lnTo>
                  <a:lnTo>
                    <a:pt x="91" y="4184"/>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53291" name="Rectangle 34"/>
            <p:cNvSpPr>
              <a:spLocks noChangeArrowheads="1"/>
            </p:cNvSpPr>
            <p:nvPr/>
          </p:nvSpPr>
          <p:spPr bwMode="auto">
            <a:xfrm>
              <a:off x="4271" y="3332"/>
              <a:ext cx="206" cy="394"/>
            </a:xfrm>
            <a:prstGeom prst="rect">
              <a:avLst/>
            </a:prstGeom>
            <a:solidFill>
              <a:srgbClr val="DC2B19"/>
            </a:solidFill>
            <a:ln w="9525">
              <a:noFill/>
              <a:miter lim="800000"/>
              <a:headEnd/>
              <a:tailEnd/>
            </a:ln>
          </p:spPr>
          <p:txBody>
            <a:bodyPr/>
            <a:lstStyle/>
            <a:p>
              <a:pPr eaLnBrk="0" hangingPunct="0"/>
              <a:endParaRPr lang="de-CH"/>
            </a:p>
          </p:txBody>
        </p:sp>
        <p:sp>
          <p:nvSpPr>
            <p:cNvPr id="53292" name="Freeform 35"/>
            <p:cNvSpPr>
              <a:spLocks/>
            </p:cNvSpPr>
            <p:nvPr/>
          </p:nvSpPr>
          <p:spPr bwMode="auto">
            <a:xfrm>
              <a:off x="4264" y="3325"/>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92" y="51"/>
                  </a:moveTo>
                  <a:lnTo>
                    <a:pt x="47" y="102"/>
                  </a:lnTo>
                  <a:lnTo>
                    <a:pt x="1279" y="102"/>
                  </a:lnTo>
                  <a:lnTo>
                    <a:pt x="1279" y="0"/>
                  </a:lnTo>
                  <a:lnTo>
                    <a:pt x="47" y="0"/>
                  </a:lnTo>
                  <a:lnTo>
                    <a:pt x="0" y="51"/>
                  </a:lnTo>
                  <a:lnTo>
                    <a:pt x="47" y="0"/>
                  </a:lnTo>
                  <a:lnTo>
                    <a:pt x="0" y="0"/>
                  </a:lnTo>
                  <a:lnTo>
                    <a:pt x="0" y="51"/>
                  </a:lnTo>
                  <a:lnTo>
                    <a:pt x="92" y="51"/>
                  </a:lnTo>
                  <a:close/>
                </a:path>
              </a:pathLst>
            </a:custGeom>
            <a:solidFill>
              <a:srgbClr val="1F1A17"/>
            </a:solidFill>
            <a:ln w="9525">
              <a:noFill/>
              <a:round/>
              <a:headEnd/>
              <a:tailEnd/>
            </a:ln>
          </p:spPr>
          <p:txBody>
            <a:bodyPr/>
            <a:lstStyle/>
            <a:p>
              <a:endParaRPr lang="en-US"/>
            </a:p>
          </p:txBody>
        </p:sp>
        <p:sp>
          <p:nvSpPr>
            <p:cNvPr id="53293" name="Freeform 36"/>
            <p:cNvSpPr>
              <a:spLocks/>
            </p:cNvSpPr>
            <p:nvPr/>
          </p:nvSpPr>
          <p:spPr bwMode="auto">
            <a:xfrm>
              <a:off x="4264" y="3332"/>
              <a:ext cx="15" cy="401"/>
            </a:xfrm>
            <a:custGeom>
              <a:avLst/>
              <a:gdLst>
                <a:gd name="T0" fmla="*/ 0 w 92"/>
                <a:gd name="T1" fmla="*/ 0 h 2806"/>
                <a:gd name="T2" fmla="*/ 0 w 92"/>
                <a:gd name="T3" fmla="*/ 0 h 2806"/>
                <a:gd name="T4" fmla="*/ 0 w 92"/>
                <a:gd name="T5" fmla="*/ 0 h 2806"/>
                <a:gd name="T6" fmla="*/ 0 w 92"/>
                <a:gd name="T7" fmla="*/ 0 h 2806"/>
                <a:gd name="T8" fmla="*/ 0 w 92"/>
                <a:gd name="T9" fmla="*/ 0 h 2806"/>
                <a:gd name="T10" fmla="*/ 0 w 92"/>
                <a:gd name="T11" fmla="*/ 0 h 2806"/>
                <a:gd name="T12" fmla="*/ 0 w 92"/>
                <a:gd name="T13" fmla="*/ 0 h 2806"/>
                <a:gd name="T14" fmla="*/ 0 w 92"/>
                <a:gd name="T15" fmla="*/ 0 h 2806"/>
                <a:gd name="T16" fmla="*/ 0 w 92"/>
                <a:gd name="T17" fmla="*/ 0 h 2806"/>
                <a:gd name="T18" fmla="*/ 0 w 92"/>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806"/>
                <a:gd name="T32" fmla="*/ 92 w 92"/>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806">
                  <a:moveTo>
                    <a:pt x="47" y="2704"/>
                  </a:moveTo>
                  <a:lnTo>
                    <a:pt x="92" y="2755"/>
                  </a:lnTo>
                  <a:lnTo>
                    <a:pt x="92" y="0"/>
                  </a:lnTo>
                  <a:lnTo>
                    <a:pt x="0" y="0"/>
                  </a:lnTo>
                  <a:lnTo>
                    <a:pt x="0" y="2755"/>
                  </a:lnTo>
                  <a:lnTo>
                    <a:pt x="47" y="2806"/>
                  </a:lnTo>
                  <a:lnTo>
                    <a:pt x="0" y="2755"/>
                  </a:lnTo>
                  <a:lnTo>
                    <a:pt x="0" y="2806"/>
                  </a:lnTo>
                  <a:lnTo>
                    <a:pt x="47" y="2806"/>
                  </a:lnTo>
                  <a:lnTo>
                    <a:pt x="47" y="2704"/>
                  </a:lnTo>
                  <a:close/>
                </a:path>
              </a:pathLst>
            </a:custGeom>
            <a:solidFill>
              <a:srgbClr val="1F1A17"/>
            </a:solidFill>
            <a:ln w="9525">
              <a:noFill/>
              <a:round/>
              <a:headEnd/>
              <a:tailEnd/>
            </a:ln>
          </p:spPr>
          <p:txBody>
            <a:bodyPr/>
            <a:lstStyle/>
            <a:p>
              <a:endParaRPr lang="en-US"/>
            </a:p>
          </p:txBody>
        </p:sp>
        <p:sp>
          <p:nvSpPr>
            <p:cNvPr id="53294" name="Freeform 37"/>
            <p:cNvSpPr>
              <a:spLocks/>
            </p:cNvSpPr>
            <p:nvPr/>
          </p:nvSpPr>
          <p:spPr bwMode="auto">
            <a:xfrm>
              <a:off x="4271" y="3718"/>
              <a:ext cx="213" cy="15"/>
            </a:xfrm>
            <a:custGeom>
              <a:avLst/>
              <a:gdLst>
                <a:gd name="T0" fmla="*/ 0 w 1277"/>
                <a:gd name="T1" fmla="*/ 0 h 102"/>
                <a:gd name="T2" fmla="*/ 0 w 1277"/>
                <a:gd name="T3" fmla="*/ 0 h 102"/>
                <a:gd name="T4" fmla="*/ 0 w 1277"/>
                <a:gd name="T5" fmla="*/ 0 h 102"/>
                <a:gd name="T6" fmla="*/ 0 w 1277"/>
                <a:gd name="T7" fmla="*/ 0 h 102"/>
                <a:gd name="T8" fmla="*/ 0 w 1277"/>
                <a:gd name="T9" fmla="*/ 0 h 102"/>
                <a:gd name="T10" fmla="*/ 0 w 1277"/>
                <a:gd name="T11" fmla="*/ 0 h 102"/>
                <a:gd name="T12" fmla="*/ 0 w 1277"/>
                <a:gd name="T13" fmla="*/ 0 h 102"/>
                <a:gd name="T14" fmla="*/ 0 w 1277"/>
                <a:gd name="T15" fmla="*/ 0 h 102"/>
                <a:gd name="T16" fmla="*/ 0 w 1277"/>
                <a:gd name="T17" fmla="*/ 0 h 102"/>
                <a:gd name="T18" fmla="*/ 0 w 127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7"/>
                <a:gd name="T31" fmla="*/ 0 h 102"/>
                <a:gd name="T32" fmla="*/ 1277 w 1277"/>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7" h="102">
                  <a:moveTo>
                    <a:pt x="1186" y="51"/>
                  </a:moveTo>
                  <a:lnTo>
                    <a:pt x="1232" y="0"/>
                  </a:lnTo>
                  <a:lnTo>
                    <a:pt x="0" y="0"/>
                  </a:lnTo>
                  <a:lnTo>
                    <a:pt x="0" y="102"/>
                  </a:lnTo>
                  <a:lnTo>
                    <a:pt x="1232" y="102"/>
                  </a:lnTo>
                  <a:lnTo>
                    <a:pt x="1277" y="51"/>
                  </a:lnTo>
                  <a:lnTo>
                    <a:pt x="1232" y="102"/>
                  </a:lnTo>
                  <a:lnTo>
                    <a:pt x="1277" y="102"/>
                  </a:lnTo>
                  <a:lnTo>
                    <a:pt x="1277" y="51"/>
                  </a:lnTo>
                  <a:lnTo>
                    <a:pt x="1186" y="51"/>
                  </a:lnTo>
                  <a:close/>
                </a:path>
              </a:pathLst>
            </a:custGeom>
            <a:solidFill>
              <a:srgbClr val="1F1A17"/>
            </a:solidFill>
            <a:ln w="9525">
              <a:noFill/>
              <a:round/>
              <a:headEnd/>
              <a:tailEnd/>
            </a:ln>
          </p:spPr>
          <p:txBody>
            <a:bodyPr/>
            <a:lstStyle/>
            <a:p>
              <a:endParaRPr lang="en-US"/>
            </a:p>
          </p:txBody>
        </p:sp>
        <p:sp>
          <p:nvSpPr>
            <p:cNvPr id="53295" name="Freeform 38"/>
            <p:cNvSpPr>
              <a:spLocks/>
            </p:cNvSpPr>
            <p:nvPr/>
          </p:nvSpPr>
          <p:spPr bwMode="auto">
            <a:xfrm>
              <a:off x="4469" y="3325"/>
              <a:ext cx="15" cy="401"/>
            </a:xfrm>
            <a:custGeom>
              <a:avLst/>
              <a:gdLst>
                <a:gd name="T0" fmla="*/ 0 w 91"/>
                <a:gd name="T1" fmla="*/ 0 h 2806"/>
                <a:gd name="T2" fmla="*/ 0 w 91"/>
                <a:gd name="T3" fmla="*/ 0 h 2806"/>
                <a:gd name="T4" fmla="*/ 0 w 91"/>
                <a:gd name="T5" fmla="*/ 0 h 2806"/>
                <a:gd name="T6" fmla="*/ 0 w 91"/>
                <a:gd name="T7" fmla="*/ 0 h 2806"/>
                <a:gd name="T8" fmla="*/ 0 w 91"/>
                <a:gd name="T9" fmla="*/ 0 h 2806"/>
                <a:gd name="T10" fmla="*/ 0 w 91"/>
                <a:gd name="T11" fmla="*/ 0 h 2806"/>
                <a:gd name="T12" fmla="*/ 0 w 91"/>
                <a:gd name="T13" fmla="*/ 0 h 2806"/>
                <a:gd name="T14" fmla="*/ 0 w 91"/>
                <a:gd name="T15" fmla="*/ 0 h 2806"/>
                <a:gd name="T16" fmla="*/ 0 w 91"/>
                <a:gd name="T17" fmla="*/ 0 h 2806"/>
                <a:gd name="T18" fmla="*/ 0 w 91"/>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806"/>
                <a:gd name="T32" fmla="*/ 91 w 91"/>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806">
                  <a:moveTo>
                    <a:pt x="46" y="102"/>
                  </a:moveTo>
                  <a:lnTo>
                    <a:pt x="0" y="51"/>
                  </a:lnTo>
                  <a:lnTo>
                    <a:pt x="0" y="2806"/>
                  </a:lnTo>
                  <a:lnTo>
                    <a:pt x="91" y="2806"/>
                  </a:lnTo>
                  <a:lnTo>
                    <a:pt x="91" y="51"/>
                  </a:lnTo>
                  <a:lnTo>
                    <a:pt x="46" y="0"/>
                  </a:lnTo>
                  <a:lnTo>
                    <a:pt x="91" y="51"/>
                  </a:lnTo>
                  <a:lnTo>
                    <a:pt x="91" y="0"/>
                  </a:lnTo>
                  <a:lnTo>
                    <a:pt x="46" y="0"/>
                  </a:lnTo>
                  <a:lnTo>
                    <a:pt x="46" y="102"/>
                  </a:lnTo>
                  <a:close/>
                </a:path>
              </a:pathLst>
            </a:custGeom>
            <a:solidFill>
              <a:srgbClr val="1F1A17"/>
            </a:solidFill>
            <a:ln w="9525">
              <a:noFill/>
              <a:round/>
              <a:headEnd/>
              <a:tailEnd/>
            </a:ln>
          </p:spPr>
          <p:txBody>
            <a:bodyPr/>
            <a:lstStyle/>
            <a:p>
              <a:endParaRPr lang="en-US"/>
            </a:p>
          </p:txBody>
        </p:sp>
        <p:sp>
          <p:nvSpPr>
            <p:cNvPr id="53296" name="Rectangle 39"/>
            <p:cNvSpPr>
              <a:spLocks noChangeArrowheads="1"/>
            </p:cNvSpPr>
            <p:nvPr/>
          </p:nvSpPr>
          <p:spPr bwMode="auto">
            <a:xfrm>
              <a:off x="4477" y="3595"/>
              <a:ext cx="205" cy="131"/>
            </a:xfrm>
            <a:prstGeom prst="rect">
              <a:avLst/>
            </a:prstGeom>
            <a:solidFill>
              <a:srgbClr val="DC2B19"/>
            </a:solidFill>
            <a:ln w="9525">
              <a:noFill/>
              <a:miter lim="800000"/>
              <a:headEnd/>
              <a:tailEnd/>
            </a:ln>
          </p:spPr>
          <p:txBody>
            <a:bodyPr/>
            <a:lstStyle/>
            <a:p>
              <a:pPr eaLnBrk="0" hangingPunct="0"/>
              <a:endParaRPr lang="de-CH"/>
            </a:p>
          </p:txBody>
        </p:sp>
        <p:sp>
          <p:nvSpPr>
            <p:cNvPr id="53297" name="Freeform 40"/>
            <p:cNvSpPr>
              <a:spLocks/>
            </p:cNvSpPr>
            <p:nvPr/>
          </p:nvSpPr>
          <p:spPr bwMode="auto">
            <a:xfrm>
              <a:off x="4477"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2" y="0"/>
                  </a:lnTo>
                  <a:lnTo>
                    <a:pt x="0" y="0"/>
                  </a:lnTo>
                  <a:lnTo>
                    <a:pt x="0" y="101"/>
                  </a:lnTo>
                  <a:lnTo>
                    <a:pt x="1232" y="101"/>
                  </a:lnTo>
                  <a:lnTo>
                    <a:pt x="1187" y="51"/>
                  </a:lnTo>
                  <a:lnTo>
                    <a:pt x="1278" y="51"/>
                  </a:lnTo>
                  <a:lnTo>
                    <a:pt x="1278" y="0"/>
                  </a:lnTo>
                  <a:lnTo>
                    <a:pt x="1232" y="0"/>
                  </a:lnTo>
                  <a:lnTo>
                    <a:pt x="1278" y="51"/>
                  </a:lnTo>
                  <a:close/>
                </a:path>
              </a:pathLst>
            </a:custGeom>
            <a:solidFill>
              <a:srgbClr val="1F1A17"/>
            </a:solidFill>
            <a:ln w="9525">
              <a:noFill/>
              <a:round/>
              <a:headEnd/>
              <a:tailEnd/>
            </a:ln>
          </p:spPr>
          <p:txBody>
            <a:bodyPr/>
            <a:lstStyle/>
            <a:p>
              <a:endParaRPr lang="en-US"/>
            </a:p>
          </p:txBody>
        </p:sp>
        <p:sp>
          <p:nvSpPr>
            <p:cNvPr id="53298" name="Freeform 41"/>
            <p:cNvSpPr>
              <a:spLocks/>
            </p:cNvSpPr>
            <p:nvPr/>
          </p:nvSpPr>
          <p:spPr bwMode="auto">
            <a:xfrm>
              <a:off x="4674" y="3595"/>
              <a:ext cx="16" cy="138"/>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5" y="969"/>
                  </a:moveTo>
                  <a:lnTo>
                    <a:pt x="91" y="918"/>
                  </a:lnTo>
                  <a:lnTo>
                    <a:pt x="91" y="0"/>
                  </a:lnTo>
                  <a:lnTo>
                    <a:pt x="0" y="0"/>
                  </a:lnTo>
                  <a:lnTo>
                    <a:pt x="0" y="918"/>
                  </a:lnTo>
                  <a:lnTo>
                    <a:pt x="45" y="867"/>
                  </a:lnTo>
                  <a:lnTo>
                    <a:pt x="45" y="969"/>
                  </a:lnTo>
                  <a:lnTo>
                    <a:pt x="91" y="969"/>
                  </a:lnTo>
                  <a:lnTo>
                    <a:pt x="91" y="918"/>
                  </a:lnTo>
                  <a:lnTo>
                    <a:pt x="45" y="969"/>
                  </a:lnTo>
                  <a:close/>
                </a:path>
              </a:pathLst>
            </a:custGeom>
            <a:solidFill>
              <a:srgbClr val="1F1A17"/>
            </a:solidFill>
            <a:ln w="9525">
              <a:noFill/>
              <a:round/>
              <a:headEnd/>
              <a:tailEnd/>
            </a:ln>
          </p:spPr>
          <p:txBody>
            <a:bodyPr/>
            <a:lstStyle/>
            <a:p>
              <a:endParaRPr lang="en-US"/>
            </a:p>
          </p:txBody>
        </p:sp>
        <p:sp>
          <p:nvSpPr>
            <p:cNvPr id="53299" name="Freeform 42"/>
            <p:cNvSpPr>
              <a:spLocks/>
            </p:cNvSpPr>
            <p:nvPr/>
          </p:nvSpPr>
          <p:spPr bwMode="auto">
            <a:xfrm>
              <a:off x="4469"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6" y="102"/>
                  </a:lnTo>
                  <a:lnTo>
                    <a:pt x="1278" y="102"/>
                  </a:lnTo>
                  <a:lnTo>
                    <a:pt x="1278" y="0"/>
                  </a:lnTo>
                  <a:lnTo>
                    <a:pt x="46" y="0"/>
                  </a:lnTo>
                  <a:lnTo>
                    <a:pt x="91"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a:p>
          </p:txBody>
        </p:sp>
        <p:sp>
          <p:nvSpPr>
            <p:cNvPr id="53300" name="Freeform 43"/>
            <p:cNvSpPr>
              <a:spLocks/>
            </p:cNvSpPr>
            <p:nvPr/>
          </p:nvSpPr>
          <p:spPr bwMode="auto">
            <a:xfrm>
              <a:off x="4469" y="3587"/>
              <a:ext cx="15" cy="139"/>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6" y="0"/>
                  </a:moveTo>
                  <a:lnTo>
                    <a:pt x="0" y="51"/>
                  </a:lnTo>
                  <a:lnTo>
                    <a:pt x="0" y="969"/>
                  </a:lnTo>
                  <a:lnTo>
                    <a:pt x="91" y="969"/>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a:p>
          </p:txBody>
        </p:sp>
        <p:sp>
          <p:nvSpPr>
            <p:cNvPr id="53301" name="Rectangle 44"/>
            <p:cNvSpPr>
              <a:spLocks noChangeArrowheads="1"/>
            </p:cNvSpPr>
            <p:nvPr/>
          </p:nvSpPr>
          <p:spPr bwMode="auto">
            <a:xfrm>
              <a:off x="4682" y="3529"/>
              <a:ext cx="206" cy="197"/>
            </a:xfrm>
            <a:prstGeom prst="rect">
              <a:avLst/>
            </a:prstGeom>
            <a:solidFill>
              <a:srgbClr val="DC2B19"/>
            </a:solidFill>
            <a:ln w="9525">
              <a:noFill/>
              <a:miter lim="800000"/>
              <a:headEnd/>
              <a:tailEnd/>
            </a:ln>
          </p:spPr>
          <p:txBody>
            <a:bodyPr/>
            <a:lstStyle/>
            <a:p>
              <a:pPr eaLnBrk="0" hangingPunct="0"/>
              <a:endParaRPr lang="de-CH"/>
            </a:p>
          </p:txBody>
        </p:sp>
        <p:sp>
          <p:nvSpPr>
            <p:cNvPr id="53302" name="Freeform 45"/>
            <p:cNvSpPr>
              <a:spLocks/>
            </p:cNvSpPr>
            <p:nvPr/>
          </p:nvSpPr>
          <p:spPr bwMode="auto">
            <a:xfrm>
              <a:off x="4682"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a:p>
          </p:txBody>
        </p:sp>
        <p:sp>
          <p:nvSpPr>
            <p:cNvPr id="53303" name="Freeform 46"/>
            <p:cNvSpPr>
              <a:spLocks/>
            </p:cNvSpPr>
            <p:nvPr/>
          </p:nvSpPr>
          <p:spPr bwMode="auto">
            <a:xfrm>
              <a:off x="4880"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a:p>
          </p:txBody>
        </p:sp>
        <p:sp>
          <p:nvSpPr>
            <p:cNvPr id="53304" name="Freeform 47"/>
            <p:cNvSpPr>
              <a:spLocks/>
            </p:cNvSpPr>
            <p:nvPr/>
          </p:nvSpPr>
          <p:spPr bwMode="auto">
            <a:xfrm>
              <a:off x="4674" y="3718"/>
              <a:ext cx="214"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53305" name="Freeform 48"/>
            <p:cNvSpPr>
              <a:spLocks/>
            </p:cNvSpPr>
            <p:nvPr/>
          </p:nvSpPr>
          <p:spPr bwMode="auto">
            <a:xfrm>
              <a:off x="4674" y="3522"/>
              <a:ext cx="16"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53306" name="Rectangle 49"/>
            <p:cNvSpPr>
              <a:spLocks noChangeArrowheads="1"/>
            </p:cNvSpPr>
            <p:nvPr/>
          </p:nvSpPr>
          <p:spPr bwMode="auto">
            <a:xfrm>
              <a:off x="4888" y="3660"/>
              <a:ext cx="205" cy="66"/>
            </a:xfrm>
            <a:prstGeom prst="rect">
              <a:avLst/>
            </a:prstGeom>
            <a:solidFill>
              <a:srgbClr val="DC2B19"/>
            </a:solidFill>
            <a:ln w="9525">
              <a:noFill/>
              <a:miter lim="800000"/>
              <a:headEnd/>
              <a:tailEnd/>
            </a:ln>
          </p:spPr>
          <p:txBody>
            <a:bodyPr/>
            <a:lstStyle/>
            <a:p>
              <a:pPr eaLnBrk="0" hangingPunct="0"/>
              <a:endParaRPr lang="de-CH"/>
            </a:p>
          </p:txBody>
        </p:sp>
        <p:sp>
          <p:nvSpPr>
            <p:cNvPr id="53307" name="Freeform 50"/>
            <p:cNvSpPr>
              <a:spLocks/>
            </p:cNvSpPr>
            <p:nvPr/>
          </p:nvSpPr>
          <p:spPr bwMode="auto">
            <a:xfrm>
              <a:off x="4880" y="3653"/>
              <a:ext cx="213" cy="14"/>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91" y="51"/>
                  </a:moveTo>
                  <a:lnTo>
                    <a:pt x="45" y="102"/>
                  </a:lnTo>
                  <a:lnTo>
                    <a:pt x="1278" y="102"/>
                  </a:lnTo>
                  <a:lnTo>
                    <a:pt x="1278" y="0"/>
                  </a:lnTo>
                  <a:lnTo>
                    <a:pt x="45" y="0"/>
                  </a:lnTo>
                  <a:lnTo>
                    <a:pt x="0" y="51"/>
                  </a:lnTo>
                  <a:lnTo>
                    <a:pt x="45" y="0"/>
                  </a:lnTo>
                  <a:lnTo>
                    <a:pt x="0" y="0"/>
                  </a:lnTo>
                  <a:lnTo>
                    <a:pt x="0" y="51"/>
                  </a:lnTo>
                  <a:lnTo>
                    <a:pt x="91" y="51"/>
                  </a:lnTo>
                  <a:close/>
                </a:path>
              </a:pathLst>
            </a:custGeom>
            <a:solidFill>
              <a:srgbClr val="1F1A17"/>
            </a:solidFill>
            <a:ln w="9525">
              <a:noFill/>
              <a:round/>
              <a:headEnd/>
              <a:tailEnd/>
            </a:ln>
          </p:spPr>
          <p:txBody>
            <a:bodyPr/>
            <a:lstStyle/>
            <a:p>
              <a:endParaRPr lang="en-US"/>
            </a:p>
          </p:txBody>
        </p:sp>
        <p:sp>
          <p:nvSpPr>
            <p:cNvPr id="53308" name="Freeform 51"/>
            <p:cNvSpPr>
              <a:spLocks/>
            </p:cNvSpPr>
            <p:nvPr/>
          </p:nvSpPr>
          <p:spPr bwMode="auto">
            <a:xfrm>
              <a:off x="4880" y="3660"/>
              <a:ext cx="15" cy="73"/>
            </a:xfrm>
            <a:custGeom>
              <a:avLst/>
              <a:gdLst>
                <a:gd name="T0" fmla="*/ 0 w 91"/>
                <a:gd name="T1" fmla="*/ 0 h 510"/>
                <a:gd name="T2" fmla="*/ 0 w 91"/>
                <a:gd name="T3" fmla="*/ 0 h 510"/>
                <a:gd name="T4" fmla="*/ 0 w 91"/>
                <a:gd name="T5" fmla="*/ 0 h 510"/>
                <a:gd name="T6" fmla="*/ 0 w 91"/>
                <a:gd name="T7" fmla="*/ 0 h 510"/>
                <a:gd name="T8" fmla="*/ 0 w 91"/>
                <a:gd name="T9" fmla="*/ 0 h 510"/>
                <a:gd name="T10" fmla="*/ 0 w 91"/>
                <a:gd name="T11" fmla="*/ 0 h 510"/>
                <a:gd name="T12" fmla="*/ 0 w 91"/>
                <a:gd name="T13" fmla="*/ 0 h 510"/>
                <a:gd name="T14" fmla="*/ 0 w 91"/>
                <a:gd name="T15" fmla="*/ 0 h 510"/>
                <a:gd name="T16" fmla="*/ 0 w 91"/>
                <a:gd name="T17" fmla="*/ 0 h 510"/>
                <a:gd name="T18" fmla="*/ 0 w 91"/>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10"/>
                <a:gd name="T32" fmla="*/ 91 w 91"/>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10">
                  <a:moveTo>
                    <a:pt x="45" y="408"/>
                  </a:moveTo>
                  <a:lnTo>
                    <a:pt x="91" y="459"/>
                  </a:lnTo>
                  <a:lnTo>
                    <a:pt x="91" y="0"/>
                  </a:lnTo>
                  <a:lnTo>
                    <a:pt x="0" y="0"/>
                  </a:lnTo>
                  <a:lnTo>
                    <a:pt x="0" y="459"/>
                  </a:lnTo>
                  <a:lnTo>
                    <a:pt x="45" y="510"/>
                  </a:lnTo>
                  <a:lnTo>
                    <a:pt x="0" y="459"/>
                  </a:lnTo>
                  <a:lnTo>
                    <a:pt x="0" y="510"/>
                  </a:lnTo>
                  <a:lnTo>
                    <a:pt x="45" y="510"/>
                  </a:lnTo>
                  <a:lnTo>
                    <a:pt x="45" y="408"/>
                  </a:lnTo>
                  <a:close/>
                </a:path>
              </a:pathLst>
            </a:custGeom>
            <a:solidFill>
              <a:srgbClr val="1F1A17"/>
            </a:solidFill>
            <a:ln w="9525">
              <a:noFill/>
              <a:round/>
              <a:headEnd/>
              <a:tailEnd/>
            </a:ln>
          </p:spPr>
          <p:txBody>
            <a:bodyPr/>
            <a:lstStyle/>
            <a:p>
              <a:endParaRPr lang="en-US"/>
            </a:p>
          </p:txBody>
        </p:sp>
        <p:sp>
          <p:nvSpPr>
            <p:cNvPr id="53309" name="Freeform 52"/>
            <p:cNvSpPr>
              <a:spLocks/>
            </p:cNvSpPr>
            <p:nvPr/>
          </p:nvSpPr>
          <p:spPr bwMode="auto">
            <a:xfrm>
              <a:off x="4888"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187" y="51"/>
                  </a:moveTo>
                  <a:lnTo>
                    <a:pt x="1233" y="0"/>
                  </a:lnTo>
                  <a:lnTo>
                    <a:pt x="0" y="0"/>
                  </a:lnTo>
                  <a:lnTo>
                    <a:pt x="0" y="102"/>
                  </a:lnTo>
                  <a:lnTo>
                    <a:pt x="1233" y="102"/>
                  </a:lnTo>
                  <a:lnTo>
                    <a:pt x="1279" y="51"/>
                  </a:lnTo>
                  <a:lnTo>
                    <a:pt x="1233" y="102"/>
                  </a:lnTo>
                  <a:lnTo>
                    <a:pt x="1279" y="102"/>
                  </a:lnTo>
                  <a:lnTo>
                    <a:pt x="1279" y="51"/>
                  </a:lnTo>
                  <a:lnTo>
                    <a:pt x="1187" y="51"/>
                  </a:lnTo>
                  <a:close/>
                </a:path>
              </a:pathLst>
            </a:custGeom>
            <a:solidFill>
              <a:srgbClr val="1F1A17"/>
            </a:solidFill>
            <a:ln w="9525">
              <a:noFill/>
              <a:round/>
              <a:headEnd/>
              <a:tailEnd/>
            </a:ln>
          </p:spPr>
          <p:txBody>
            <a:bodyPr/>
            <a:lstStyle/>
            <a:p>
              <a:endParaRPr lang="en-US"/>
            </a:p>
          </p:txBody>
        </p:sp>
        <p:sp>
          <p:nvSpPr>
            <p:cNvPr id="53310" name="Freeform 53"/>
            <p:cNvSpPr>
              <a:spLocks/>
            </p:cNvSpPr>
            <p:nvPr/>
          </p:nvSpPr>
          <p:spPr bwMode="auto">
            <a:xfrm>
              <a:off x="5085" y="3653"/>
              <a:ext cx="16" cy="73"/>
            </a:xfrm>
            <a:custGeom>
              <a:avLst/>
              <a:gdLst>
                <a:gd name="T0" fmla="*/ 0 w 92"/>
                <a:gd name="T1" fmla="*/ 0 h 510"/>
                <a:gd name="T2" fmla="*/ 0 w 92"/>
                <a:gd name="T3" fmla="*/ 0 h 510"/>
                <a:gd name="T4" fmla="*/ 0 w 92"/>
                <a:gd name="T5" fmla="*/ 0 h 510"/>
                <a:gd name="T6" fmla="*/ 0 w 92"/>
                <a:gd name="T7" fmla="*/ 0 h 510"/>
                <a:gd name="T8" fmla="*/ 0 w 92"/>
                <a:gd name="T9" fmla="*/ 0 h 510"/>
                <a:gd name="T10" fmla="*/ 0 w 92"/>
                <a:gd name="T11" fmla="*/ 0 h 510"/>
                <a:gd name="T12" fmla="*/ 0 w 92"/>
                <a:gd name="T13" fmla="*/ 0 h 510"/>
                <a:gd name="T14" fmla="*/ 0 w 92"/>
                <a:gd name="T15" fmla="*/ 0 h 510"/>
                <a:gd name="T16" fmla="*/ 0 w 92"/>
                <a:gd name="T17" fmla="*/ 0 h 510"/>
                <a:gd name="T18" fmla="*/ 0 w 92"/>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10"/>
                <a:gd name="T32" fmla="*/ 92 w 92"/>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10">
                  <a:moveTo>
                    <a:pt x="46" y="102"/>
                  </a:moveTo>
                  <a:lnTo>
                    <a:pt x="0" y="51"/>
                  </a:lnTo>
                  <a:lnTo>
                    <a:pt x="0" y="510"/>
                  </a:lnTo>
                  <a:lnTo>
                    <a:pt x="92" y="510"/>
                  </a:lnTo>
                  <a:lnTo>
                    <a:pt x="92" y="51"/>
                  </a:lnTo>
                  <a:lnTo>
                    <a:pt x="46" y="0"/>
                  </a:lnTo>
                  <a:lnTo>
                    <a:pt x="92" y="51"/>
                  </a:lnTo>
                  <a:lnTo>
                    <a:pt x="92" y="0"/>
                  </a:lnTo>
                  <a:lnTo>
                    <a:pt x="46" y="0"/>
                  </a:lnTo>
                  <a:lnTo>
                    <a:pt x="46" y="102"/>
                  </a:lnTo>
                  <a:close/>
                </a:path>
              </a:pathLst>
            </a:custGeom>
            <a:solidFill>
              <a:srgbClr val="1F1A17"/>
            </a:solidFill>
            <a:ln w="9525">
              <a:noFill/>
              <a:round/>
              <a:headEnd/>
              <a:tailEnd/>
            </a:ln>
          </p:spPr>
          <p:txBody>
            <a:bodyPr/>
            <a:lstStyle/>
            <a:p>
              <a:endParaRPr lang="en-US"/>
            </a:p>
          </p:txBody>
        </p:sp>
        <p:sp>
          <p:nvSpPr>
            <p:cNvPr id="53311" name="Rectangle 54"/>
            <p:cNvSpPr>
              <a:spLocks noChangeArrowheads="1"/>
            </p:cNvSpPr>
            <p:nvPr/>
          </p:nvSpPr>
          <p:spPr bwMode="auto">
            <a:xfrm>
              <a:off x="5093" y="3595"/>
              <a:ext cx="205" cy="131"/>
            </a:xfrm>
            <a:prstGeom prst="rect">
              <a:avLst/>
            </a:prstGeom>
            <a:solidFill>
              <a:srgbClr val="DC2B19"/>
            </a:solidFill>
            <a:ln w="9525">
              <a:noFill/>
              <a:miter lim="800000"/>
              <a:headEnd/>
              <a:tailEnd/>
            </a:ln>
          </p:spPr>
          <p:txBody>
            <a:bodyPr/>
            <a:lstStyle/>
            <a:p>
              <a:pPr eaLnBrk="0" hangingPunct="0"/>
              <a:endParaRPr lang="de-CH"/>
            </a:p>
          </p:txBody>
        </p:sp>
        <p:sp>
          <p:nvSpPr>
            <p:cNvPr id="53312" name="Freeform 55"/>
            <p:cNvSpPr>
              <a:spLocks/>
            </p:cNvSpPr>
            <p:nvPr/>
          </p:nvSpPr>
          <p:spPr bwMode="auto">
            <a:xfrm>
              <a:off x="5093"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3" y="0"/>
                  </a:lnTo>
                  <a:lnTo>
                    <a:pt x="0" y="0"/>
                  </a:lnTo>
                  <a:lnTo>
                    <a:pt x="0" y="101"/>
                  </a:lnTo>
                  <a:lnTo>
                    <a:pt x="1233" y="101"/>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a:p>
          </p:txBody>
        </p:sp>
        <p:sp>
          <p:nvSpPr>
            <p:cNvPr id="53313" name="Freeform 56"/>
            <p:cNvSpPr>
              <a:spLocks/>
            </p:cNvSpPr>
            <p:nvPr/>
          </p:nvSpPr>
          <p:spPr bwMode="auto">
            <a:xfrm>
              <a:off x="5291" y="3595"/>
              <a:ext cx="15" cy="138"/>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7" y="969"/>
                  </a:moveTo>
                  <a:lnTo>
                    <a:pt x="92" y="918"/>
                  </a:lnTo>
                  <a:lnTo>
                    <a:pt x="92" y="0"/>
                  </a:lnTo>
                  <a:lnTo>
                    <a:pt x="0" y="0"/>
                  </a:lnTo>
                  <a:lnTo>
                    <a:pt x="0" y="918"/>
                  </a:lnTo>
                  <a:lnTo>
                    <a:pt x="47" y="867"/>
                  </a:lnTo>
                  <a:lnTo>
                    <a:pt x="47" y="969"/>
                  </a:lnTo>
                  <a:lnTo>
                    <a:pt x="92" y="969"/>
                  </a:lnTo>
                  <a:lnTo>
                    <a:pt x="92" y="918"/>
                  </a:lnTo>
                  <a:lnTo>
                    <a:pt x="47" y="969"/>
                  </a:lnTo>
                  <a:close/>
                </a:path>
              </a:pathLst>
            </a:custGeom>
            <a:solidFill>
              <a:srgbClr val="1F1A17"/>
            </a:solidFill>
            <a:ln w="9525">
              <a:noFill/>
              <a:round/>
              <a:headEnd/>
              <a:tailEnd/>
            </a:ln>
          </p:spPr>
          <p:txBody>
            <a:bodyPr/>
            <a:lstStyle/>
            <a:p>
              <a:endParaRPr lang="en-US"/>
            </a:p>
          </p:txBody>
        </p:sp>
        <p:sp>
          <p:nvSpPr>
            <p:cNvPr id="53314" name="Freeform 57"/>
            <p:cNvSpPr>
              <a:spLocks/>
            </p:cNvSpPr>
            <p:nvPr/>
          </p:nvSpPr>
          <p:spPr bwMode="auto">
            <a:xfrm>
              <a:off x="5085"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0" y="51"/>
                  </a:moveTo>
                  <a:lnTo>
                    <a:pt x="46" y="102"/>
                  </a:lnTo>
                  <a:lnTo>
                    <a:pt x="1279" y="102"/>
                  </a:lnTo>
                  <a:lnTo>
                    <a:pt x="1279" y="0"/>
                  </a:lnTo>
                  <a:lnTo>
                    <a:pt x="46" y="0"/>
                  </a:lnTo>
                  <a:lnTo>
                    <a:pt x="92"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a:p>
          </p:txBody>
        </p:sp>
        <p:sp>
          <p:nvSpPr>
            <p:cNvPr id="53315" name="Freeform 58"/>
            <p:cNvSpPr>
              <a:spLocks/>
            </p:cNvSpPr>
            <p:nvPr/>
          </p:nvSpPr>
          <p:spPr bwMode="auto">
            <a:xfrm>
              <a:off x="5085" y="3587"/>
              <a:ext cx="16" cy="139"/>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6" y="0"/>
                  </a:moveTo>
                  <a:lnTo>
                    <a:pt x="0" y="51"/>
                  </a:lnTo>
                  <a:lnTo>
                    <a:pt x="0" y="969"/>
                  </a:lnTo>
                  <a:lnTo>
                    <a:pt x="92" y="969"/>
                  </a:lnTo>
                  <a:lnTo>
                    <a:pt x="92"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a:p>
          </p:txBody>
        </p:sp>
        <p:sp>
          <p:nvSpPr>
            <p:cNvPr id="53316" name="Rectangle 59"/>
            <p:cNvSpPr>
              <a:spLocks noChangeArrowheads="1"/>
            </p:cNvSpPr>
            <p:nvPr/>
          </p:nvSpPr>
          <p:spPr bwMode="auto">
            <a:xfrm>
              <a:off x="3787" y="3785"/>
              <a:ext cx="98" cy="211"/>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AvantGarde Bk BT" pitchFamily="34" charset="0"/>
                </a:rPr>
                <a:t>0</a:t>
              </a:r>
              <a:endParaRPr lang="en-US">
                <a:latin typeface="Tahoma" pitchFamily="34" charset="0"/>
              </a:endParaRPr>
            </a:p>
          </p:txBody>
        </p:sp>
        <p:sp>
          <p:nvSpPr>
            <p:cNvPr id="53317" name="Rectangle 60"/>
            <p:cNvSpPr>
              <a:spLocks noChangeArrowheads="1"/>
            </p:cNvSpPr>
            <p:nvPr/>
          </p:nvSpPr>
          <p:spPr bwMode="auto">
            <a:xfrm>
              <a:off x="5230" y="3764"/>
              <a:ext cx="98" cy="211"/>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AvantGarde Bk BT" pitchFamily="34" charset="0"/>
                </a:rPr>
                <a:t>2</a:t>
              </a:r>
              <a:endParaRPr lang="en-US">
                <a:latin typeface="Tahoma" pitchFamily="34" charset="0"/>
              </a:endParaRPr>
            </a:p>
          </p:txBody>
        </p:sp>
        <p:sp>
          <p:nvSpPr>
            <p:cNvPr id="53318" name="Rectangle 61"/>
            <p:cNvSpPr>
              <a:spLocks noChangeArrowheads="1"/>
            </p:cNvSpPr>
            <p:nvPr/>
          </p:nvSpPr>
          <p:spPr bwMode="auto">
            <a:xfrm>
              <a:off x="5333" y="3746"/>
              <a:ext cx="97" cy="211"/>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Symbol" pitchFamily="18" charset="2"/>
                </a:rPr>
                <a:t>p</a:t>
              </a:r>
              <a:endParaRPr lang="en-US">
                <a:latin typeface="Tahoma" pitchFamily="34" charset="0"/>
              </a:endParaRPr>
            </a:p>
          </p:txBody>
        </p:sp>
      </p:grpSp>
      <p:sp>
        <p:nvSpPr>
          <p:cNvPr id="3546174" name="Freeform 62"/>
          <p:cNvSpPr>
            <a:spLocks/>
          </p:cNvSpPr>
          <p:nvPr/>
        </p:nvSpPr>
        <p:spPr bwMode="auto">
          <a:xfrm>
            <a:off x="6608763" y="5991225"/>
            <a:ext cx="125412" cy="109538"/>
          </a:xfrm>
          <a:custGeom>
            <a:avLst/>
            <a:gdLst>
              <a:gd name="T0" fmla="*/ 2147483647 w 477"/>
              <a:gd name="T1" fmla="*/ 2147483647 h 485"/>
              <a:gd name="T2" fmla="*/ 2147483647 w 477"/>
              <a:gd name="T3" fmla="*/ 0 h 485"/>
              <a:gd name="T4" fmla="*/ 0 w 477"/>
              <a:gd name="T5" fmla="*/ 2147483647 h 485"/>
              <a:gd name="T6" fmla="*/ 2147483647 w 477"/>
              <a:gd name="T7" fmla="*/ 2147483647 h 485"/>
              <a:gd name="T8" fmla="*/ 2147483647 w 477"/>
              <a:gd name="T9" fmla="*/ 0 h 485"/>
              <a:gd name="T10" fmla="*/ 2147483647 w 477"/>
              <a:gd name="T11" fmla="*/ 2147483647 h 485"/>
              <a:gd name="T12" fmla="*/ 0 60000 65536"/>
              <a:gd name="T13" fmla="*/ 0 60000 65536"/>
              <a:gd name="T14" fmla="*/ 0 60000 65536"/>
              <a:gd name="T15" fmla="*/ 0 60000 65536"/>
              <a:gd name="T16" fmla="*/ 0 60000 65536"/>
              <a:gd name="T17" fmla="*/ 0 60000 65536"/>
              <a:gd name="T18" fmla="*/ 0 w 477"/>
              <a:gd name="T19" fmla="*/ 0 h 485"/>
              <a:gd name="T20" fmla="*/ 477 w 477"/>
              <a:gd name="T21" fmla="*/ 485 h 485"/>
            </a:gdLst>
            <a:ahLst/>
            <a:cxnLst>
              <a:cxn ang="T12">
                <a:pos x="T0" y="T1"/>
              </a:cxn>
              <a:cxn ang="T13">
                <a:pos x="T2" y="T3"/>
              </a:cxn>
              <a:cxn ang="T14">
                <a:pos x="T4" y="T5"/>
              </a:cxn>
              <a:cxn ang="T15">
                <a:pos x="T6" y="T7"/>
              </a:cxn>
              <a:cxn ang="T16">
                <a:pos x="T8" y="T9"/>
              </a:cxn>
              <a:cxn ang="T17">
                <a:pos x="T10" y="T11"/>
              </a:cxn>
            </a:cxnLst>
            <a:rect l="T18" t="T19" r="T20" b="T21"/>
            <a:pathLst>
              <a:path w="477" h="485">
                <a:moveTo>
                  <a:pt x="477" y="485"/>
                </a:moveTo>
                <a:lnTo>
                  <a:pt x="239" y="0"/>
                </a:lnTo>
                <a:lnTo>
                  <a:pt x="0" y="485"/>
                </a:lnTo>
                <a:lnTo>
                  <a:pt x="477" y="485"/>
                </a:lnTo>
                <a:lnTo>
                  <a:pt x="239" y="0"/>
                </a:lnTo>
                <a:lnTo>
                  <a:pt x="477" y="485"/>
                </a:lnTo>
                <a:close/>
              </a:path>
            </a:pathLst>
          </a:custGeom>
          <a:solidFill>
            <a:srgbClr val="1F1A17"/>
          </a:solidFill>
          <a:ln w="9525">
            <a:noFill/>
            <a:round/>
            <a:headEnd/>
            <a:tailEnd/>
          </a:ln>
        </p:spPr>
        <p:txBody>
          <a:bodyPr/>
          <a:lstStyle/>
          <a:p>
            <a:endParaRPr lang="en-US"/>
          </a:p>
        </p:txBody>
      </p:sp>
      <p:sp>
        <p:nvSpPr>
          <p:cNvPr id="3546175" name="Freeform 63"/>
          <p:cNvSpPr>
            <a:spLocks/>
          </p:cNvSpPr>
          <p:nvPr/>
        </p:nvSpPr>
        <p:spPr bwMode="auto">
          <a:xfrm>
            <a:off x="6659563" y="6091238"/>
            <a:ext cx="23812" cy="176212"/>
          </a:xfrm>
          <a:custGeom>
            <a:avLst/>
            <a:gdLst>
              <a:gd name="T0" fmla="*/ 2147483647 w 92"/>
              <a:gd name="T1" fmla="*/ 2147483647 h 775"/>
              <a:gd name="T2" fmla="*/ 2147483647 w 92"/>
              <a:gd name="T3" fmla="*/ 2147483647 h 775"/>
              <a:gd name="T4" fmla="*/ 2147483647 w 92"/>
              <a:gd name="T5" fmla="*/ 0 h 775"/>
              <a:gd name="T6" fmla="*/ 0 w 92"/>
              <a:gd name="T7" fmla="*/ 0 h 775"/>
              <a:gd name="T8" fmla="*/ 0 w 92"/>
              <a:gd name="T9" fmla="*/ 2147483647 h 775"/>
              <a:gd name="T10" fmla="*/ 2147483647 w 92"/>
              <a:gd name="T11" fmla="*/ 2147483647 h 775"/>
              <a:gd name="T12" fmla="*/ 0 60000 65536"/>
              <a:gd name="T13" fmla="*/ 0 60000 65536"/>
              <a:gd name="T14" fmla="*/ 0 60000 65536"/>
              <a:gd name="T15" fmla="*/ 0 60000 65536"/>
              <a:gd name="T16" fmla="*/ 0 60000 65536"/>
              <a:gd name="T17" fmla="*/ 0 60000 65536"/>
              <a:gd name="T18" fmla="*/ 0 w 92"/>
              <a:gd name="T19" fmla="*/ 0 h 775"/>
              <a:gd name="T20" fmla="*/ 92 w 92"/>
              <a:gd name="T21" fmla="*/ 775 h 775"/>
            </a:gdLst>
            <a:ahLst/>
            <a:cxnLst>
              <a:cxn ang="T12">
                <a:pos x="T0" y="T1"/>
              </a:cxn>
              <a:cxn ang="T13">
                <a:pos x="T2" y="T3"/>
              </a:cxn>
              <a:cxn ang="T14">
                <a:pos x="T4" y="T5"/>
              </a:cxn>
              <a:cxn ang="T15">
                <a:pos x="T6" y="T7"/>
              </a:cxn>
              <a:cxn ang="T16">
                <a:pos x="T8" y="T9"/>
              </a:cxn>
              <a:cxn ang="T17">
                <a:pos x="T10" y="T11"/>
              </a:cxn>
            </a:cxnLst>
            <a:rect l="T18" t="T19" r="T20" b="T21"/>
            <a:pathLst>
              <a:path w="92" h="775">
                <a:moveTo>
                  <a:pt x="47" y="775"/>
                </a:moveTo>
                <a:lnTo>
                  <a:pt x="92" y="775"/>
                </a:lnTo>
                <a:lnTo>
                  <a:pt x="92" y="0"/>
                </a:lnTo>
                <a:lnTo>
                  <a:pt x="0" y="0"/>
                </a:lnTo>
                <a:lnTo>
                  <a:pt x="0" y="775"/>
                </a:lnTo>
                <a:lnTo>
                  <a:pt x="47" y="775"/>
                </a:lnTo>
                <a:close/>
              </a:path>
            </a:pathLst>
          </a:custGeom>
          <a:solidFill>
            <a:srgbClr val="1F1A17"/>
          </a:solidFill>
          <a:ln w="9525">
            <a:noFill/>
            <a:round/>
            <a:headEnd/>
            <a:tailEnd/>
          </a:ln>
        </p:spPr>
        <p:txBody>
          <a:bodyPr/>
          <a:lstStyle/>
          <a:p>
            <a:endParaRPr lang="en-US"/>
          </a:p>
        </p:txBody>
      </p:sp>
      <p:grpSp>
        <p:nvGrpSpPr>
          <p:cNvPr id="4" name="Group 64"/>
          <p:cNvGrpSpPr>
            <a:grpSpLocks/>
          </p:cNvGrpSpPr>
          <p:nvPr/>
        </p:nvGrpSpPr>
        <p:grpSpPr bwMode="auto">
          <a:xfrm rot="-3389670">
            <a:off x="3437731" y="3626645"/>
            <a:ext cx="2625725" cy="4246562"/>
            <a:chOff x="3948" y="1525"/>
            <a:chExt cx="1654" cy="2585"/>
          </a:xfrm>
        </p:grpSpPr>
        <p:sp>
          <p:nvSpPr>
            <p:cNvPr id="53263" name="AutoShape 65"/>
            <p:cNvSpPr>
              <a:spLocks noChangeAspect="1" noChangeArrowheads="1" noTextEdit="1"/>
            </p:cNvSpPr>
            <p:nvPr/>
          </p:nvSpPr>
          <p:spPr bwMode="auto">
            <a:xfrm>
              <a:off x="3948" y="1525"/>
              <a:ext cx="1654" cy="2585"/>
            </a:xfrm>
            <a:prstGeom prst="rect">
              <a:avLst/>
            </a:prstGeom>
            <a:noFill/>
            <a:ln w="9525">
              <a:noFill/>
              <a:miter lim="800000"/>
              <a:headEnd/>
              <a:tailEnd/>
            </a:ln>
          </p:spPr>
          <p:txBody>
            <a:bodyPr/>
            <a:lstStyle/>
            <a:p>
              <a:endParaRPr lang="en-US"/>
            </a:p>
          </p:txBody>
        </p:sp>
        <p:sp>
          <p:nvSpPr>
            <p:cNvPr id="53264" name="Freeform 66"/>
            <p:cNvSpPr>
              <a:spLocks/>
            </p:cNvSpPr>
            <p:nvPr/>
          </p:nvSpPr>
          <p:spPr bwMode="auto">
            <a:xfrm>
              <a:off x="4035" y="1532"/>
              <a:ext cx="1438" cy="1378"/>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0 h 9641"/>
                <a:gd name="T28" fmla="*/ 1 w 8629"/>
                <a:gd name="T29" fmla="*/ 0 h 9641"/>
                <a:gd name="T30" fmla="*/ 1 w 8629"/>
                <a:gd name="T31" fmla="*/ 0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0 h 9641"/>
                <a:gd name="T54" fmla="*/ 0 w 8629"/>
                <a:gd name="T55" fmla="*/ 0 h 9641"/>
                <a:gd name="T56" fmla="*/ 0 w 8629"/>
                <a:gd name="T57" fmla="*/ 0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a:p>
          </p:txBody>
        </p:sp>
        <p:sp>
          <p:nvSpPr>
            <p:cNvPr id="53265" name="Freeform 67"/>
            <p:cNvSpPr>
              <a:spLocks/>
            </p:cNvSpPr>
            <p:nvPr/>
          </p:nvSpPr>
          <p:spPr bwMode="auto">
            <a:xfrm>
              <a:off x="4754" y="1525"/>
              <a:ext cx="727" cy="696"/>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a:p>
          </p:txBody>
        </p:sp>
        <p:sp>
          <p:nvSpPr>
            <p:cNvPr id="53266" name="Freeform 68"/>
            <p:cNvSpPr>
              <a:spLocks/>
            </p:cNvSpPr>
            <p:nvPr/>
          </p:nvSpPr>
          <p:spPr bwMode="auto">
            <a:xfrm>
              <a:off x="4754" y="2221"/>
              <a:ext cx="727" cy="696"/>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a:p>
          </p:txBody>
        </p:sp>
        <p:sp>
          <p:nvSpPr>
            <p:cNvPr id="53267" name="Freeform 69"/>
            <p:cNvSpPr>
              <a:spLocks/>
            </p:cNvSpPr>
            <p:nvPr/>
          </p:nvSpPr>
          <p:spPr bwMode="auto">
            <a:xfrm>
              <a:off x="4028" y="2221"/>
              <a:ext cx="726" cy="696"/>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a:p>
          </p:txBody>
        </p:sp>
        <p:sp>
          <p:nvSpPr>
            <p:cNvPr id="53268" name="Freeform 70"/>
            <p:cNvSpPr>
              <a:spLocks/>
            </p:cNvSpPr>
            <p:nvPr/>
          </p:nvSpPr>
          <p:spPr bwMode="auto">
            <a:xfrm>
              <a:off x="4028" y="1525"/>
              <a:ext cx="726" cy="696"/>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a:p>
          </p:txBody>
        </p:sp>
        <p:sp>
          <p:nvSpPr>
            <p:cNvPr id="53269" name="Freeform 71"/>
            <p:cNvSpPr>
              <a:spLocks/>
            </p:cNvSpPr>
            <p:nvPr/>
          </p:nvSpPr>
          <p:spPr bwMode="auto">
            <a:xfrm>
              <a:off x="4264" y="1771"/>
              <a:ext cx="485" cy="487"/>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a:p>
          </p:txBody>
        </p:sp>
        <p:sp>
          <p:nvSpPr>
            <p:cNvPr id="53270" name="Freeform 72"/>
            <p:cNvSpPr>
              <a:spLocks/>
            </p:cNvSpPr>
            <p:nvPr/>
          </p:nvSpPr>
          <p:spPr bwMode="auto">
            <a:xfrm>
              <a:off x="4266" y="2251"/>
              <a:ext cx="133" cy="333"/>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a:p>
          </p:txBody>
        </p:sp>
        <p:sp>
          <p:nvSpPr>
            <p:cNvPr id="53271" name="Freeform 73"/>
            <p:cNvSpPr>
              <a:spLocks/>
            </p:cNvSpPr>
            <p:nvPr/>
          </p:nvSpPr>
          <p:spPr bwMode="auto">
            <a:xfrm>
              <a:off x="4389" y="2242"/>
              <a:ext cx="663" cy="338"/>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a:p>
          </p:txBody>
        </p:sp>
        <p:sp>
          <p:nvSpPr>
            <p:cNvPr id="53272" name="Freeform 74"/>
            <p:cNvSpPr>
              <a:spLocks/>
            </p:cNvSpPr>
            <p:nvPr/>
          </p:nvSpPr>
          <p:spPr bwMode="auto">
            <a:xfrm>
              <a:off x="4694" y="2339"/>
              <a:ext cx="528" cy="306"/>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a:p>
          </p:txBody>
        </p:sp>
        <p:sp>
          <p:nvSpPr>
            <p:cNvPr id="53273" name="Freeform 75"/>
            <p:cNvSpPr>
              <a:spLocks/>
            </p:cNvSpPr>
            <p:nvPr/>
          </p:nvSpPr>
          <p:spPr bwMode="auto">
            <a:xfrm>
              <a:off x="4970" y="1841"/>
              <a:ext cx="356" cy="216"/>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a:p>
          </p:txBody>
        </p:sp>
        <p:sp>
          <p:nvSpPr>
            <p:cNvPr id="53274" name="Freeform 76"/>
            <p:cNvSpPr>
              <a:spLocks/>
            </p:cNvSpPr>
            <p:nvPr/>
          </p:nvSpPr>
          <p:spPr bwMode="auto">
            <a:xfrm>
              <a:off x="4972" y="1853"/>
              <a:ext cx="75" cy="389"/>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a:p>
          </p:txBody>
        </p:sp>
        <p:sp>
          <p:nvSpPr>
            <p:cNvPr id="53275" name="Freeform 77"/>
            <p:cNvSpPr>
              <a:spLocks/>
            </p:cNvSpPr>
            <p:nvPr/>
          </p:nvSpPr>
          <p:spPr bwMode="auto">
            <a:xfrm>
              <a:off x="5375" y="1663"/>
              <a:ext cx="227" cy="188"/>
            </a:xfrm>
            <a:custGeom>
              <a:avLst/>
              <a:gdLst>
                <a:gd name="T0" fmla="*/ 0 w 1361"/>
                <a:gd name="T1" fmla="*/ 0 h 1317"/>
                <a:gd name="T2" fmla="*/ 0 w 1361"/>
                <a:gd name="T3" fmla="*/ 0 h 1317"/>
                <a:gd name="T4" fmla="*/ 0 w 1361"/>
                <a:gd name="T5" fmla="*/ 0 h 1317"/>
                <a:gd name="T6" fmla="*/ 0 w 1361"/>
                <a:gd name="T7" fmla="*/ 0 h 1317"/>
                <a:gd name="T8" fmla="*/ 0 w 1361"/>
                <a:gd name="T9" fmla="*/ 0 h 1317"/>
                <a:gd name="T10" fmla="*/ 0 w 1361"/>
                <a:gd name="T11" fmla="*/ 0 h 1317"/>
                <a:gd name="T12" fmla="*/ 0 w 1361"/>
                <a:gd name="T13" fmla="*/ 0 h 1317"/>
                <a:gd name="T14" fmla="*/ 0 w 1361"/>
                <a:gd name="T15" fmla="*/ 0 h 1317"/>
                <a:gd name="T16" fmla="*/ 0 w 1361"/>
                <a:gd name="T17" fmla="*/ 0 h 1317"/>
                <a:gd name="T18" fmla="*/ 0 w 1361"/>
                <a:gd name="T19" fmla="*/ 0 h 1317"/>
                <a:gd name="T20" fmla="*/ 0 w 1361"/>
                <a:gd name="T21" fmla="*/ 0 h 1317"/>
                <a:gd name="T22" fmla="*/ 0 w 1361"/>
                <a:gd name="T23" fmla="*/ 0 h 1317"/>
                <a:gd name="T24" fmla="*/ 0 w 1361"/>
                <a:gd name="T25" fmla="*/ 0 h 1317"/>
                <a:gd name="T26" fmla="*/ 0 w 1361"/>
                <a:gd name="T27" fmla="*/ 0 h 1317"/>
                <a:gd name="T28" fmla="*/ 0 w 1361"/>
                <a:gd name="T29" fmla="*/ 0 h 1317"/>
                <a:gd name="T30" fmla="*/ 0 w 1361"/>
                <a:gd name="T31" fmla="*/ 0 h 1317"/>
                <a:gd name="T32" fmla="*/ 0 w 1361"/>
                <a:gd name="T33" fmla="*/ 0 h 1317"/>
                <a:gd name="T34" fmla="*/ 0 w 1361"/>
                <a:gd name="T35" fmla="*/ 0 h 1317"/>
                <a:gd name="T36" fmla="*/ 0 w 1361"/>
                <a:gd name="T37" fmla="*/ 0 h 1317"/>
                <a:gd name="T38" fmla="*/ 0 w 1361"/>
                <a:gd name="T39" fmla="*/ 0 h 1317"/>
                <a:gd name="T40" fmla="*/ 0 w 1361"/>
                <a:gd name="T41" fmla="*/ 0 h 1317"/>
                <a:gd name="T42" fmla="*/ 0 w 1361"/>
                <a:gd name="T43" fmla="*/ 0 h 1317"/>
                <a:gd name="T44" fmla="*/ 0 w 1361"/>
                <a:gd name="T45" fmla="*/ 0 h 1317"/>
                <a:gd name="T46" fmla="*/ 0 w 1361"/>
                <a:gd name="T47" fmla="*/ 0 h 1317"/>
                <a:gd name="T48" fmla="*/ 0 w 1361"/>
                <a:gd name="T49" fmla="*/ 0 h 1317"/>
                <a:gd name="T50" fmla="*/ 0 w 1361"/>
                <a:gd name="T51" fmla="*/ 0 h 1317"/>
                <a:gd name="T52" fmla="*/ 0 w 1361"/>
                <a:gd name="T53" fmla="*/ 0 h 1317"/>
                <a:gd name="T54" fmla="*/ 0 w 1361"/>
                <a:gd name="T55" fmla="*/ 0 h 1317"/>
                <a:gd name="T56" fmla="*/ 0 w 1361"/>
                <a:gd name="T57" fmla="*/ 0 h 1317"/>
                <a:gd name="T58" fmla="*/ 0 w 1361"/>
                <a:gd name="T59" fmla="*/ 0 h 1317"/>
                <a:gd name="T60" fmla="*/ 0 w 1361"/>
                <a:gd name="T61" fmla="*/ 0 h 1317"/>
                <a:gd name="T62" fmla="*/ 0 w 1361"/>
                <a:gd name="T63" fmla="*/ 0 h 1317"/>
                <a:gd name="T64" fmla="*/ 0 w 1361"/>
                <a:gd name="T65" fmla="*/ 0 h 1317"/>
                <a:gd name="T66" fmla="*/ 0 w 1361"/>
                <a:gd name="T67" fmla="*/ 0 h 1317"/>
                <a:gd name="T68" fmla="*/ 0 w 1361"/>
                <a:gd name="T69" fmla="*/ 0 h 1317"/>
                <a:gd name="T70" fmla="*/ 0 w 1361"/>
                <a:gd name="T71" fmla="*/ 0 h 1317"/>
                <a:gd name="T72" fmla="*/ 0 w 1361"/>
                <a:gd name="T73" fmla="*/ 0 h 1317"/>
                <a:gd name="T74" fmla="*/ 0 w 1361"/>
                <a:gd name="T75" fmla="*/ 0 h 1317"/>
                <a:gd name="T76" fmla="*/ 0 w 1361"/>
                <a:gd name="T77" fmla="*/ 0 h 1317"/>
                <a:gd name="T78" fmla="*/ 0 w 1361"/>
                <a:gd name="T79" fmla="*/ 0 h 1317"/>
                <a:gd name="T80" fmla="*/ 0 w 1361"/>
                <a:gd name="T81" fmla="*/ 0 h 1317"/>
                <a:gd name="T82" fmla="*/ 0 w 1361"/>
                <a:gd name="T83" fmla="*/ 0 h 1317"/>
                <a:gd name="T84" fmla="*/ 0 w 1361"/>
                <a:gd name="T85" fmla="*/ 0 h 1317"/>
                <a:gd name="T86" fmla="*/ 0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a:p>
          </p:txBody>
        </p:sp>
        <p:sp>
          <p:nvSpPr>
            <p:cNvPr id="53276" name="Freeform 78"/>
            <p:cNvSpPr>
              <a:spLocks/>
            </p:cNvSpPr>
            <p:nvPr/>
          </p:nvSpPr>
          <p:spPr bwMode="auto">
            <a:xfrm>
              <a:off x="4731" y="1709"/>
              <a:ext cx="792" cy="540"/>
            </a:xfrm>
            <a:custGeom>
              <a:avLst/>
              <a:gdLst>
                <a:gd name="T0" fmla="*/ 0 w 4749"/>
                <a:gd name="T1" fmla="*/ 0 h 3780"/>
                <a:gd name="T2" fmla="*/ 0 w 4749"/>
                <a:gd name="T3" fmla="*/ 0 h 3780"/>
                <a:gd name="T4" fmla="*/ 1 w 4749"/>
                <a:gd name="T5" fmla="*/ 0 h 3780"/>
                <a:gd name="T6" fmla="*/ 1 w 4749"/>
                <a:gd name="T7" fmla="*/ 0 h 3780"/>
                <a:gd name="T8" fmla="*/ 0 w 4749"/>
                <a:gd name="T9" fmla="*/ 0 h 3780"/>
                <a:gd name="T10" fmla="*/ 0 w 4749"/>
                <a:gd name="T11" fmla="*/ 0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a:p>
          </p:txBody>
        </p:sp>
      </p:grpSp>
      <p:sp>
        <p:nvSpPr>
          <p:cNvPr id="53261" name="AutoShape 79"/>
          <p:cNvSpPr>
            <a:spLocks noChangeAspect="1" noChangeArrowheads="1" noTextEdit="1"/>
          </p:cNvSpPr>
          <p:nvPr/>
        </p:nvSpPr>
        <p:spPr bwMode="auto">
          <a:xfrm>
            <a:off x="2593975" y="4076700"/>
            <a:ext cx="2625725" cy="4321175"/>
          </a:xfrm>
          <a:prstGeom prst="rect">
            <a:avLst/>
          </a:prstGeom>
          <a:noFill/>
          <a:ln w="9525">
            <a:noFill/>
            <a:miter lim="800000"/>
            <a:headEnd/>
            <a:tailEnd/>
          </a:ln>
        </p:spPr>
        <p:txBody>
          <a:bodyPr/>
          <a:lstStyle/>
          <a:p>
            <a:endParaRPr lang="en-US"/>
          </a:p>
        </p:txBody>
      </p:sp>
      <p:sp>
        <p:nvSpPr>
          <p:cNvPr id="3546192" name="Text Box 80"/>
          <p:cNvSpPr txBox="1">
            <a:spLocks noChangeArrowheads="1"/>
          </p:cNvSpPr>
          <p:nvPr/>
        </p:nvSpPr>
        <p:spPr bwMode="auto">
          <a:xfrm>
            <a:off x="35878" y="6486208"/>
            <a:ext cx="1870075" cy="369887"/>
          </a:xfrm>
          <a:prstGeom prst="rect">
            <a:avLst/>
          </a:prstGeom>
          <a:noFill/>
          <a:ln w="9525">
            <a:noFill/>
            <a:miter lim="800000"/>
            <a:headEnd/>
            <a:tailEnd/>
          </a:ln>
          <a:effectLst/>
        </p:spPr>
        <p:txBody>
          <a:bodyPr wrap="none">
            <a:spAutoFit/>
          </a:bodyPr>
          <a:lstStyle/>
          <a:p>
            <a:pPr eaLnBrk="0" hangingPunct="0">
              <a:defRPr/>
            </a:pPr>
            <a:r>
              <a:rPr lang="en-US" dirty="0">
                <a:solidFill>
                  <a:schemeClr val="bg1">
                    <a:lumMod val="65000"/>
                  </a:schemeClr>
                </a:solidFill>
                <a:latin typeface="+mj-lt"/>
              </a:rPr>
              <a:t>[Lowe, SIFT, 1999]</a:t>
            </a:r>
          </a:p>
        </p:txBody>
      </p:sp>
      <p:grpSp>
        <p:nvGrpSpPr>
          <p:cNvPr id="8" name="Group 7"/>
          <p:cNvGrpSpPr/>
          <p:nvPr/>
        </p:nvGrpSpPr>
        <p:grpSpPr>
          <a:xfrm>
            <a:off x="6086057" y="4653253"/>
            <a:ext cx="2608254" cy="1690684"/>
            <a:chOff x="6157177" y="2824453"/>
            <a:chExt cx="2608254" cy="1690684"/>
          </a:xfrm>
        </p:grpSpPr>
        <p:sp>
          <p:nvSpPr>
            <p:cNvPr id="84" name="Freeform 20"/>
            <p:cNvSpPr>
              <a:spLocks/>
            </p:cNvSpPr>
            <p:nvPr/>
          </p:nvSpPr>
          <p:spPr bwMode="auto">
            <a:xfrm>
              <a:off x="6273064" y="2824453"/>
              <a:ext cx="2295518" cy="23812"/>
            </a:xfrm>
            <a:custGeom>
              <a:avLst/>
              <a:gdLst>
                <a:gd name="T0" fmla="*/ 1 w 8674"/>
                <a:gd name="T1" fmla="*/ 0 h 103"/>
                <a:gd name="T2" fmla="*/ 1 w 8674"/>
                <a:gd name="T3" fmla="*/ 0 h 103"/>
                <a:gd name="T4" fmla="*/ 0 w 8674"/>
                <a:gd name="T5" fmla="*/ 0 h 103"/>
                <a:gd name="T6" fmla="*/ 0 w 8674"/>
                <a:gd name="T7" fmla="*/ 0 h 103"/>
                <a:gd name="T8" fmla="*/ 1 w 8674"/>
                <a:gd name="T9" fmla="*/ 0 h 103"/>
                <a:gd name="T10" fmla="*/ 1 w 8674"/>
                <a:gd name="T11" fmla="*/ 0 h 103"/>
                <a:gd name="T12" fmla="*/ 1 w 8674"/>
                <a:gd name="T13" fmla="*/ 0 h 103"/>
                <a:gd name="T14" fmla="*/ 1 w 8674"/>
                <a:gd name="T15" fmla="*/ 0 h 103"/>
                <a:gd name="T16" fmla="*/ 1 w 8674"/>
                <a:gd name="T17" fmla="*/ 0 h 103"/>
                <a:gd name="T18" fmla="*/ 1 w 8674"/>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3"/>
                <a:gd name="T32" fmla="*/ 8674 w 8674"/>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3">
                  <a:moveTo>
                    <a:pt x="8674" y="52"/>
                  </a:moveTo>
                  <a:lnTo>
                    <a:pt x="8629" y="0"/>
                  </a:lnTo>
                  <a:lnTo>
                    <a:pt x="0" y="0"/>
                  </a:lnTo>
                  <a:lnTo>
                    <a:pt x="0" y="103"/>
                  </a:lnTo>
                  <a:lnTo>
                    <a:pt x="8629" y="103"/>
                  </a:lnTo>
                  <a:lnTo>
                    <a:pt x="8582" y="52"/>
                  </a:lnTo>
                  <a:lnTo>
                    <a:pt x="8674" y="52"/>
                  </a:lnTo>
                  <a:lnTo>
                    <a:pt x="8674" y="0"/>
                  </a:lnTo>
                  <a:lnTo>
                    <a:pt x="8629" y="0"/>
                  </a:lnTo>
                  <a:lnTo>
                    <a:pt x="8674" y="52"/>
                  </a:lnTo>
                  <a:close/>
                </a:path>
              </a:pathLst>
            </a:custGeom>
            <a:solidFill>
              <a:srgbClr val="1F1A17"/>
            </a:solidFill>
            <a:ln w="9525">
              <a:noFill/>
              <a:round/>
              <a:headEnd/>
              <a:tailEnd/>
            </a:ln>
          </p:spPr>
          <p:txBody>
            <a:bodyPr/>
            <a:lstStyle/>
            <a:p>
              <a:endParaRPr lang="en-US"/>
            </a:p>
          </p:txBody>
        </p:sp>
        <p:sp>
          <p:nvSpPr>
            <p:cNvPr id="85" name="Freeform 21"/>
            <p:cNvSpPr>
              <a:spLocks/>
            </p:cNvSpPr>
            <p:nvPr/>
          </p:nvSpPr>
          <p:spPr bwMode="auto">
            <a:xfrm>
              <a:off x="8544769" y="2837153"/>
              <a:ext cx="23812" cy="1260472"/>
            </a:xfrm>
            <a:custGeom>
              <a:avLst/>
              <a:gdLst>
                <a:gd name="T0" fmla="*/ 0 w 92"/>
                <a:gd name="T1" fmla="*/ 0 h 5560"/>
                <a:gd name="T2" fmla="*/ 0 w 92"/>
                <a:gd name="T3" fmla="*/ 0 h 5560"/>
                <a:gd name="T4" fmla="*/ 0 w 92"/>
                <a:gd name="T5" fmla="*/ 0 h 5560"/>
                <a:gd name="T6" fmla="*/ 0 w 92"/>
                <a:gd name="T7" fmla="*/ 0 h 5560"/>
                <a:gd name="T8" fmla="*/ 0 w 92"/>
                <a:gd name="T9" fmla="*/ 0 h 5560"/>
                <a:gd name="T10" fmla="*/ 0 w 92"/>
                <a:gd name="T11" fmla="*/ 0 h 5560"/>
                <a:gd name="T12" fmla="*/ 0 w 92"/>
                <a:gd name="T13" fmla="*/ 0 h 5560"/>
                <a:gd name="T14" fmla="*/ 0 w 92"/>
                <a:gd name="T15" fmla="*/ 0 h 5560"/>
                <a:gd name="T16" fmla="*/ 0 w 92"/>
                <a:gd name="T17" fmla="*/ 0 h 5560"/>
                <a:gd name="T18" fmla="*/ 0 w 92"/>
                <a:gd name="T19" fmla="*/ 0 h 55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560"/>
                <a:gd name="T32" fmla="*/ 92 w 92"/>
                <a:gd name="T33" fmla="*/ 5560 h 55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560">
                  <a:moveTo>
                    <a:pt x="47" y="5560"/>
                  </a:moveTo>
                  <a:lnTo>
                    <a:pt x="92" y="5509"/>
                  </a:lnTo>
                  <a:lnTo>
                    <a:pt x="92" y="0"/>
                  </a:lnTo>
                  <a:lnTo>
                    <a:pt x="0" y="0"/>
                  </a:lnTo>
                  <a:lnTo>
                    <a:pt x="0" y="5509"/>
                  </a:lnTo>
                  <a:lnTo>
                    <a:pt x="47" y="5458"/>
                  </a:lnTo>
                  <a:lnTo>
                    <a:pt x="47" y="5560"/>
                  </a:lnTo>
                  <a:lnTo>
                    <a:pt x="92" y="5560"/>
                  </a:lnTo>
                  <a:lnTo>
                    <a:pt x="92" y="5509"/>
                  </a:lnTo>
                  <a:lnTo>
                    <a:pt x="47" y="5560"/>
                  </a:lnTo>
                  <a:close/>
                </a:path>
              </a:pathLst>
            </a:custGeom>
            <a:solidFill>
              <a:srgbClr val="1F1A17"/>
            </a:solidFill>
            <a:ln w="9525">
              <a:noFill/>
              <a:round/>
              <a:headEnd/>
              <a:tailEnd/>
            </a:ln>
          </p:spPr>
          <p:txBody>
            <a:bodyPr/>
            <a:lstStyle/>
            <a:p>
              <a:endParaRPr lang="en-US"/>
            </a:p>
          </p:txBody>
        </p:sp>
        <p:sp>
          <p:nvSpPr>
            <p:cNvPr id="86" name="Freeform 22"/>
            <p:cNvSpPr>
              <a:spLocks/>
            </p:cNvSpPr>
            <p:nvPr/>
          </p:nvSpPr>
          <p:spPr bwMode="auto">
            <a:xfrm>
              <a:off x="6261952" y="4073813"/>
              <a:ext cx="2293930" cy="23812"/>
            </a:xfrm>
            <a:custGeom>
              <a:avLst/>
              <a:gdLst>
                <a:gd name="T0" fmla="*/ 0 w 8674"/>
                <a:gd name="T1" fmla="*/ 0 h 102"/>
                <a:gd name="T2" fmla="*/ 0 w 8674"/>
                <a:gd name="T3" fmla="*/ 0 h 102"/>
                <a:gd name="T4" fmla="*/ 1 w 8674"/>
                <a:gd name="T5" fmla="*/ 0 h 102"/>
                <a:gd name="T6" fmla="*/ 1 w 8674"/>
                <a:gd name="T7" fmla="*/ 0 h 102"/>
                <a:gd name="T8" fmla="*/ 0 w 8674"/>
                <a:gd name="T9" fmla="*/ 0 h 102"/>
                <a:gd name="T10" fmla="*/ 0 w 8674"/>
                <a:gd name="T11" fmla="*/ 0 h 102"/>
                <a:gd name="T12" fmla="*/ 0 w 8674"/>
                <a:gd name="T13" fmla="*/ 0 h 102"/>
                <a:gd name="T14" fmla="*/ 0 w 8674"/>
                <a:gd name="T15" fmla="*/ 0 h 102"/>
                <a:gd name="T16" fmla="*/ 0 w 8674"/>
                <a:gd name="T17" fmla="*/ 0 h 102"/>
                <a:gd name="T18" fmla="*/ 0 w 8674"/>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2"/>
                <a:gd name="T32" fmla="*/ 8674 w 8674"/>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2">
                  <a:moveTo>
                    <a:pt x="0" y="51"/>
                  </a:moveTo>
                  <a:lnTo>
                    <a:pt x="45" y="102"/>
                  </a:lnTo>
                  <a:lnTo>
                    <a:pt x="8674" y="102"/>
                  </a:lnTo>
                  <a:lnTo>
                    <a:pt x="8674"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87" name="Freeform 23"/>
            <p:cNvSpPr>
              <a:spLocks/>
            </p:cNvSpPr>
            <p:nvPr/>
          </p:nvSpPr>
          <p:spPr bwMode="auto">
            <a:xfrm>
              <a:off x="6261952" y="2824453"/>
              <a:ext cx="23812" cy="1262060"/>
            </a:xfrm>
            <a:custGeom>
              <a:avLst/>
              <a:gdLst>
                <a:gd name="T0" fmla="*/ 0 w 91"/>
                <a:gd name="T1" fmla="*/ 0 h 5561"/>
                <a:gd name="T2" fmla="*/ 0 w 91"/>
                <a:gd name="T3" fmla="*/ 0 h 5561"/>
                <a:gd name="T4" fmla="*/ 0 w 91"/>
                <a:gd name="T5" fmla="*/ 0 h 5561"/>
                <a:gd name="T6" fmla="*/ 0 w 91"/>
                <a:gd name="T7" fmla="*/ 0 h 5561"/>
                <a:gd name="T8" fmla="*/ 0 w 91"/>
                <a:gd name="T9" fmla="*/ 0 h 5561"/>
                <a:gd name="T10" fmla="*/ 0 w 91"/>
                <a:gd name="T11" fmla="*/ 0 h 5561"/>
                <a:gd name="T12" fmla="*/ 0 w 91"/>
                <a:gd name="T13" fmla="*/ 0 h 5561"/>
                <a:gd name="T14" fmla="*/ 0 w 91"/>
                <a:gd name="T15" fmla="*/ 0 h 5561"/>
                <a:gd name="T16" fmla="*/ 0 w 91"/>
                <a:gd name="T17" fmla="*/ 0 h 5561"/>
                <a:gd name="T18" fmla="*/ 0 w 91"/>
                <a:gd name="T19" fmla="*/ 0 h 55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561"/>
                <a:gd name="T32" fmla="*/ 91 w 91"/>
                <a:gd name="T33" fmla="*/ 5561 h 55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561">
                  <a:moveTo>
                    <a:pt x="45" y="0"/>
                  </a:moveTo>
                  <a:lnTo>
                    <a:pt x="0" y="52"/>
                  </a:lnTo>
                  <a:lnTo>
                    <a:pt x="0" y="5561"/>
                  </a:lnTo>
                  <a:lnTo>
                    <a:pt x="91" y="5561"/>
                  </a:lnTo>
                  <a:lnTo>
                    <a:pt x="91" y="52"/>
                  </a:lnTo>
                  <a:lnTo>
                    <a:pt x="45" y="103"/>
                  </a:lnTo>
                  <a:lnTo>
                    <a:pt x="45" y="0"/>
                  </a:lnTo>
                  <a:lnTo>
                    <a:pt x="0" y="0"/>
                  </a:lnTo>
                  <a:lnTo>
                    <a:pt x="0" y="52"/>
                  </a:lnTo>
                  <a:lnTo>
                    <a:pt x="45" y="0"/>
                  </a:lnTo>
                  <a:close/>
                </a:path>
              </a:pathLst>
            </a:custGeom>
            <a:solidFill>
              <a:srgbClr val="1F1A17"/>
            </a:solidFill>
            <a:ln w="9525">
              <a:noFill/>
              <a:round/>
              <a:headEnd/>
              <a:tailEnd/>
            </a:ln>
          </p:spPr>
          <p:txBody>
            <a:bodyPr/>
            <a:lstStyle/>
            <a:p>
              <a:endParaRPr lang="en-US"/>
            </a:p>
          </p:txBody>
        </p:sp>
        <p:sp>
          <p:nvSpPr>
            <p:cNvPr id="88" name="Rectangle 24"/>
            <p:cNvSpPr>
              <a:spLocks noChangeArrowheads="1"/>
            </p:cNvSpPr>
            <p:nvPr/>
          </p:nvSpPr>
          <p:spPr bwMode="auto">
            <a:xfrm>
              <a:off x="8225098" y="3771656"/>
              <a:ext cx="327024" cy="312737"/>
            </a:xfrm>
            <a:prstGeom prst="rect">
              <a:avLst/>
            </a:prstGeom>
            <a:solidFill>
              <a:srgbClr val="DC2B19"/>
            </a:solidFill>
            <a:ln w="9525">
              <a:noFill/>
              <a:miter lim="800000"/>
              <a:headEnd/>
              <a:tailEnd/>
            </a:ln>
          </p:spPr>
          <p:txBody>
            <a:bodyPr/>
            <a:lstStyle/>
            <a:p>
              <a:pPr eaLnBrk="0" hangingPunct="0"/>
              <a:endParaRPr lang="de-CH"/>
            </a:p>
          </p:txBody>
        </p:sp>
        <p:sp>
          <p:nvSpPr>
            <p:cNvPr id="89" name="Freeform 25"/>
            <p:cNvSpPr>
              <a:spLocks/>
            </p:cNvSpPr>
            <p:nvPr/>
          </p:nvSpPr>
          <p:spPr bwMode="auto">
            <a:xfrm>
              <a:off x="8235844" y="3770541"/>
              <a:ext cx="338136" cy="2222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a:p>
          </p:txBody>
        </p:sp>
        <p:sp>
          <p:nvSpPr>
            <p:cNvPr id="90" name="Freeform 26"/>
            <p:cNvSpPr>
              <a:spLocks/>
            </p:cNvSpPr>
            <p:nvPr/>
          </p:nvSpPr>
          <p:spPr bwMode="auto">
            <a:xfrm>
              <a:off x="6273800" y="3773776"/>
              <a:ext cx="23812" cy="323849"/>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a:p>
          </p:txBody>
        </p:sp>
        <p:sp>
          <p:nvSpPr>
            <p:cNvPr id="91" name="Freeform 27"/>
            <p:cNvSpPr>
              <a:spLocks/>
            </p:cNvSpPr>
            <p:nvPr/>
          </p:nvSpPr>
          <p:spPr bwMode="auto">
            <a:xfrm>
              <a:off x="6261952" y="4073813"/>
              <a:ext cx="338136"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92" name="Freeform 28"/>
            <p:cNvSpPr>
              <a:spLocks/>
            </p:cNvSpPr>
            <p:nvPr/>
          </p:nvSpPr>
          <p:spPr bwMode="auto">
            <a:xfrm>
              <a:off x="6261952" y="3762664"/>
              <a:ext cx="23812" cy="323849"/>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93" name="Rectangle 29"/>
            <p:cNvSpPr>
              <a:spLocks noChangeArrowheads="1"/>
            </p:cNvSpPr>
            <p:nvPr/>
          </p:nvSpPr>
          <p:spPr bwMode="auto">
            <a:xfrm>
              <a:off x="6286500" y="3148302"/>
              <a:ext cx="325436" cy="938211"/>
            </a:xfrm>
            <a:prstGeom prst="rect">
              <a:avLst/>
            </a:prstGeom>
            <a:solidFill>
              <a:srgbClr val="DC2B19"/>
            </a:solidFill>
            <a:ln w="9525">
              <a:noFill/>
              <a:miter lim="800000"/>
              <a:headEnd/>
              <a:tailEnd/>
            </a:ln>
          </p:spPr>
          <p:txBody>
            <a:bodyPr/>
            <a:lstStyle/>
            <a:p>
              <a:pPr eaLnBrk="0" hangingPunct="0"/>
              <a:endParaRPr lang="de-CH"/>
            </a:p>
          </p:txBody>
        </p:sp>
        <p:sp>
          <p:nvSpPr>
            <p:cNvPr id="94" name="Freeform 30"/>
            <p:cNvSpPr>
              <a:spLocks/>
            </p:cNvSpPr>
            <p:nvPr/>
          </p:nvSpPr>
          <p:spPr bwMode="auto">
            <a:xfrm>
              <a:off x="6286500" y="3137190"/>
              <a:ext cx="338136"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1278" y="51"/>
                  </a:moveTo>
                  <a:lnTo>
                    <a:pt x="1233" y="0"/>
                  </a:lnTo>
                  <a:lnTo>
                    <a:pt x="0" y="0"/>
                  </a:lnTo>
                  <a:lnTo>
                    <a:pt x="0" y="102"/>
                  </a:lnTo>
                  <a:lnTo>
                    <a:pt x="1233" y="102"/>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a:p>
          </p:txBody>
        </p:sp>
        <p:sp>
          <p:nvSpPr>
            <p:cNvPr id="95" name="Freeform 31"/>
            <p:cNvSpPr>
              <a:spLocks/>
            </p:cNvSpPr>
            <p:nvPr/>
          </p:nvSpPr>
          <p:spPr bwMode="auto">
            <a:xfrm>
              <a:off x="6600824" y="3148302"/>
              <a:ext cx="23812" cy="949323"/>
            </a:xfrm>
            <a:custGeom>
              <a:avLst/>
              <a:gdLst>
                <a:gd name="T0" fmla="*/ 0 w 92"/>
                <a:gd name="T1" fmla="*/ 0 h 4184"/>
                <a:gd name="T2" fmla="*/ 0 w 92"/>
                <a:gd name="T3" fmla="*/ 0 h 4184"/>
                <a:gd name="T4" fmla="*/ 0 w 92"/>
                <a:gd name="T5" fmla="*/ 0 h 4184"/>
                <a:gd name="T6" fmla="*/ 0 w 92"/>
                <a:gd name="T7" fmla="*/ 0 h 4184"/>
                <a:gd name="T8" fmla="*/ 0 w 92"/>
                <a:gd name="T9" fmla="*/ 0 h 4184"/>
                <a:gd name="T10" fmla="*/ 0 w 92"/>
                <a:gd name="T11" fmla="*/ 0 h 4184"/>
                <a:gd name="T12" fmla="*/ 0 w 92"/>
                <a:gd name="T13" fmla="*/ 0 h 4184"/>
                <a:gd name="T14" fmla="*/ 0 w 92"/>
                <a:gd name="T15" fmla="*/ 0 h 4184"/>
                <a:gd name="T16" fmla="*/ 0 w 92"/>
                <a:gd name="T17" fmla="*/ 0 h 4184"/>
                <a:gd name="T18" fmla="*/ 0 w 92"/>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84"/>
                <a:gd name="T32" fmla="*/ 92 w 92"/>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84">
                  <a:moveTo>
                    <a:pt x="47" y="4184"/>
                  </a:moveTo>
                  <a:lnTo>
                    <a:pt x="92" y="4133"/>
                  </a:lnTo>
                  <a:lnTo>
                    <a:pt x="92" y="0"/>
                  </a:lnTo>
                  <a:lnTo>
                    <a:pt x="0" y="0"/>
                  </a:lnTo>
                  <a:lnTo>
                    <a:pt x="0" y="4133"/>
                  </a:lnTo>
                  <a:lnTo>
                    <a:pt x="47" y="4082"/>
                  </a:lnTo>
                  <a:lnTo>
                    <a:pt x="47" y="4184"/>
                  </a:lnTo>
                  <a:lnTo>
                    <a:pt x="92" y="4184"/>
                  </a:lnTo>
                  <a:lnTo>
                    <a:pt x="92" y="4133"/>
                  </a:lnTo>
                  <a:lnTo>
                    <a:pt x="47" y="4184"/>
                  </a:lnTo>
                  <a:close/>
                </a:path>
              </a:pathLst>
            </a:custGeom>
            <a:solidFill>
              <a:srgbClr val="1F1A17"/>
            </a:solidFill>
            <a:ln w="9525">
              <a:noFill/>
              <a:round/>
              <a:headEnd/>
              <a:tailEnd/>
            </a:ln>
          </p:spPr>
          <p:txBody>
            <a:bodyPr/>
            <a:lstStyle/>
            <a:p>
              <a:endParaRPr lang="en-US"/>
            </a:p>
          </p:txBody>
        </p:sp>
        <p:sp>
          <p:nvSpPr>
            <p:cNvPr id="96" name="Freeform 32"/>
            <p:cNvSpPr>
              <a:spLocks/>
            </p:cNvSpPr>
            <p:nvPr/>
          </p:nvSpPr>
          <p:spPr bwMode="auto">
            <a:xfrm>
              <a:off x="6273800" y="4073813"/>
              <a:ext cx="338136"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97" name="Freeform 33"/>
            <p:cNvSpPr>
              <a:spLocks/>
            </p:cNvSpPr>
            <p:nvPr/>
          </p:nvSpPr>
          <p:spPr bwMode="auto">
            <a:xfrm>
              <a:off x="6273800" y="3137190"/>
              <a:ext cx="23812" cy="949323"/>
            </a:xfrm>
            <a:custGeom>
              <a:avLst/>
              <a:gdLst>
                <a:gd name="T0" fmla="*/ 0 w 91"/>
                <a:gd name="T1" fmla="*/ 0 h 4184"/>
                <a:gd name="T2" fmla="*/ 0 w 91"/>
                <a:gd name="T3" fmla="*/ 0 h 4184"/>
                <a:gd name="T4" fmla="*/ 0 w 91"/>
                <a:gd name="T5" fmla="*/ 0 h 4184"/>
                <a:gd name="T6" fmla="*/ 0 w 91"/>
                <a:gd name="T7" fmla="*/ 0 h 4184"/>
                <a:gd name="T8" fmla="*/ 0 w 91"/>
                <a:gd name="T9" fmla="*/ 0 h 4184"/>
                <a:gd name="T10" fmla="*/ 0 w 91"/>
                <a:gd name="T11" fmla="*/ 0 h 4184"/>
                <a:gd name="T12" fmla="*/ 0 w 91"/>
                <a:gd name="T13" fmla="*/ 0 h 4184"/>
                <a:gd name="T14" fmla="*/ 0 w 91"/>
                <a:gd name="T15" fmla="*/ 0 h 4184"/>
                <a:gd name="T16" fmla="*/ 0 w 91"/>
                <a:gd name="T17" fmla="*/ 0 h 4184"/>
                <a:gd name="T18" fmla="*/ 0 w 91"/>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4184"/>
                <a:gd name="T32" fmla="*/ 91 w 91"/>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4184">
                  <a:moveTo>
                    <a:pt x="45" y="0"/>
                  </a:moveTo>
                  <a:lnTo>
                    <a:pt x="0" y="51"/>
                  </a:lnTo>
                  <a:lnTo>
                    <a:pt x="0" y="4184"/>
                  </a:lnTo>
                  <a:lnTo>
                    <a:pt x="91" y="4184"/>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98" name="Rectangle 34"/>
            <p:cNvSpPr>
              <a:spLocks noChangeArrowheads="1"/>
            </p:cNvSpPr>
            <p:nvPr/>
          </p:nvSpPr>
          <p:spPr bwMode="auto">
            <a:xfrm>
              <a:off x="6611936" y="3461039"/>
              <a:ext cx="327025" cy="625474"/>
            </a:xfrm>
            <a:prstGeom prst="rect">
              <a:avLst/>
            </a:prstGeom>
            <a:solidFill>
              <a:srgbClr val="DC2B19"/>
            </a:solidFill>
            <a:ln w="9525">
              <a:noFill/>
              <a:miter lim="800000"/>
              <a:headEnd/>
              <a:tailEnd/>
            </a:ln>
          </p:spPr>
          <p:txBody>
            <a:bodyPr/>
            <a:lstStyle/>
            <a:p>
              <a:pPr eaLnBrk="0" hangingPunct="0"/>
              <a:endParaRPr lang="de-CH"/>
            </a:p>
          </p:txBody>
        </p:sp>
        <p:sp>
          <p:nvSpPr>
            <p:cNvPr id="99" name="Freeform 35"/>
            <p:cNvSpPr>
              <a:spLocks/>
            </p:cNvSpPr>
            <p:nvPr/>
          </p:nvSpPr>
          <p:spPr bwMode="auto">
            <a:xfrm>
              <a:off x="6600824" y="3449927"/>
              <a:ext cx="338136" cy="2222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92" y="51"/>
                  </a:moveTo>
                  <a:lnTo>
                    <a:pt x="47" y="102"/>
                  </a:lnTo>
                  <a:lnTo>
                    <a:pt x="1279" y="102"/>
                  </a:lnTo>
                  <a:lnTo>
                    <a:pt x="1279" y="0"/>
                  </a:lnTo>
                  <a:lnTo>
                    <a:pt x="47" y="0"/>
                  </a:lnTo>
                  <a:lnTo>
                    <a:pt x="0" y="51"/>
                  </a:lnTo>
                  <a:lnTo>
                    <a:pt x="47" y="0"/>
                  </a:lnTo>
                  <a:lnTo>
                    <a:pt x="0" y="0"/>
                  </a:lnTo>
                  <a:lnTo>
                    <a:pt x="0" y="51"/>
                  </a:lnTo>
                  <a:lnTo>
                    <a:pt x="92" y="51"/>
                  </a:lnTo>
                  <a:close/>
                </a:path>
              </a:pathLst>
            </a:custGeom>
            <a:solidFill>
              <a:srgbClr val="1F1A17"/>
            </a:solidFill>
            <a:ln w="9525">
              <a:noFill/>
              <a:round/>
              <a:headEnd/>
              <a:tailEnd/>
            </a:ln>
          </p:spPr>
          <p:txBody>
            <a:bodyPr/>
            <a:lstStyle/>
            <a:p>
              <a:endParaRPr lang="en-US"/>
            </a:p>
          </p:txBody>
        </p:sp>
        <p:sp>
          <p:nvSpPr>
            <p:cNvPr id="100" name="Freeform 36"/>
            <p:cNvSpPr>
              <a:spLocks/>
            </p:cNvSpPr>
            <p:nvPr/>
          </p:nvSpPr>
          <p:spPr bwMode="auto">
            <a:xfrm>
              <a:off x="6600824" y="3461039"/>
              <a:ext cx="23812" cy="636586"/>
            </a:xfrm>
            <a:custGeom>
              <a:avLst/>
              <a:gdLst>
                <a:gd name="T0" fmla="*/ 0 w 92"/>
                <a:gd name="T1" fmla="*/ 0 h 2806"/>
                <a:gd name="T2" fmla="*/ 0 w 92"/>
                <a:gd name="T3" fmla="*/ 0 h 2806"/>
                <a:gd name="T4" fmla="*/ 0 w 92"/>
                <a:gd name="T5" fmla="*/ 0 h 2806"/>
                <a:gd name="T6" fmla="*/ 0 w 92"/>
                <a:gd name="T7" fmla="*/ 0 h 2806"/>
                <a:gd name="T8" fmla="*/ 0 w 92"/>
                <a:gd name="T9" fmla="*/ 0 h 2806"/>
                <a:gd name="T10" fmla="*/ 0 w 92"/>
                <a:gd name="T11" fmla="*/ 0 h 2806"/>
                <a:gd name="T12" fmla="*/ 0 w 92"/>
                <a:gd name="T13" fmla="*/ 0 h 2806"/>
                <a:gd name="T14" fmla="*/ 0 w 92"/>
                <a:gd name="T15" fmla="*/ 0 h 2806"/>
                <a:gd name="T16" fmla="*/ 0 w 92"/>
                <a:gd name="T17" fmla="*/ 0 h 2806"/>
                <a:gd name="T18" fmla="*/ 0 w 92"/>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806"/>
                <a:gd name="T32" fmla="*/ 92 w 92"/>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806">
                  <a:moveTo>
                    <a:pt x="47" y="2704"/>
                  </a:moveTo>
                  <a:lnTo>
                    <a:pt x="92" y="2755"/>
                  </a:lnTo>
                  <a:lnTo>
                    <a:pt x="92" y="0"/>
                  </a:lnTo>
                  <a:lnTo>
                    <a:pt x="0" y="0"/>
                  </a:lnTo>
                  <a:lnTo>
                    <a:pt x="0" y="2755"/>
                  </a:lnTo>
                  <a:lnTo>
                    <a:pt x="47" y="2806"/>
                  </a:lnTo>
                  <a:lnTo>
                    <a:pt x="0" y="2755"/>
                  </a:lnTo>
                  <a:lnTo>
                    <a:pt x="0" y="2806"/>
                  </a:lnTo>
                  <a:lnTo>
                    <a:pt x="47" y="2806"/>
                  </a:lnTo>
                  <a:lnTo>
                    <a:pt x="47" y="2704"/>
                  </a:lnTo>
                  <a:close/>
                </a:path>
              </a:pathLst>
            </a:custGeom>
            <a:solidFill>
              <a:srgbClr val="1F1A17"/>
            </a:solidFill>
            <a:ln w="9525">
              <a:noFill/>
              <a:round/>
              <a:headEnd/>
              <a:tailEnd/>
            </a:ln>
          </p:spPr>
          <p:txBody>
            <a:bodyPr/>
            <a:lstStyle/>
            <a:p>
              <a:endParaRPr lang="en-US"/>
            </a:p>
          </p:txBody>
        </p:sp>
        <p:sp>
          <p:nvSpPr>
            <p:cNvPr id="101" name="Freeform 37"/>
            <p:cNvSpPr>
              <a:spLocks/>
            </p:cNvSpPr>
            <p:nvPr/>
          </p:nvSpPr>
          <p:spPr bwMode="auto">
            <a:xfrm>
              <a:off x="6611936" y="4073813"/>
              <a:ext cx="338136" cy="23812"/>
            </a:xfrm>
            <a:custGeom>
              <a:avLst/>
              <a:gdLst>
                <a:gd name="T0" fmla="*/ 0 w 1277"/>
                <a:gd name="T1" fmla="*/ 0 h 102"/>
                <a:gd name="T2" fmla="*/ 0 w 1277"/>
                <a:gd name="T3" fmla="*/ 0 h 102"/>
                <a:gd name="T4" fmla="*/ 0 w 1277"/>
                <a:gd name="T5" fmla="*/ 0 h 102"/>
                <a:gd name="T6" fmla="*/ 0 w 1277"/>
                <a:gd name="T7" fmla="*/ 0 h 102"/>
                <a:gd name="T8" fmla="*/ 0 w 1277"/>
                <a:gd name="T9" fmla="*/ 0 h 102"/>
                <a:gd name="T10" fmla="*/ 0 w 1277"/>
                <a:gd name="T11" fmla="*/ 0 h 102"/>
                <a:gd name="T12" fmla="*/ 0 w 1277"/>
                <a:gd name="T13" fmla="*/ 0 h 102"/>
                <a:gd name="T14" fmla="*/ 0 w 1277"/>
                <a:gd name="T15" fmla="*/ 0 h 102"/>
                <a:gd name="T16" fmla="*/ 0 w 1277"/>
                <a:gd name="T17" fmla="*/ 0 h 102"/>
                <a:gd name="T18" fmla="*/ 0 w 127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7"/>
                <a:gd name="T31" fmla="*/ 0 h 102"/>
                <a:gd name="T32" fmla="*/ 1277 w 1277"/>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7" h="102">
                  <a:moveTo>
                    <a:pt x="1186" y="51"/>
                  </a:moveTo>
                  <a:lnTo>
                    <a:pt x="1232" y="0"/>
                  </a:lnTo>
                  <a:lnTo>
                    <a:pt x="0" y="0"/>
                  </a:lnTo>
                  <a:lnTo>
                    <a:pt x="0" y="102"/>
                  </a:lnTo>
                  <a:lnTo>
                    <a:pt x="1232" y="102"/>
                  </a:lnTo>
                  <a:lnTo>
                    <a:pt x="1277" y="51"/>
                  </a:lnTo>
                  <a:lnTo>
                    <a:pt x="1232" y="102"/>
                  </a:lnTo>
                  <a:lnTo>
                    <a:pt x="1277" y="102"/>
                  </a:lnTo>
                  <a:lnTo>
                    <a:pt x="1277" y="51"/>
                  </a:lnTo>
                  <a:lnTo>
                    <a:pt x="1186" y="51"/>
                  </a:lnTo>
                  <a:close/>
                </a:path>
              </a:pathLst>
            </a:custGeom>
            <a:solidFill>
              <a:srgbClr val="1F1A17"/>
            </a:solidFill>
            <a:ln w="9525">
              <a:noFill/>
              <a:round/>
              <a:headEnd/>
              <a:tailEnd/>
            </a:ln>
          </p:spPr>
          <p:txBody>
            <a:bodyPr/>
            <a:lstStyle/>
            <a:p>
              <a:endParaRPr lang="en-US"/>
            </a:p>
          </p:txBody>
        </p:sp>
        <p:sp>
          <p:nvSpPr>
            <p:cNvPr id="102" name="Freeform 38"/>
            <p:cNvSpPr>
              <a:spLocks/>
            </p:cNvSpPr>
            <p:nvPr/>
          </p:nvSpPr>
          <p:spPr bwMode="auto">
            <a:xfrm>
              <a:off x="6926260" y="3449927"/>
              <a:ext cx="23812" cy="636586"/>
            </a:xfrm>
            <a:custGeom>
              <a:avLst/>
              <a:gdLst>
                <a:gd name="T0" fmla="*/ 0 w 91"/>
                <a:gd name="T1" fmla="*/ 0 h 2806"/>
                <a:gd name="T2" fmla="*/ 0 w 91"/>
                <a:gd name="T3" fmla="*/ 0 h 2806"/>
                <a:gd name="T4" fmla="*/ 0 w 91"/>
                <a:gd name="T5" fmla="*/ 0 h 2806"/>
                <a:gd name="T6" fmla="*/ 0 w 91"/>
                <a:gd name="T7" fmla="*/ 0 h 2806"/>
                <a:gd name="T8" fmla="*/ 0 w 91"/>
                <a:gd name="T9" fmla="*/ 0 h 2806"/>
                <a:gd name="T10" fmla="*/ 0 w 91"/>
                <a:gd name="T11" fmla="*/ 0 h 2806"/>
                <a:gd name="T12" fmla="*/ 0 w 91"/>
                <a:gd name="T13" fmla="*/ 0 h 2806"/>
                <a:gd name="T14" fmla="*/ 0 w 91"/>
                <a:gd name="T15" fmla="*/ 0 h 2806"/>
                <a:gd name="T16" fmla="*/ 0 w 91"/>
                <a:gd name="T17" fmla="*/ 0 h 2806"/>
                <a:gd name="T18" fmla="*/ 0 w 91"/>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806"/>
                <a:gd name="T32" fmla="*/ 91 w 91"/>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806">
                  <a:moveTo>
                    <a:pt x="46" y="102"/>
                  </a:moveTo>
                  <a:lnTo>
                    <a:pt x="0" y="51"/>
                  </a:lnTo>
                  <a:lnTo>
                    <a:pt x="0" y="2806"/>
                  </a:lnTo>
                  <a:lnTo>
                    <a:pt x="91" y="2806"/>
                  </a:lnTo>
                  <a:lnTo>
                    <a:pt x="91" y="51"/>
                  </a:lnTo>
                  <a:lnTo>
                    <a:pt x="46" y="0"/>
                  </a:lnTo>
                  <a:lnTo>
                    <a:pt x="91" y="51"/>
                  </a:lnTo>
                  <a:lnTo>
                    <a:pt x="91" y="0"/>
                  </a:lnTo>
                  <a:lnTo>
                    <a:pt x="46" y="0"/>
                  </a:lnTo>
                  <a:lnTo>
                    <a:pt x="46" y="102"/>
                  </a:lnTo>
                  <a:close/>
                </a:path>
              </a:pathLst>
            </a:custGeom>
            <a:solidFill>
              <a:srgbClr val="1F1A17"/>
            </a:solidFill>
            <a:ln w="9525">
              <a:noFill/>
              <a:round/>
              <a:headEnd/>
              <a:tailEnd/>
            </a:ln>
          </p:spPr>
          <p:txBody>
            <a:bodyPr/>
            <a:lstStyle/>
            <a:p>
              <a:endParaRPr lang="en-US"/>
            </a:p>
          </p:txBody>
        </p:sp>
        <p:sp>
          <p:nvSpPr>
            <p:cNvPr id="103" name="Rectangle 39"/>
            <p:cNvSpPr>
              <a:spLocks noChangeArrowheads="1"/>
            </p:cNvSpPr>
            <p:nvPr/>
          </p:nvSpPr>
          <p:spPr bwMode="auto">
            <a:xfrm>
              <a:off x="6938960" y="3878551"/>
              <a:ext cx="325436" cy="207962"/>
            </a:xfrm>
            <a:prstGeom prst="rect">
              <a:avLst/>
            </a:prstGeom>
            <a:solidFill>
              <a:srgbClr val="DC2B19"/>
            </a:solidFill>
            <a:ln w="9525">
              <a:noFill/>
              <a:miter lim="800000"/>
              <a:headEnd/>
              <a:tailEnd/>
            </a:ln>
          </p:spPr>
          <p:txBody>
            <a:bodyPr/>
            <a:lstStyle/>
            <a:p>
              <a:pPr eaLnBrk="0" hangingPunct="0"/>
              <a:endParaRPr lang="de-CH"/>
            </a:p>
          </p:txBody>
        </p:sp>
        <p:sp>
          <p:nvSpPr>
            <p:cNvPr id="104" name="Freeform 40"/>
            <p:cNvSpPr>
              <a:spLocks/>
            </p:cNvSpPr>
            <p:nvPr/>
          </p:nvSpPr>
          <p:spPr bwMode="auto">
            <a:xfrm>
              <a:off x="6938960" y="3865851"/>
              <a:ext cx="338136" cy="23812"/>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2" y="0"/>
                  </a:lnTo>
                  <a:lnTo>
                    <a:pt x="0" y="0"/>
                  </a:lnTo>
                  <a:lnTo>
                    <a:pt x="0" y="101"/>
                  </a:lnTo>
                  <a:lnTo>
                    <a:pt x="1232" y="101"/>
                  </a:lnTo>
                  <a:lnTo>
                    <a:pt x="1187" y="51"/>
                  </a:lnTo>
                  <a:lnTo>
                    <a:pt x="1278" y="51"/>
                  </a:lnTo>
                  <a:lnTo>
                    <a:pt x="1278" y="0"/>
                  </a:lnTo>
                  <a:lnTo>
                    <a:pt x="1232" y="0"/>
                  </a:lnTo>
                  <a:lnTo>
                    <a:pt x="1278" y="51"/>
                  </a:lnTo>
                  <a:close/>
                </a:path>
              </a:pathLst>
            </a:custGeom>
            <a:solidFill>
              <a:srgbClr val="1F1A17"/>
            </a:solidFill>
            <a:ln w="9525">
              <a:noFill/>
              <a:round/>
              <a:headEnd/>
              <a:tailEnd/>
            </a:ln>
          </p:spPr>
          <p:txBody>
            <a:bodyPr/>
            <a:lstStyle/>
            <a:p>
              <a:endParaRPr lang="en-US"/>
            </a:p>
          </p:txBody>
        </p:sp>
        <p:sp>
          <p:nvSpPr>
            <p:cNvPr id="105" name="Freeform 41"/>
            <p:cNvSpPr>
              <a:spLocks/>
            </p:cNvSpPr>
            <p:nvPr/>
          </p:nvSpPr>
          <p:spPr bwMode="auto">
            <a:xfrm>
              <a:off x="7251697" y="3878551"/>
              <a:ext cx="25400" cy="219075"/>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5" y="969"/>
                  </a:moveTo>
                  <a:lnTo>
                    <a:pt x="91" y="918"/>
                  </a:lnTo>
                  <a:lnTo>
                    <a:pt x="91" y="0"/>
                  </a:lnTo>
                  <a:lnTo>
                    <a:pt x="0" y="0"/>
                  </a:lnTo>
                  <a:lnTo>
                    <a:pt x="0" y="918"/>
                  </a:lnTo>
                  <a:lnTo>
                    <a:pt x="45" y="867"/>
                  </a:lnTo>
                  <a:lnTo>
                    <a:pt x="45" y="969"/>
                  </a:lnTo>
                  <a:lnTo>
                    <a:pt x="91" y="969"/>
                  </a:lnTo>
                  <a:lnTo>
                    <a:pt x="91" y="918"/>
                  </a:lnTo>
                  <a:lnTo>
                    <a:pt x="45" y="969"/>
                  </a:lnTo>
                  <a:close/>
                </a:path>
              </a:pathLst>
            </a:custGeom>
            <a:solidFill>
              <a:srgbClr val="1F1A17"/>
            </a:solidFill>
            <a:ln w="9525">
              <a:noFill/>
              <a:round/>
              <a:headEnd/>
              <a:tailEnd/>
            </a:ln>
          </p:spPr>
          <p:txBody>
            <a:bodyPr/>
            <a:lstStyle/>
            <a:p>
              <a:endParaRPr lang="en-US"/>
            </a:p>
          </p:txBody>
        </p:sp>
        <p:sp>
          <p:nvSpPr>
            <p:cNvPr id="106" name="Freeform 42"/>
            <p:cNvSpPr>
              <a:spLocks/>
            </p:cNvSpPr>
            <p:nvPr/>
          </p:nvSpPr>
          <p:spPr bwMode="auto">
            <a:xfrm>
              <a:off x="6926260" y="4073813"/>
              <a:ext cx="338136"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6" y="102"/>
                  </a:lnTo>
                  <a:lnTo>
                    <a:pt x="1278" y="102"/>
                  </a:lnTo>
                  <a:lnTo>
                    <a:pt x="1278" y="0"/>
                  </a:lnTo>
                  <a:lnTo>
                    <a:pt x="46" y="0"/>
                  </a:lnTo>
                  <a:lnTo>
                    <a:pt x="91"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a:p>
          </p:txBody>
        </p:sp>
        <p:sp>
          <p:nvSpPr>
            <p:cNvPr id="107" name="Freeform 43"/>
            <p:cNvSpPr>
              <a:spLocks/>
            </p:cNvSpPr>
            <p:nvPr/>
          </p:nvSpPr>
          <p:spPr bwMode="auto">
            <a:xfrm>
              <a:off x="6926260" y="3865851"/>
              <a:ext cx="23812" cy="220662"/>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6" y="0"/>
                  </a:moveTo>
                  <a:lnTo>
                    <a:pt x="0" y="51"/>
                  </a:lnTo>
                  <a:lnTo>
                    <a:pt x="0" y="969"/>
                  </a:lnTo>
                  <a:lnTo>
                    <a:pt x="91" y="969"/>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a:p>
          </p:txBody>
        </p:sp>
        <p:sp>
          <p:nvSpPr>
            <p:cNvPr id="108" name="Rectangle 44"/>
            <p:cNvSpPr>
              <a:spLocks noChangeArrowheads="1"/>
            </p:cNvSpPr>
            <p:nvPr/>
          </p:nvSpPr>
          <p:spPr bwMode="auto">
            <a:xfrm>
              <a:off x="7264397" y="3773776"/>
              <a:ext cx="327025" cy="312737"/>
            </a:xfrm>
            <a:prstGeom prst="rect">
              <a:avLst/>
            </a:prstGeom>
            <a:solidFill>
              <a:srgbClr val="DC2B19"/>
            </a:solidFill>
            <a:ln w="9525">
              <a:noFill/>
              <a:miter lim="800000"/>
              <a:headEnd/>
              <a:tailEnd/>
            </a:ln>
          </p:spPr>
          <p:txBody>
            <a:bodyPr/>
            <a:lstStyle/>
            <a:p>
              <a:pPr eaLnBrk="0" hangingPunct="0"/>
              <a:endParaRPr lang="de-CH"/>
            </a:p>
          </p:txBody>
        </p:sp>
        <p:sp>
          <p:nvSpPr>
            <p:cNvPr id="109" name="Freeform 45"/>
            <p:cNvSpPr>
              <a:spLocks/>
            </p:cNvSpPr>
            <p:nvPr/>
          </p:nvSpPr>
          <p:spPr bwMode="auto">
            <a:xfrm>
              <a:off x="7264397" y="3762664"/>
              <a:ext cx="338136" cy="2222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a:p>
          </p:txBody>
        </p:sp>
        <p:sp>
          <p:nvSpPr>
            <p:cNvPr id="110" name="Freeform 46"/>
            <p:cNvSpPr>
              <a:spLocks/>
            </p:cNvSpPr>
            <p:nvPr/>
          </p:nvSpPr>
          <p:spPr bwMode="auto">
            <a:xfrm>
              <a:off x="7578721" y="3773776"/>
              <a:ext cx="23812" cy="323849"/>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a:p>
          </p:txBody>
        </p:sp>
        <p:sp>
          <p:nvSpPr>
            <p:cNvPr id="111" name="Freeform 47"/>
            <p:cNvSpPr>
              <a:spLocks/>
            </p:cNvSpPr>
            <p:nvPr/>
          </p:nvSpPr>
          <p:spPr bwMode="auto">
            <a:xfrm>
              <a:off x="7251697" y="4073813"/>
              <a:ext cx="339724" cy="23812"/>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a:p>
          </p:txBody>
        </p:sp>
        <p:sp>
          <p:nvSpPr>
            <p:cNvPr id="112" name="Freeform 48"/>
            <p:cNvSpPr>
              <a:spLocks/>
            </p:cNvSpPr>
            <p:nvPr/>
          </p:nvSpPr>
          <p:spPr bwMode="auto">
            <a:xfrm>
              <a:off x="7251697" y="3762664"/>
              <a:ext cx="25400" cy="323849"/>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a:p>
          </p:txBody>
        </p:sp>
        <p:sp>
          <p:nvSpPr>
            <p:cNvPr id="113" name="Rectangle 49"/>
            <p:cNvSpPr>
              <a:spLocks noChangeArrowheads="1"/>
            </p:cNvSpPr>
            <p:nvPr/>
          </p:nvSpPr>
          <p:spPr bwMode="auto">
            <a:xfrm>
              <a:off x="7591421" y="3981738"/>
              <a:ext cx="325436" cy="104775"/>
            </a:xfrm>
            <a:prstGeom prst="rect">
              <a:avLst/>
            </a:prstGeom>
            <a:solidFill>
              <a:srgbClr val="DC2B19"/>
            </a:solidFill>
            <a:ln w="9525">
              <a:noFill/>
              <a:miter lim="800000"/>
              <a:headEnd/>
              <a:tailEnd/>
            </a:ln>
          </p:spPr>
          <p:txBody>
            <a:bodyPr/>
            <a:lstStyle/>
            <a:p>
              <a:pPr eaLnBrk="0" hangingPunct="0"/>
              <a:endParaRPr lang="de-CH"/>
            </a:p>
          </p:txBody>
        </p:sp>
        <p:sp>
          <p:nvSpPr>
            <p:cNvPr id="114" name="Freeform 50"/>
            <p:cNvSpPr>
              <a:spLocks/>
            </p:cNvSpPr>
            <p:nvPr/>
          </p:nvSpPr>
          <p:spPr bwMode="auto">
            <a:xfrm>
              <a:off x="7578721" y="3970626"/>
              <a:ext cx="338136" cy="2222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91" y="51"/>
                  </a:moveTo>
                  <a:lnTo>
                    <a:pt x="45" y="102"/>
                  </a:lnTo>
                  <a:lnTo>
                    <a:pt x="1278" y="102"/>
                  </a:lnTo>
                  <a:lnTo>
                    <a:pt x="1278" y="0"/>
                  </a:lnTo>
                  <a:lnTo>
                    <a:pt x="45" y="0"/>
                  </a:lnTo>
                  <a:lnTo>
                    <a:pt x="0" y="51"/>
                  </a:lnTo>
                  <a:lnTo>
                    <a:pt x="45" y="0"/>
                  </a:lnTo>
                  <a:lnTo>
                    <a:pt x="0" y="0"/>
                  </a:lnTo>
                  <a:lnTo>
                    <a:pt x="0" y="51"/>
                  </a:lnTo>
                  <a:lnTo>
                    <a:pt x="91" y="51"/>
                  </a:lnTo>
                  <a:close/>
                </a:path>
              </a:pathLst>
            </a:custGeom>
            <a:solidFill>
              <a:srgbClr val="1F1A17"/>
            </a:solidFill>
            <a:ln w="9525">
              <a:noFill/>
              <a:round/>
              <a:headEnd/>
              <a:tailEnd/>
            </a:ln>
          </p:spPr>
          <p:txBody>
            <a:bodyPr/>
            <a:lstStyle/>
            <a:p>
              <a:endParaRPr lang="en-US"/>
            </a:p>
          </p:txBody>
        </p:sp>
        <p:sp>
          <p:nvSpPr>
            <p:cNvPr id="115" name="Freeform 51"/>
            <p:cNvSpPr>
              <a:spLocks/>
            </p:cNvSpPr>
            <p:nvPr/>
          </p:nvSpPr>
          <p:spPr bwMode="auto">
            <a:xfrm>
              <a:off x="7578721" y="3981738"/>
              <a:ext cx="23812" cy="115887"/>
            </a:xfrm>
            <a:custGeom>
              <a:avLst/>
              <a:gdLst>
                <a:gd name="T0" fmla="*/ 0 w 91"/>
                <a:gd name="T1" fmla="*/ 0 h 510"/>
                <a:gd name="T2" fmla="*/ 0 w 91"/>
                <a:gd name="T3" fmla="*/ 0 h 510"/>
                <a:gd name="T4" fmla="*/ 0 w 91"/>
                <a:gd name="T5" fmla="*/ 0 h 510"/>
                <a:gd name="T6" fmla="*/ 0 w 91"/>
                <a:gd name="T7" fmla="*/ 0 h 510"/>
                <a:gd name="T8" fmla="*/ 0 w 91"/>
                <a:gd name="T9" fmla="*/ 0 h 510"/>
                <a:gd name="T10" fmla="*/ 0 w 91"/>
                <a:gd name="T11" fmla="*/ 0 h 510"/>
                <a:gd name="T12" fmla="*/ 0 w 91"/>
                <a:gd name="T13" fmla="*/ 0 h 510"/>
                <a:gd name="T14" fmla="*/ 0 w 91"/>
                <a:gd name="T15" fmla="*/ 0 h 510"/>
                <a:gd name="T16" fmla="*/ 0 w 91"/>
                <a:gd name="T17" fmla="*/ 0 h 510"/>
                <a:gd name="T18" fmla="*/ 0 w 91"/>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10"/>
                <a:gd name="T32" fmla="*/ 91 w 91"/>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10">
                  <a:moveTo>
                    <a:pt x="45" y="408"/>
                  </a:moveTo>
                  <a:lnTo>
                    <a:pt x="91" y="459"/>
                  </a:lnTo>
                  <a:lnTo>
                    <a:pt x="91" y="0"/>
                  </a:lnTo>
                  <a:lnTo>
                    <a:pt x="0" y="0"/>
                  </a:lnTo>
                  <a:lnTo>
                    <a:pt x="0" y="459"/>
                  </a:lnTo>
                  <a:lnTo>
                    <a:pt x="45" y="510"/>
                  </a:lnTo>
                  <a:lnTo>
                    <a:pt x="0" y="459"/>
                  </a:lnTo>
                  <a:lnTo>
                    <a:pt x="0" y="510"/>
                  </a:lnTo>
                  <a:lnTo>
                    <a:pt x="45" y="510"/>
                  </a:lnTo>
                  <a:lnTo>
                    <a:pt x="45" y="408"/>
                  </a:lnTo>
                  <a:close/>
                </a:path>
              </a:pathLst>
            </a:custGeom>
            <a:solidFill>
              <a:srgbClr val="1F1A17"/>
            </a:solidFill>
            <a:ln w="9525">
              <a:noFill/>
              <a:round/>
              <a:headEnd/>
              <a:tailEnd/>
            </a:ln>
          </p:spPr>
          <p:txBody>
            <a:bodyPr/>
            <a:lstStyle/>
            <a:p>
              <a:endParaRPr lang="en-US"/>
            </a:p>
          </p:txBody>
        </p:sp>
        <p:sp>
          <p:nvSpPr>
            <p:cNvPr id="116" name="Freeform 52"/>
            <p:cNvSpPr>
              <a:spLocks/>
            </p:cNvSpPr>
            <p:nvPr/>
          </p:nvSpPr>
          <p:spPr bwMode="auto">
            <a:xfrm>
              <a:off x="7591421" y="4073813"/>
              <a:ext cx="338136" cy="23812"/>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187" y="51"/>
                  </a:moveTo>
                  <a:lnTo>
                    <a:pt x="1233" y="0"/>
                  </a:lnTo>
                  <a:lnTo>
                    <a:pt x="0" y="0"/>
                  </a:lnTo>
                  <a:lnTo>
                    <a:pt x="0" y="102"/>
                  </a:lnTo>
                  <a:lnTo>
                    <a:pt x="1233" y="102"/>
                  </a:lnTo>
                  <a:lnTo>
                    <a:pt x="1279" y="51"/>
                  </a:lnTo>
                  <a:lnTo>
                    <a:pt x="1233" y="102"/>
                  </a:lnTo>
                  <a:lnTo>
                    <a:pt x="1279" y="102"/>
                  </a:lnTo>
                  <a:lnTo>
                    <a:pt x="1279" y="51"/>
                  </a:lnTo>
                  <a:lnTo>
                    <a:pt x="1187" y="51"/>
                  </a:lnTo>
                  <a:close/>
                </a:path>
              </a:pathLst>
            </a:custGeom>
            <a:solidFill>
              <a:srgbClr val="1F1A17"/>
            </a:solidFill>
            <a:ln w="9525">
              <a:noFill/>
              <a:round/>
              <a:headEnd/>
              <a:tailEnd/>
            </a:ln>
          </p:spPr>
          <p:txBody>
            <a:bodyPr/>
            <a:lstStyle/>
            <a:p>
              <a:endParaRPr lang="en-US"/>
            </a:p>
          </p:txBody>
        </p:sp>
        <p:sp>
          <p:nvSpPr>
            <p:cNvPr id="117" name="Freeform 53"/>
            <p:cNvSpPr>
              <a:spLocks/>
            </p:cNvSpPr>
            <p:nvPr/>
          </p:nvSpPr>
          <p:spPr bwMode="auto">
            <a:xfrm>
              <a:off x="7904157" y="3970626"/>
              <a:ext cx="25400" cy="115887"/>
            </a:xfrm>
            <a:custGeom>
              <a:avLst/>
              <a:gdLst>
                <a:gd name="T0" fmla="*/ 0 w 92"/>
                <a:gd name="T1" fmla="*/ 0 h 510"/>
                <a:gd name="T2" fmla="*/ 0 w 92"/>
                <a:gd name="T3" fmla="*/ 0 h 510"/>
                <a:gd name="T4" fmla="*/ 0 w 92"/>
                <a:gd name="T5" fmla="*/ 0 h 510"/>
                <a:gd name="T6" fmla="*/ 0 w 92"/>
                <a:gd name="T7" fmla="*/ 0 h 510"/>
                <a:gd name="T8" fmla="*/ 0 w 92"/>
                <a:gd name="T9" fmla="*/ 0 h 510"/>
                <a:gd name="T10" fmla="*/ 0 w 92"/>
                <a:gd name="T11" fmla="*/ 0 h 510"/>
                <a:gd name="T12" fmla="*/ 0 w 92"/>
                <a:gd name="T13" fmla="*/ 0 h 510"/>
                <a:gd name="T14" fmla="*/ 0 w 92"/>
                <a:gd name="T15" fmla="*/ 0 h 510"/>
                <a:gd name="T16" fmla="*/ 0 w 92"/>
                <a:gd name="T17" fmla="*/ 0 h 510"/>
                <a:gd name="T18" fmla="*/ 0 w 92"/>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10"/>
                <a:gd name="T32" fmla="*/ 92 w 92"/>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10">
                  <a:moveTo>
                    <a:pt x="46" y="102"/>
                  </a:moveTo>
                  <a:lnTo>
                    <a:pt x="0" y="51"/>
                  </a:lnTo>
                  <a:lnTo>
                    <a:pt x="0" y="510"/>
                  </a:lnTo>
                  <a:lnTo>
                    <a:pt x="92" y="510"/>
                  </a:lnTo>
                  <a:lnTo>
                    <a:pt x="92" y="51"/>
                  </a:lnTo>
                  <a:lnTo>
                    <a:pt x="46" y="0"/>
                  </a:lnTo>
                  <a:lnTo>
                    <a:pt x="92" y="51"/>
                  </a:lnTo>
                  <a:lnTo>
                    <a:pt x="92" y="0"/>
                  </a:lnTo>
                  <a:lnTo>
                    <a:pt x="46" y="0"/>
                  </a:lnTo>
                  <a:lnTo>
                    <a:pt x="46" y="102"/>
                  </a:lnTo>
                  <a:close/>
                </a:path>
              </a:pathLst>
            </a:custGeom>
            <a:solidFill>
              <a:srgbClr val="1F1A17"/>
            </a:solidFill>
            <a:ln w="9525">
              <a:noFill/>
              <a:round/>
              <a:headEnd/>
              <a:tailEnd/>
            </a:ln>
          </p:spPr>
          <p:txBody>
            <a:bodyPr/>
            <a:lstStyle/>
            <a:p>
              <a:endParaRPr lang="en-US"/>
            </a:p>
          </p:txBody>
        </p:sp>
        <p:sp>
          <p:nvSpPr>
            <p:cNvPr id="118" name="Rectangle 54"/>
            <p:cNvSpPr>
              <a:spLocks noChangeArrowheads="1"/>
            </p:cNvSpPr>
            <p:nvPr/>
          </p:nvSpPr>
          <p:spPr bwMode="auto">
            <a:xfrm>
              <a:off x="7916857" y="3878551"/>
              <a:ext cx="325436" cy="207962"/>
            </a:xfrm>
            <a:prstGeom prst="rect">
              <a:avLst/>
            </a:prstGeom>
            <a:solidFill>
              <a:srgbClr val="DC2B19"/>
            </a:solidFill>
            <a:ln w="9525">
              <a:noFill/>
              <a:miter lim="800000"/>
              <a:headEnd/>
              <a:tailEnd/>
            </a:ln>
          </p:spPr>
          <p:txBody>
            <a:bodyPr/>
            <a:lstStyle/>
            <a:p>
              <a:pPr eaLnBrk="0" hangingPunct="0"/>
              <a:endParaRPr lang="de-CH"/>
            </a:p>
          </p:txBody>
        </p:sp>
        <p:sp>
          <p:nvSpPr>
            <p:cNvPr id="119" name="Freeform 55"/>
            <p:cNvSpPr>
              <a:spLocks/>
            </p:cNvSpPr>
            <p:nvPr/>
          </p:nvSpPr>
          <p:spPr bwMode="auto">
            <a:xfrm>
              <a:off x="7916857" y="3865851"/>
              <a:ext cx="338136" cy="23812"/>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3" y="0"/>
                  </a:lnTo>
                  <a:lnTo>
                    <a:pt x="0" y="0"/>
                  </a:lnTo>
                  <a:lnTo>
                    <a:pt x="0" y="101"/>
                  </a:lnTo>
                  <a:lnTo>
                    <a:pt x="1233" y="101"/>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a:p>
          </p:txBody>
        </p:sp>
        <p:sp>
          <p:nvSpPr>
            <p:cNvPr id="121" name="Freeform 57"/>
            <p:cNvSpPr>
              <a:spLocks/>
            </p:cNvSpPr>
            <p:nvPr/>
          </p:nvSpPr>
          <p:spPr bwMode="auto">
            <a:xfrm>
              <a:off x="7904157" y="4073813"/>
              <a:ext cx="338136" cy="23812"/>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0" y="51"/>
                  </a:moveTo>
                  <a:lnTo>
                    <a:pt x="46" y="102"/>
                  </a:lnTo>
                  <a:lnTo>
                    <a:pt x="1279" y="102"/>
                  </a:lnTo>
                  <a:lnTo>
                    <a:pt x="1279" y="0"/>
                  </a:lnTo>
                  <a:lnTo>
                    <a:pt x="46" y="0"/>
                  </a:lnTo>
                  <a:lnTo>
                    <a:pt x="92"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a:p>
          </p:txBody>
        </p:sp>
        <p:sp>
          <p:nvSpPr>
            <p:cNvPr id="122" name="Freeform 58"/>
            <p:cNvSpPr>
              <a:spLocks/>
            </p:cNvSpPr>
            <p:nvPr/>
          </p:nvSpPr>
          <p:spPr bwMode="auto">
            <a:xfrm>
              <a:off x="7904157" y="3865851"/>
              <a:ext cx="25400" cy="220662"/>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6" y="0"/>
                  </a:moveTo>
                  <a:lnTo>
                    <a:pt x="0" y="51"/>
                  </a:lnTo>
                  <a:lnTo>
                    <a:pt x="0" y="969"/>
                  </a:lnTo>
                  <a:lnTo>
                    <a:pt x="92" y="969"/>
                  </a:lnTo>
                  <a:lnTo>
                    <a:pt x="92"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a:p>
          </p:txBody>
        </p:sp>
        <p:sp>
          <p:nvSpPr>
            <p:cNvPr id="123" name="Rectangle 59"/>
            <p:cNvSpPr>
              <a:spLocks noChangeArrowheads="1"/>
            </p:cNvSpPr>
            <p:nvPr/>
          </p:nvSpPr>
          <p:spPr bwMode="auto">
            <a:xfrm>
              <a:off x="6157177" y="4180175"/>
              <a:ext cx="155574" cy="334962"/>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AvantGarde Bk BT" pitchFamily="34" charset="0"/>
                </a:rPr>
                <a:t>0</a:t>
              </a:r>
              <a:endParaRPr lang="en-US">
                <a:latin typeface="Tahoma" pitchFamily="34" charset="0"/>
              </a:endParaRPr>
            </a:p>
          </p:txBody>
        </p:sp>
        <p:sp>
          <p:nvSpPr>
            <p:cNvPr id="124" name="Rectangle 60"/>
            <p:cNvSpPr>
              <a:spLocks noChangeArrowheads="1"/>
            </p:cNvSpPr>
            <p:nvPr/>
          </p:nvSpPr>
          <p:spPr bwMode="auto">
            <a:xfrm>
              <a:off x="8447932" y="4146838"/>
              <a:ext cx="155574" cy="334962"/>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AvantGarde Bk BT" pitchFamily="34" charset="0"/>
                </a:rPr>
                <a:t>2</a:t>
              </a:r>
              <a:endParaRPr lang="en-US">
                <a:latin typeface="Tahoma" pitchFamily="34" charset="0"/>
              </a:endParaRPr>
            </a:p>
          </p:txBody>
        </p:sp>
        <p:sp>
          <p:nvSpPr>
            <p:cNvPr id="125" name="Rectangle 61"/>
            <p:cNvSpPr>
              <a:spLocks noChangeArrowheads="1"/>
            </p:cNvSpPr>
            <p:nvPr/>
          </p:nvSpPr>
          <p:spPr bwMode="auto">
            <a:xfrm>
              <a:off x="8611444" y="4118263"/>
              <a:ext cx="153987" cy="334962"/>
            </a:xfrm>
            <a:prstGeom prst="rect">
              <a:avLst/>
            </a:prstGeom>
            <a:noFill/>
            <a:ln w="9525">
              <a:noFill/>
              <a:miter lim="800000"/>
              <a:headEnd/>
              <a:tailEnd/>
            </a:ln>
          </p:spPr>
          <p:txBody>
            <a:bodyPr wrap="none" lIns="0" tIns="0" rIns="0" bIns="0">
              <a:spAutoFit/>
            </a:bodyPr>
            <a:lstStyle/>
            <a:p>
              <a:pPr eaLnBrk="0" hangingPunct="0"/>
              <a:r>
                <a:rPr lang="en-US" sz="2200">
                  <a:solidFill>
                    <a:srgbClr val="000000"/>
                  </a:solidFill>
                  <a:latin typeface="Symbol" pitchFamily="18" charset="2"/>
                </a:rPr>
                <a:t>p</a:t>
              </a:r>
              <a:endParaRPr lang="en-US">
                <a:latin typeface="Tahoma" pitchFamily="34" charset="0"/>
              </a:endParaRPr>
            </a:p>
          </p:txBody>
        </p:sp>
        <p:cxnSp>
          <p:nvCxnSpPr>
            <p:cNvPr id="7" name="Straight Connector 6"/>
            <p:cNvCxnSpPr/>
            <p:nvPr/>
          </p:nvCxnSpPr>
          <p:spPr>
            <a:xfrm>
              <a:off x="8235844" y="3770541"/>
              <a:ext cx="0" cy="313852"/>
            </a:xfrm>
            <a:prstGeom prst="line">
              <a:avLst/>
            </a:prstGeom>
            <a:ln w="190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29329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546130">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546130">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54612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5461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54617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54617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46130">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46128"/>
                                        </p:tgtEl>
                                        <p:attrNameLst>
                                          <p:attrName>style.visibility</p:attrName>
                                        </p:attrNameLst>
                                      </p:cBhvr>
                                      <p:to>
                                        <p:strVal val="visible"/>
                                      </p:to>
                                    </p:set>
                                  </p:childTnLst>
                                </p:cTn>
                              </p:par>
                              <p:par>
                                <p:cTn id="32" presetID="22" presetClass="exit" presetSubtype="2" fill="hold" nodeType="withEffect">
                                  <p:stCondLst>
                                    <p:cond delay="0"/>
                                  </p:stCondLst>
                                  <p:childTnLst>
                                    <p:animEffect transition="out" filter="wipe(righ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3546174"/>
                                        </p:tgtEl>
                                      </p:cBhvr>
                                    </p:animEffect>
                                    <p:set>
                                      <p:cBhvr>
                                        <p:cTn id="37" dur="1" fill="hold">
                                          <p:stCondLst>
                                            <p:cond delay="499"/>
                                          </p:stCondLst>
                                        </p:cTn>
                                        <p:tgtEl>
                                          <p:spTgt spid="354617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546175"/>
                                        </p:tgtEl>
                                      </p:cBhvr>
                                    </p:animEffect>
                                    <p:set>
                                      <p:cBhvr>
                                        <p:cTn id="40" dur="1" fill="hold">
                                          <p:stCondLst>
                                            <p:cond delay="499"/>
                                          </p:stCondLst>
                                        </p:cTn>
                                        <p:tgtEl>
                                          <p:spTgt spid="3546175"/>
                                        </p:tgtEl>
                                        <p:attrNameLst>
                                          <p:attrName>style.visibility</p:attrName>
                                        </p:attrNameLst>
                                      </p:cBhvr>
                                      <p:to>
                                        <p:strVal val="hidden"/>
                                      </p:to>
                                    </p:set>
                                  </p:childTnLst>
                                </p:cTn>
                              </p:par>
                              <p:par>
                                <p:cTn id="41" presetID="22" presetClass="entr" presetSubtype="2"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right)">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6126" grpId="0" uiExpand="1" animBg="1"/>
      <p:bldP spid="3546127" grpId="0" uiExpand="1" animBg="1"/>
      <p:bldP spid="3546128" grpId="0" animBg="1"/>
      <p:bldP spid="3546130" grpId="0" uiExpand="1" build="p"/>
      <p:bldP spid="3546174" grpId="0" uiExpand="1" animBg="1"/>
      <p:bldP spid="3546174" grpId="1" animBg="1"/>
      <p:bldP spid="3546175" grpId="0" uiExpand="1" animBg="1"/>
      <p:bldP spid="3546175" grpId="1"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45896" y="137987"/>
            <a:ext cx="7315200" cy="609600"/>
          </a:xfrm>
        </p:spPr>
        <p:txBody>
          <a:bodyPr/>
          <a:lstStyle/>
          <a:p>
            <a:r>
              <a:rPr lang="en-US" dirty="0">
                <a:latin typeface="Arial" charset="0"/>
              </a:rPr>
              <a:t>Harris Detector </a:t>
            </a:r>
            <a:r>
              <a:rPr lang="pl-PL" sz="2000" dirty="0">
                <a:latin typeface="Arial" charset="0"/>
              </a:rPr>
              <a:t>[</a:t>
            </a:r>
            <a:r>
              <a:rPr lang="pl-PL" sz="2000" dirty="0"/>
              <a:t>Harris88</a:t>
            </a:r>
            <a:r>
              <a:rPr lang="pl-PL" sz="2000" dirty="0">
                <a:latin typeface="Arial" charset="0"/>
              </a:rPr>
              <a:t>]</a:t>
            </a:r>
            <a:endParaRPr lang="en-US" sz="2000" dirty="0">
              <a:latin typeface="Arial" charset="0"/>
            </a:endParaRPr>
          </a:p>
        </p:txBody>
      </p:sp>
      <p:graphicFrame>
        <p:nvGraphicFramePr>
          <p:cNvPr id="34820" name="Object 2"/>
          <p:cNvGraphicFramePr>
            <a:graphicFrameLocks noChangeAspect="1"/>
          </p:cNvGraphicFramePr>
          <p:nvPr>
            <p:extLst>
              <p:ext uri="{D42A27DB-BD31-4B8C-83A1-F6EECF244321}">
                <p14:modId xmlns:p14="http://schemas.microsoft.com/office/powerpoint/2010/main" val="3011258447"/>
              </p:ext>
            </p:extLst>
          </p:nvPr>
        </p:nvGraphicFramePr>
        <p:xfrm>
          <a:off x="412750" y="1071563"/>
          <a:ext cx="4371975" cy="820737"/>
        </p:xfrm>
        <a:graphic>
          <a:graphicData uri="http://schemas.openxmlformats.org/presentationml/2006/ole">
            <mc:AlternateContent xmlns:mc="http://schemas.openxmlformats.org/markup-compatibility/2006">
              <mc:Choice xmlns:v="urn:schemas-microsoft-com:vml" Requires="v">
                <p:oleObj spid="_x0000_s35054" name="Equation" r:id="rId4" imgW="2705040" imgH="507960" progId="Equation.3">
                  <p:embed/>
                </p:oleObj>
              </mc:Choice>
              <mc:Fallback>
                <p:oleObj name="Equation" r:id="rId4" imgW="2705040" imgH="507960" progId="Equation.3">
                  <p:embed/>
                  <p:pic>
                    <p:nvPicPr>
                      <p:cNvPr id="0" name="Object 2"/>
                      <p:cNvPicPr>
                        <a:picLocks noChangeAspect="1" noChangeArrowheads="1"/>
                      </p:cNvPicPr>
                      <p:nvPr/>
                    </p:nvPicPr>
                    <p:blipFill>
                      <a:blip r:embed="rId5"/>
                      <a:srcRect/>
                      <a:stretch>
                        <a:fillRect/>
                      </a:stretch>
                    </p:blipFill>
                    <p:spPr bwMode="auto">
                      <a:xfrm>
                        <a:off x="412750" y="1071563"/>
                        <a:ext cx="4371975" cy="820737"/>
                      </a:xfrm>
                      <a:prstGeom prst="rect">
                        <a:avLst/>
                      </a:prstGeom>
                      <a:noFill/>
                      <a:extLst/>
                    </p:spPr>
                  </p:pic>
                </p:oleObj>
              </mc:Fallback>
            </mc:AlternateContent>
          </a:graphicData>
        </a:graphic>
      </p:graphicFrame>
      <p:sp>
        <p:nvSpPr>
          <p:cNvPr id="8201" name="Slide Number Placeholder 5"/>
          <p:cNvSpPr>
            <a:spLocks noGrp="1"/>
          </p:cNvSpPr>
          <p:nvPr>
            <p:ph type="sldNum" sz="quarter" idx="10"/>
          </p:nvPr>
        </p:nvSpPr>
        <p:spPr>
          <a:xfrm>
            <a:off x="6553200" y="6062662"/>
            <a:ext cx="2133600" cy="365125"/>
          </a:xfrm>
        </p:spPr>
        <p:txBody>
          <a:bodyPr/>
          <a:lstStyle/>
          <a:p>
            <a:pPr>
              <a:defRPr/>
            </a:pPr>
            <a:fld id="{20DF674B-0DFB-4824-88D8-0975E4120CC4}" type="slidenum">
              <a:rPr lang="de-DE" smtClean="0"/>
              <a:pPr>
                <a:defRPr/>
              </a:pPr>
              <a:t>6</a:t>
            </a:fld>
            <a:endParaRPr lang="de-DE"/>
          </a:p>
        </p:txBody>
      </p:sp>
      <p:pic>
        <p:nvPicPr>
          <p:cNvPr id="34822" name="Picture 5"/>
          <p:cNvPicPr>
            <a:picLocks noChangeAspect="1" noChangeArrowheads="1"/>
          </p:cNvPicPr>
          <p:nvPr/>
        </p:nvPicPr>
        <p:blipFill>
          <a:blip r:embed="rId6" cstate="print"/>
          <a:srcRect/>
          <a:stretch>
            <a:fillRect/>
          </a:stretch>
        </p:blipFill>
        <p:spPr bwMode="auto">
          <a:xfrm>
            <a:off x="7667625" y="939800"/>
            <a:ext cx="1079500" cy="839787"/>
          </a:xfrm>
          <a:prstGeom prst="rect">
            <a:avLst/>
          </a:prstGeom>
          <a:noFill/>
          <a:ln w="12700" cap="sq">
            <a:solidFill>
              <a:schemeClr val="tx1"/>
            </a:solidFill>
            <a:miter lim="800000"/>
            <a:headEnd type="none" w="sm" len="sm"/>
            <a:tailEnd type="none" w="sm" len="sm"/>
          </a:ln>
        </p:spPr>
      </p:pic>
      <p:sp>
        <p:nvSpPr>
          <p:cNvPr id="8203" name="Text Box 9"/>
          <p:cNvSpPr txBox="1">
            <a:spLocks noChangeArrowheads="1"/>
          </p:cNvSpPr>
          <p:nvPr/>
        </p:nvSpPr>
        <p:spPr bwMode="auto">
          <a:xfrm>
            <a:off x="4965946" y="1837709"/>
            <a:ext cx="1800225" cy="58102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1600" dirty="0"/>
              <a:t>1. Image derivatives</a:t>
            </a:r>
            <a:endParaRPr lang="en-US" sz="1600" dirty="0"/>
          </a:p>
        </p:txBody>
      </p:sp>
      <p:sp>
        <p:nvSpPr>
          <p:cNvPr id="8204" name="Text Box 10"/>
          <p:cNvSpPr txBox="1">
            <a:spLocks noChangeArrowheads="1"/>
          </p:cNvSpPr>
          <p:nvPr/>
        </p:nvSpPr>
        <p:spPr bwMode="auto">
          <a:xfrm>
            <a:off x="3673475" y="2813050"/>
            <a:ext cx="1943100" cy="58102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1600"/>
              <a:t>2. Square of derivatives</a:t>
            </a:r>
            <a:endParaRPr lang="en-US" sz="1600"/>
          </a:p>
        </p:txBody>
      </p:sp>
      <p:sp>
        <p:nvSpPr>
          <p:cNvPr id="8205" name="Text Box 11"/>
          <p:cNvSpPr txBox="1">
            <a:spLocks noChangeArrowheads="1"/>
          </p:cNvSpPr>
          <p:nvPr/>
        </p:nvSpPr>
        <p:spPr bwMode="auto">
          <a:xfrm>
            <a:off x="3636963" y="3676650"/>
            <a:ext cx="1944687" cy="58102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1600"/>
              <a:t>3. Gaussian </a:t>
            </a:r>
            <a:br>
              <a:rPr lang="pl-PL" sz="1600"/>
            </a:br>
            <a:r>
              <a:rPr lang="pl-PL" sz="1600"/>
              <a:t>    filter </a:t>
            </a:r>
            <a:r>
              <a:rPr lang="pl-PL" sz="1600" i="1"/>
              <a:t>g(</a:t>
            </a:r>
            <a:r>
              <a:rPr lang="pl-PL" sz="1600" i="1">
                <a:latin typeface="Symbol" pitchFamily="18" charset="2"/>
              </a:rPr>
              <a:t>s</a:t>
            </a:r>
            <a:r>
              <a:rPr lang="pl-PL" sz="1600" i="1" baseline="-25000"/>
              <a:t>I</a:t>
            </a:r>
            <a:r>
              <a:rPr lang="pl-PL" sz="1600" i="1"/>
              <a:t>)</a:t>
            </a:r>
            <a:endParaRPr lang="en-US" sz="1600" i="1"/>
          </a:p>
        </p:txBody>
      </p:sp>
      <p:grpSp>
        <p:nvGrpSpPr>
          <p:cNvPr id="2" name="Group 12"/>
          <p:cNvGrpSpPr>
            <a:grpSpLocks/>
          </p:cNvGrpSpPr>
          <p:nvPr/>
        </p:nvGrpSpPr>
        <p:grpSpPr bwMode="auto">
          <a:xfrm>
            <a:off x="6445250" y="1839912"/>
            <a:ext cx="2519363" cy="865188"/>
            <a:chOff x="3356" y="1638"/>
            <a:chExt cx="2041" cy="756"/>
          </a:xfrm>
        </p:grpSpPr>
        <p:pic>
          <p:nvPicPr>
            <p:cNvPr id="34846" name="Picture 13"/>
            <p:cNvPicPr>
              <a:picLocks noChangeAspect="1" noChangeArrowheads="1"/>
            </p:cNvPicPr>
            <p:nvPr/>
          </p:nvPicPr>
          <p:blipFill>
            <a:blip r:embed="rId7" cstate="print"/>
            <a:srcRect/>
            <a:stretch>
              <a:fillRect/>
            </a:stretch>
          </p:blipFill>
          <p:spPr bwMode="auto">
            <a:xfrm>
              <a:off x="3356" y="1684"/>
              <a:ext cx="907" cy="710"/>
            </a:xfrm>
            <a:prstGeom prst="rect">
              <a:avLst/>
            </a:prstGeom>
            <a:noFill/>
            <a:ln w="12700" cap="sq">
              <a:noFill/>
              <a:miter lim="800000"/>
              <a:headEnd type="none" w="sm" len="sm"/>
              <a:tailEnd type="none" w="sm" len="sm"/>
            </a:ln>
          </p:spPr>
        </p:pic>
        <p:pic>
          <p:nvPicPr>
            <p:cNvPr id="34847" name="Picture 14"/>
            <p:cNvPicPr>
              <a:picLocks noChangeAspect="1" noChangeArrowheads="1"/>
            </p:cNvPicPr>
            <p:nvPr/>
          </p:nvPicPr>
          <p:blipFill>
            <a:blip r:embed="rId8" cstate="print"/>
            <a:srcRect/>
            <a:stretch>
              <a:fillRect/>
            </a:stretch>
          </p:blipFill>
          <p:spPr bwMode="auto">
            <a:xfrm>
              <a:off x="4321" y="1684"/>
              <a:ext cx="918" cy="709"/>
            </a:xfrm>
            <a:prstGeom prst="rect">
              <a:avLst/>
            </a:prstGeom>
            <a:noFill/>
            <a:ln w="12700" cap="sq">
              <a:noFill/>
              <a:miter lim="800000"/>
              <a:headEnd type="none" w="sm" len="sm"/>
              <a:tailEnd type="none" w="sm" len="sm"/>
            </a:ln>
          </p:spPr>
        </p:pic>
        <p:sp>
          <p:nvSpPr>
            <p:cNvPr id="34848" name="Text Box 15"/>
            <p:cNvSpPr txBox="1">
              <a:spLocks noChangeArrowheads="1"/>
            </p:cNvSpPr>
            <p:nvPr/>
          </p:nvSpPr>
          <p:spPr bwMode="auto">
            <a:xfrm>
              <a:off x="4059" y="1638"/>
              <a:ext cx="363" cy="32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i="1">
                  <a:solidFill>
                    <a:schemeClr val="bg1"/>
                  </a:solidFill>
                </a:rPr>
                <a:t>I</a:t>
              </a:r>
              <a:r>
                <a:rPr lang="pl-PL" i="1" baseline="-25000">
                  <a:solidFill>
                    <a:schemeClr val="bg1"/>
                  </a:solidFill>
                </a:rPr>
                <a:t>x</a:t>
              </a:r>
              <a:endParaRPr lang="en-US" i="1" baseline="-25000">
                <a:solidFill>
                  <a:schemeClr val="bg1"/>
                </a:solidFill>
              </a:endParaRPr>
            </a:p>
          </p:txBody>
        </p:sp>
        <p:sp>
          <p:nvSpPr>
            <p:cNvPr id="34849" name="Text Box 16"/>
            <p:cNvSpPr txBox="1">
              <a:spLocks noChangeArrowheads="1"/>
            </p:cNvSpPr>
            <p:nvPr/>
          </p:nvSpPr>
          <p:spPr bwMode="auto">
            <a:xfrm>
              <a:off x="5034" y="1638"/>
              <a:ext cx="363" cy="32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i="1">
                  <a:solidFill>
                    <a:schemeClr val="bg1"/>
                  </a:solidFill>
                </a:rPr>
                <a:t>I</a:t>
              </a:r>
              <a:r>
                <a:rPr lang="pl-PL" i="1" baseline="-25000">
                  <a:solidFill>
                    <a:schemeClr val="bg1"/>
                  </a:solidFill>
                </a:rPr>
                <a:t>y</a:t>
              </a:r>
              <a:endParaRPr lang="en-US" i="1" baseline="-25000">
                <a:solidFill>
                  <a:schemeClr val="bg1"/>
                </a:solidFill>
              </a:endParaRPr>
            </a:p>
          </p:txBody>
        </p:sp>
      </p:grpSp>
      <p:pic>
        <p:nvPicPr>
          <p:cNvPr id="8207" name="Picture 17"/>
          <p:cNvPicPr>
            <a:picLocks noGrp="1" noChangeAspect="1" noChangeArrowheads="1"/>
          </p:cNvPicPr>
          <p:nvPr>
            <p:ph sz="quarter" idx="3"/>
          </p:nvPr>
        </p:nvPicPr>
        <p:blipFill>
          <a:blip r:embed="rId9" cstate="print"/>
          <a:srcRect/>
          <a:stretch>
            <a:fillRect/>
          </a:stretch>
        </p:blipFill>
        <p:spPr>
          <a:xfrm>
            <a:off x="7588250" y="2732087"/>
            <a:ext cx="1196975" cy="836613"/>
          </a:xfrm>
        </p:spPr>
      </p:pic>
      <p:pic>
        <p:nvPicPr>
          <p:cNvPr id="8208" name="Picture 18"/>
          <p:cNvPicPr>
            <a:picLocks noChangeAspect="1" noChangeArrowheads="1"/>
          </p:cNvPicPr>
          <p:nvPr/>
        </p:nvPicPr>
        <p:blipFill>
          <a:blip r:embed="rId10" cstate="print"/>
          <a:srcRect/>
          <a:stretch>
            <a:fillRect/>
          </a:stretch>
        </p:blipFill>
        <p:spPr bwMode="auto">
          <a:xfrm>
            <a:off x="5133975" y="2740025"/>
            <a:ext cx="1196975" cy="831850"/>
          </a:xfrm>
          <a:prstGeom prst="rect">
            <a:avLst/>
          </a:prstGeom>
          <a:noFill/>
          <a:ln w="12700" cap="sq">
            <a:noFill/>
            <a:miter lim="800000"/>
            <a:headEnd type="none" w="sm" len="sm"/>
            <a:tailEnd type="none" w="sm" len="sm"/>
          </a:ln>
        </p:spPr>
      </p:pic>
      <p:pic>
        <p:nvPicPr>
          <p:cNvPr id="8209" name="Picture 19"/>
          <p:cNvPicPr>
            <a:picLocks noChangeAspect="1" noChangeArrowheads="1"/>
          </p:cNvPicPr>
          <p:nvPr/>
        </p:nvPicPr>
        <p:blipFill>
          <a:blip r:embed="rId11" cstate="print"/>
          <a:srcRect/>
          <a:stretch>
            <a:fillRect/>
          </a:stretch>
        </p:blipFill>
        <p:spPr bwMode="auto">
          <a:xfrm>
            <a:off x="6365875" y="2740025"/>
            <a:ext cx="1195388" cy="830262"/>
          </a:xfrm>
          <a:prstGeom prst="rect">
            <a:avLst/>
          </a:prstGeom>
          <a:noFill/>
          <a:ln w="12700" cap="sq">
            <a:noFill/>
            <a:miter lim="800000"/>
            <a:headEnd type="none" w="sm" len="sm"/>
            <a:tailEnd type="none" w="sm" len="sm"/>
          </a:ln>
        </p:spPr>
      </p:pic>
      <p:sp>
        <p:nvSpPr>
          <p:cNvPr id="8210" name="Text Box 20"/>
          <p:cNvSpPr txBox="1">
            <a:spLocks noChangeArrowheads="1"/>
          </p:cNvSpPr>
          <p:nvPr/>
        </p:nvSpPr>
        <p:spPr bwMode="auto">
          <a:xfrm>
            <a:off x="5942013" y="2693987"/>
            <a:ext cx="466725" cy="3698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i="1">
                <a:solidFill>
                  <a:schemeClr val="bg1"/>
                </a:solidFill>
              </a:rPr>
              <a:t>I</a:t>
            </a:r>
            <a:r>
              <a:rPr lang="pl-PL" i="1" baseline="-25000">
                <a:solidFill>
                  <a:schemeClr val="bg1"/>
                </a:solidFill>
              </a:rPr>
              <a:t>x</a:t>
            </a:r>
            <a:r>
              <a:rPr lang="pl-PL" i="1" baseline="30000">
                <a:solidFill>
                  <a:schemeClr val="bg1"/>
                </a:solidFill>
              </a:rPr>
              <a:t>2</a:t>
            </a:r>
            <a:endParaRPr lang="en-US" i="1" baseline="30000">
              <a:solidFill>
                <a:schemeClr val="bg1"/>
              </a:solidFill>
            </a:endParaRPr>
          </a:p>
        </p:txBody>
      </p:sp>
      <p:sp>
        <p:nvSpPr>
          <p:cNvPr id="8211" name="Text Box 21"/>
          <p:cNvSpPr txBox="1">
            <a:spLocks noChangeArrowheads="1"/>
          </p:cNvSpPr>
          <p:nvPr/>
        </p:nvSpPr>
        <p:spPr bwMode="auto">
          <a:xfrm>
            <a:off x="7165975" y="2668587"/>
            <a:ext cx="466725" cy="3698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i="1">
                <a:solidFill>
                  <a:schemeClr val="bg1"/>
                </a:solidFill>
              </a:rPr>
              <a:t>I</a:t>
            </a:r>
            <a:r>
              <a:rPr lang="pl-PL" i="1" baseline="-25000">
                <a:solidFill>
                  <a:schemeClr val="bg1"/>
                </a:solidFill>
              </a:rPr>
              <a:t>y</a:t>
            </a:r>
            <a:r>
              <a:rPr lang="pl-PL" i="1" baseline="30000">
                <a:solidFill>
                  <a:schemeClr val="bg1"/>
                </a:solidFill>
              </a:rPr>
              <a:t>2</a:t>
            </a:r>
            <a:endParaRPr lang="en-US" i="1" baseline="30000">
              <a:solidFill>
                <a:schemeClr val="bg1"/>
              </a:solidFill>
            </a:endParaRPr>
          </a:p>
        </p:txBody>
      </p:sp>
      <p:sp>
        <p:nvSpPr>
          <p:cNvPr id="8212" name="Text Box 22"/>
          <p:cNvSpPr txBox="1">
            <a:spLocks noChangeArrowheads="1"/>
          </p:cNvSpPr>
          <p:nvPr/>
        </p:nvSpPr>
        <p:spPr bwMode="auto">
          <a:xfrm>
            <a:off x="8318500" y="2668587"/>
            <a:ext cx="538163" cy="3698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i="1">
                <a:solidFill>
                  <a:schemeClr val="bg1"/>
                </a:solidFill>
              </a:rPr>
              <a:t>I</a:t>
            </a:r>
            <a:r>
              <a:rPr lang="pl-PL" i="1" baseline="-25000">
                <a:solidFill>
                  <a:schemeClr val="bg1"/>
                </a:solidFill>
              </a:rPr>
              <a:t>x</a:t>
            </a:r>
            <a:r>
              <a:rPr lang="pl-PL" i="1">
                <a:solidFill>
                  <a:schemeClr val="bg1"/>
                </a:solidFill>
              </a:rPr>
              <a:t>I</a:t>
            </a:r>
            <a:r>
              <a:rPr lang="pl-PL" i="1" baseline="-25000">
                <a:solidFill>
                  <a:schemeClr val="bg1"/>
                </a:solidFill>
              </a:rPr>
              <a:t>y</a:t>
            </a:r>
            <a:endParaRPr lang="en-US" i="1" baseline="-25000">
              <a:solidFill>
                <a:schemeClr val="bg1"/>
              </a:solidFill>
            </a:endParaRPr>
          </a:p>
        </p:txBody>
      </p:sp>
      <p:pic>
        <p:nvPicPr>
          <p:cNvPr id="8213" name="Picture 6"/>
          <p:cNvPicPr>
            <a:picLocks noChangeAspect="1" noChangeArrowheads="1"/>
          </p:cNvPicPr>
          <p:nvPr/>
        </p:nvPicPr>
        <p:blipFill>
          <a:blip r:embed="rId12" cstate="print"/>
          <a:srcRect/>
          <a:stretch>
            <a:fillRect/>
          </a:stretch>
        </p:blipFill>
        <p:spPr bwMode="auto">
          <a:xfrm>
            <a:off x="5148263" y="3640137"/>
            <a:ext cx="1182687" cy="823913"/>
          </a:xfrm>
          <a:prstGeom prst="rect">
            <a:avLst/>
          </a:prstGeom>
          <a:noFill/>
          <a:ln w="12700" cap="sq">
            <a:noFill/>
            <a:miter lim="800000"/>
            <a:headEnd type="none" w="sm" len="sm"/>
            <a:tailEnd type="none" w="sm" len="sm"/>
          </a:ln>
        </p:spPr>
      </p:pic>
      <p:pic>
        <p:nvPicPr>
          <p:cNvPr id="8214" name="Picture 7"/>
          <p:cNvPicPr>
            <a:picLocks noChangeAspect="1" noChangeArrowheads="1"/>
          </p:cNvPicPr>
          <p:nvPr/>
        </p:nvPicPr>
        <p:blipFill>
          <a:blip r:embed="rId13" cstate="print"/>
          <a:srcRect/>
          <a:stretch>
            <a:fillRect/>
          </a:stretch>
        </p:blipFill>
        <p:spPr bwMode="auto">
          <a:xfrm>
            <a:off x="6351588" y="3640137"/>
            <a:ext cx="1182687" cy="823913"/>
          </a:xfrm>
          <a:prstGeom prst="rect">
            <a:avLst/>
          </a:prstGeom>
          <a:noFill/>
          <a:ln w="12700" cap="sq">
            <a:noFill/>
            <a:miter lim="800000"/>
            <a:headEnd type="none" w="sm" len="sm"/>
            <a:tailEnd type="none" w="sm" len="sm"/>
          </a:ln>
        </p:spPr>
      </p:pic>
      <p:pic>
        <p:nvPicPr>
          <p:cNvPr id="8215" name="Picture 8"/>
          <p:cNvPicPr>
            <a:picLocks noChangeAspect="1" noChangeArrowheads="1"/>
          </p:cNvPicPr>
          <p:nvPr/>
        </p:nvPicPr>
        <p:blipFill>
          <a:blip r:embed="rId14" cstate="print"/>
          <a:srcRect/>
          <a:stretch>
            <a:fillRect/>
          </a:stretch>
        </p:blipFill>
        <p:spPr bwMode="auto">
          <a:xfrm>
            <a:off x="7597775" y="3640137"/>
            <a:ext cx="1182688" cy="814388"/>
          </a:xfrm>
          <a:prstGeom prst="rect">
            <a:avLst/>
          </a:prstGeom>
          <a:noFill/>
          <a:ln w="12700" cap="sq">
            <a:noFill/>
            <a:miter lim="800000"/>
            <a:headEnd type="none" w="sm" len="sm"/>
            <a:tailEnd type="none" w="sm" len="sm"/>
          </a:ln>
        </p:spPr>
      </p:pic>
      <p:sp>
        <p:nvSpPr>
          <p:cNvPr id="8216" name="Text Box 23"/>
          <p:cNvSpPr txBox="1">
            <a:spLocks noChangeArrowheads="1"/>
          </p:cNvSpPr>
          <p:nvPr/>
        </p:nvSpPr>
        <p:spPr bwMode="auto">
          <a:xfrm>
            <a:off x="5638800" y="3668712"/>
            <a:ext cx="922338" cy="3698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i="1">
                <a:solidFill>
                  <a:schemeClr val="bg1"/>
                </a:solidFill>
              </a:rPr>
              <a:t>g(I</a:t>
            </a:r>
            <a:r>
              <a:rPr lang="pl-PL" i="1" baseline="-25000">
                <a:solidFill>
                  <a:schemeClr val="bg1"/>
                </a:solidFill>
              </a:rPr>
              <a:t>x</a:t>
            </a:r>
            <a:r>
              <a:rPr lang="pl-PL" i="1" baseline="30000">
                <a:solidFill>
                  <a:schemeClr val="bg1"/>
                </a:solidFill>
              </a:rPr>
              <a:t>2</a:t>
            </a:r>
            <a:r>
              <a:rPr lang="pl-PL" i="1">
                <a:solidFill>
                  <a:schemeClr val="bg1"/>
                </a:solidFill>
              </a:rPr>
              <a:t>)</a:t>
            </a:r>
            <a:endParaRPr lang="en-US" i="1">
              <a:solidFill>
                <a:schemeClr val="bg1"/>
              </a:solidFill>
            </a:endParaRPr>
          </a:p>
        </p:txBody>
      </p:sp>
      <p:sp>
        <p:nvSpPr>
          <p:cNvPr id="8217" name="Text Box 24"/>
          <p:cNvSpPr txBox="1">
            <a:spLocks noChangeArrowheads="1"/>
          </p:cNvSpPr>
          <p:nvPr/>
        </p:nvSpPr>
        <p:spPr bwMode="auto">
          <a:xfrm>
            <a:off x="6858000" y="3668712"/>
            <a:ext cx="925513" cy="3698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i="1">
                <a:solidFill>
                  <a:schemeClr val="bg1"/>
                </a:solidFill>
              </a:rPr>
              <a:t>g(I</a:t>
            </a:r>
            <a:r>
              <a:rPr lang="pl-PL" i="1" baseline="-25000">
                <a:solidFill>
                  <a:schemeClr val="bg1"/>
                </a:solidFill>
              </a:rPr>
              <a:t>y</a:t>
            </a:r>
            <a:r>
              <a:rPr lang="pl-PL" i="1" baseline="30000">
                <a:solidFill>
                  <a:schemeClr val="bg1"/>
                </a:solidFill>
              </a:rPr>
              <a:t>2</a:t>
            </a:r>
            <a:r>
              <a:rPr lang="pl-PL" i="1">
                <a:solidFill>
                  <a:schemeClr val="bg1"/>
                </a:solidFill>
              </a:rPr>
              <a:t>)</a:t>
            </a:r>
            <a:endParaRPr lang="en-US" i="1">
              <a:solidFill>
                <a:schemeClr val="bg1"/>
              </a:solidFill>
            </a:endParaRPr>
          </a:p>
        </p:txBody>
      </p:sp>
      <p:sp>
        <p:nvSpPr>
          <p:cNvPr id="8218" name="Text Box 25"/>
          <p:cNvSpPr txBox="1">
            <a:spLocks noChangeArrowheads="1"/>
          </p:cNvSpPr>
          <p:nvPr/>
        </p:nvSpPr>
        <p:spPr bwMode="auto">
          <a:xfrm>
            <a:off x="8035925" y="3592512"/>
            <a:ext cx="925513" cy="3698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i="1">
                <a:solidFill>
                  <a:schemeClr val="bg1"/>
                </a:solidFill>
              </a:rPr>
              <a:t>g(I</a:t>
            </a:r>
            <a:r>
              <a:rPr lang="pl-PL" i="1" baseline="-25000">
                <a:solidFill>
                  <a:schemeClr val="bg1"/>
                </a:solidFill>
              </a:rPr>
              <a:t>x</a:t>
            </a:r>
            <a:r>
              <a:rPr lang="pl-PL" i="1">
                <a:solidFill>
                  <a:schemeClr val="bg1"/>
                </a:solidFill>
              </a:rPr>
              <a:t>I</a:t>
            </a:r>
            <a:r>
              <a:rPr lang="pl-PL" i="1" baseline="-25000">
                <a:solidFill>
                  <a:schemeClr val="bg1"/>
                </a:solidFill>
              </a:rPr>
              <a:t>y</a:t>
            </a:r>
            <a:r>
              <a:rPr lang="pl-PL" i="1">
                <a:solidFill>
                  <a:schemeClr val="bg1"/>
                </a:solidFill>
              </a:rPr>
              <a:t>)</a:t>
            </a:r>
            <a:endParaRPr lang="en-US" i="1">
              <a:solidFill>
                <a:schemeClr val="bg1"/>
              </a:solidFill>
            </a:endParaRPr>
          </a:p>
        </p:txBody>
      </p:sp>
      <p:pic>
        <p:nvPicPr>
          <p:cNvPr id="8219" name="Picture 27"/>
          <p:cNvPicPr>
            <a:picLocks noChangeAspect="1" noChangeArrowheads="1"/>
          </p:cNvPicPr>
          <p:nvPr/>
        </p:nvPicPr>
        <p:blipFill>
          <a:blip r:embed="rId15" cstate="print"/>
          <a:srcRect/>
          <a:stretch>
            <a:fillRect/>
          </a:stretch>
        </p:blipFill>
        <p:spPr bwMode="auto">
          <a:xfrm>
            <a:off x="6337300" y="4575175"/>
            <a:ext cx="2447925" cy="1895475"/>
          </a:xfrm>
          <a:prstGeom prst="rect">
            <a:avLst/>
          </a:prstGeom>
          <a:noFill/>
          <a:ln w="12700" cap="sq">
            <a:noFill/>
            <a:miter lim="800000"/>
            <a:headEnd type="none" w="sm" len="sm"/>
            <a:tailEnd type="none" w="sm" len="sm"/>
          </a:ln>
        </p:spPr>
      </p:pic>
      <p:graphicFrame>
        <p:nvGraphicFramePr>
          <p:cNvPr id="8195" name="Object 3"/>
          <p:cNvGraphicFramePr>
            <a:graphicFrameLocks noChangeAspect="1"/>
          </p:cNvGraphicFramePr>
          <p:nvPr>
            <p:extLst>
              <p:ext uri="{D42A27DB-BD31-4B8C-83A1-F6EECF244321}">
                <p14:modId xmlns:p14="http://schemas.microsoft.com/office/powerpoint/2010/main" val="2464318836"/>
              </p:ext>
            </p:extLst>
          </p:nvPr>
        </p:nvGraphicFramePr>
        <p:xfrm>
          <a:off x="789781" y="5457825"/>
          <a:ext cx="5348288" cy="488950"/>
        </p:xfrm>
        <a:graphic>
          <a:graphicData uri="http://schemas.openxmlformats.org/presentationml/2006/ole">
            <mc:AlternateContent xmlns:mc="http://schemas.openxmlformats.org/markup-compatibility/2006">
              <mc:Choice xmlns:v="urn:schemas-microsoft-com:vml" Requires="v">
                <p:oleObj spid="_x0000_s35055" name="Equation" r:id="rId16" imgW="2793960" imgH="253800" progId="Equation.3">
                  <p:embed/>
                </p:oleObj>
              </mc:Choice>
              <mc:Fallback>
                <p:oleObj name="Equation" r:id="rId16" imgW="2793960" imgH="253800" progId="Equation.3">
                  <p:embed/>
                  <p:pic>
                    <p:nvPicPr>
                      <p:cNvPr id="0" name="Object 3"/>
                      <p:cNvPicPr>
                        <a:picLocks noChangeAspect="1" noChangeArrowheads="1"/>
                      </p:cNvPicPr>
                      <p:nvPr/>
                    </p:nvPicPr>
                    <p:blipFill>
                      <a:blip r:embed="rId17"/>
                      <a:srcRect/>
                      <a:stretch>
                        <a:fillRect/>
                      </a:stretch>
                    </p:blipFill>
                    <p:spPr bwMode="auto">
                      <a:xfrm>
                        <a:off x="789781" y="5457825"/>
                        <a:ext cx="53482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4"/>
          <p:cNvGraphicFramePr>
            <a:graphicFrameLocks noChangeAspect="1"/>
          </p:cNvGraphicFramePr>
          <p:nvPr>
            <p:extLst>
              <p:ext uri="{D42A27DB-BD31-4B8C-83A1-F6EECF244321}">
                <p14:modId xmlns:p14="http://schemas.microsoft.com/office/powerpoint/2010/main" val="494897227"/>
              </p:ext>
            </p:extLst>
          </p:nvPr>
        </p:nvGraphicFramePr>
        <p:xfrm>
          <a:off x="325746" y="4933284"/>
          <a:ext cx="5168900" cy="431800"/>
        </p:xfrm>
        <a:graphic>
          <a:graphicData uri="http://schemas.openxmlformats.org/presentationml/2006/ole">
            <mc:AlternateContent xmlns:mc="http://schemas.openxmlformats.org/markup-compatibility/2006">
              <mc:Choice xmlns:v="urn:schemas-microsoft-com:vml" Requires="v">
                <p:oleObj spid="_x0000_s35056" name="Equation" r:id="rId18" imgW="2743200" imgH="228600" progId="Equation.3">
                  <p:embed/>
                </p:oleObj>
              </mc:Choice>
              <mc:Fallback>
                <p:oleObj name="Equation" r:id="rId18" imgW="2743200" imgH="228600" progId="Equation.3">
                  <p:embed/>
                  <p:pic>
                    <p:nvPicPr>
                      <p:cNvPr id="0" name="Object 4"/>
                      <p:cNvPicPr>
                        <a:picLocks noChangeAspect="1" noChangeArrowheads="1"/>
                      </p:cNvPicPr>
                      <p:nvPr/>
                    </p:nvPicPr>
                    <p:blipFill>
                      <a:blip r:embed="rId19"/>
                      <a:srcRect/>
                      <a:stretch>
                        <a:fillRect/>
                      </a:stretch>
                    </p:blipFill>
                    <p:spPr bwMode="auto">
                      <a:xfrm>
                        <a:off x="325746" y="4933284"/>
                        <a:ext cx="51689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20" name="Text Box 30"/>
          <p:cNvSpPr txBox="1">
            <a:spLocks noChangeArrowheads="1"/>
          </p:cNvSpPr>
          <p:nvPr/>
        </p:nvSpPr>
        <p:spPr bwMode="auto">
          <a:xfrm>
            <a:off x="539750" y="4506912"/>
            <a:ext cx="5638800" cy="3698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a:t>4. Cornerness function </a:t>
            </a:r>
            <a:r>
              <a:rPr lang="en-US"/>
              <a:t>– </a:t>
            </a:r>
            <a:r>
              <a:rPr lang="pl-PL"/>
              <a:t>both eigenvalues are strong</a:t>
            </a:r>
            <a:endParaRPr lang="en-US" i="1"/>
          </a:p>
        </p:txBody>
      </p:sp>
      <p:sp>
        <p:nvSpPr>
          <p:cNvPr id="8221" name="Text Box 31"/>
          <p:cNvSpPr txBox="1">
            <a:spLocks noChangeArrowheads="1"/>
          </p:cNvSpPr>
          <p:nvPr/>
        </p:nvSpPr>
        <p:spPr bwMode="auto">
          <a:xfrm>
            <a:off x="8218488" y="6107112"/>
            <a:ext cx="925512" cy="3698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i="1">
                <a:solidFill>
                  <a:schemeClr val="bg1"/>
                </a:solidFill>
              </a:rPr>
              <a:t>har</a:t>
            </a:r>
            <a:endParaRPr lang="en-US" i="1">
              <a:solidFill>
                <a:schemeClr val="bg1"/>
              </a:solidFill>
            </a:endParaRPr>
          </a:p>
        </p:txBody>
      </p:sp>
      <p:sp>
        <p:nvSpPr>
          <p:cNvPr id="8222" name="Text Box 32"/>
          <p:cNvSpPr txBox="1">
            <a:spLocks noChangeArrowheads="1"/>
          </p:cNvSpPr>
          <p:nvPr/>
        </p:nvSpPr>
        <p:spPr bwMode="auto">
          <a:xfrm>
            <a:off x="539750" y="6048375"/>
            <a:ext cx="4679950" cy="369887"/>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dirty="0"/>
              <a:t>5. Non-maxima suppression</a:t>
            </a:r>
            <a:endParaRPr lang="en-US" i="1" dirty="0"/>
          </a:p>
        </p:txBody>
      </p:sp>
      <p:graphicFrame>
        <p:nvGraphicFramePr>
          <p:cNvPr id="8197" name="Object 5"/>
          <p:cNvGraphicFramePr>
            <a:graphicFrameLocks noChangeAspect="1"/>
          </p:cNvGraphicFramePr>
          <p:nvPr>
            <p:extLst>
              <p:ext uri="{D42A27DB-BD31-4B8C-83A1-F6EECF244321}">
                <p14:modId xmlns:p14="http://schemas.microsoft.com/office/powerpoint/2010/main" val="4111705079"/>
              </p:ext>
            </p:extLst>
          </p:nvPr>
        </p:nvGraphicFramePr>
        <p:xfrm>
          <a:off x="657225" y="3211512"/>
          <a:ext cx="1476375" cy="631825"/>
        </p:xfrm>
        <a:graphic>
          <a:graphicData uri="http://schemas.openxmlformats.org/presentationml/2006/ole">
            <mc:AlternateContent xmlns:mc="http://schemas.openxmlformats.org/markup-compatibility/2006">
              <mc:Choice xmlns:v="urn:schemas-microsoft-com:vml" Requires="v">
                <p:oleObj spid="_x0000_s35057" name="Equation" r:id="rId20" imgW="1066800" imgH="457200" progId="Equation.DSMT4">
                  <p:embed/>
                </p:oleObj>
              </mc:Choice>
              <mc:Fallback>
                <p:oleObj name="Equation" r:id="rId20" imgW="1066800" imgH="457200" progId="Equation.DSMT4">
                  <p:embed/>
                  <p:pic>
                    <p:nvPicPr>
                      <p:cNvPr id="0"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7225" y="3211512"/>
                        <a:ext cx="1476375" cy="631825"/>
                      </a:xfrm>
                      <a:prstGeom prst="rect">
                        <a:avLst/>
                      </a:prstGeom>
                      <a:noFill/>
                      <a:extLst>
                        <a:ext uri="{909E8E84-426E-40DD-AFC4-6F175D3DCCD1}">
                          <a14:hiddenFill xmlns:a14="http://schemas.microsoft.com/office/drawing/2010/main">
                            <a:solidFill>
                              <a:srgbClr val="67D967"/>
                            </a:solidFill>
                          </a14:hiddenFill>
                        </a:ext>
                      </a:extLst>
                    </p:spPr>
                  </p:pic>
                </p:oleObj>
              </mc:Fallback>
            </mc:AlternateContent>
          </a:graphicData>
        </a:graphic>
      </p:graphicFrame>
      <p:sp>
        <p:nvSpPr>
          <p:cNvPr id="3" name="TextBox 2"/>
          <p:cNvSpPr txBox="1"/>
          <p:nvPr/>
        </p:nvSpPr>
        <p:spPr>
          <a:xfrm>
            <a:off x="4485812" y="2298256"/>
            <a:ext cx="2017668" cy="338554"/>
          </a:xfrm>
          <a:prstGeom prst="rect">
            <a:avLst/>
          </a:prstGeom>
          <a:noFill/>
        </p:spPr>
        <p:txBody>
          <a:bodyPr wrap="none" rtlCol="0">
            <a:spAutoFit/>
          </a:bodyPr>
          <a:lstStyle/>
          <a:p>
            <a:r>
              <a:rPr lang="en-US" sz="1600" dirty="0"/>
              <a:t>(optionally, blur first)</a:t>
            </a:r>
          </a:p>
        </p:txBody>
      </p:sp>
      <p:sp>
        <p:nvSpPr>
          <p:cNvPr id="36" name="TextBox 35"/>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0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1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1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p:bldP spid="8204" grpId="0"/>
      <p:bldP spid="8205" grpId="0"/>
      <p:bldP spid="8210" grpId="0"/>
      <p:bldP spid="8211" grpId="0"/>
      <p:bldP spid="8212" grpId="0"/>
      <p:bldP spid="8216" grpId="0"/>
      <p:bldP spid="8217" grpId="0"/>
      <p:bldP spid="8218" grpId="0"/>
      <p:bldP spid="8220" grpId="0"/>
      <p:bldP spid="8221" grpId="0"/>
      <p:bldP spid="8222"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Descriptor Extraction</a:t>
            </a:r>
          </a:p>
        </p:txBody>
      </p:sp>
      <p:sp>
        <p:nvSpPr>
          <p:cNvPr id="3" name="Content Placeholder 2"/>
          <p:cNvSpPr>
            <a:spLocks noGrp="1"/>
          </p:cNvSpPr>
          <p:nvPr>
            <p:ph idx="1"/>
          </p:nvPr>
        </p:nvSpPr>
        <p:spPr>
          <a:xfrm>
            <a:off x="304800" y="990600"/>
            <a:ext cx="8610600" cy="5135563"/>
          </a:xfrm>
        </p:spPr>
        <p:txBody>
          <a:bodyPr/>
          <a:lstStyle/>
          <a:p>
            <a:r>
              <a:rPr lang="en-US" dirty="0"/>
              <a:t>Given a </a:t>
            </a:r>
            <a:r>
              <a:rPr lang="en-US" dirty="0" err="1"/>
              <a:t>keypoint</a:t>
            </a:r>
            <a:r>
              <a:rPr lang="en-US" dirty="0"/>
              <a:t> with scale and orientation</a:t>
            </a:r>
          </a:p>
        </p:txBody>
      </p:sp>
      <p:sp>
        <p:nvSpPr>
          <p:cNvPr id="4" name="TextBox 3"/>
          <p:cNvSpPr txBox="1">
            <a:spLocks noChangeArrowheads="1"/>
          </p:cNvSpPr>
          <p:nvPr/>
        </p:nvSpPr>
        <p:spPr bwMode="auto">
          <a:xfrm>
            <a:off x="7510219" y="6488668"/>
            <a:ext cx="1633781" cy="369332"/>
          </a:xfrm>
          <a:prstGeom prst="rect">
            <a:avLst/>
          </a:prstGeom>
          <a:noFill/>
          <a:ln w="9525">
            <a:noFill/>
            <a:miter lim="800000"/>
            <a:headEnd/>
            <a:tailEnd/>
          </a:ln>
        </p:spPr>
        <p:txBody>
          <a:bodyPr wrap="none">
            <a:spAutoFit/>
          </a:bodyPr>
          <a:lstStyle/>
          <a:p>
            <a:r>
              <a:rPr lang="en-US" dirty="0" err="1">
                <a:solidFill>
                  <a:schemeClr val="bg1">
                    <a:lumMod val="50000"/>
                  </a:schemeClr>
                </a:solidFill>
              </a:rPr>
              <a:t>Utkarsh</a:t>
            </a:r>
            <a:r>
              <a:rPr lang="en-US" dirty="0">
                <a:solidFill>
                  <a:schemeClr val="bg1">
                    <a:lumMod val="50000"/>
                  </a:schemeClr>
                </a:solidFill>
              </a:rPr>
              <a:t> Sinha</a:t>
            </a:r>
          </a:p>
        </p:txBody>
      </p:sp>
      <p:pic>
        <p:nvPicPr>
          <p:cNvPr id="7" name="Picture 6"/>
          <p:cNvPicPr>
            <a:picLocks noChangeAspect="1"/>
          </p:cNvPicPr>
          <p:nvPr/>
        </p:nvPicPr>
        <p:blipFill>
          <a:blip r:embed="rId3"/>
          <a:stretch>
            <a:fillRect/>
          </a:stretch>
        </p:blipFill>
        <p:spPr>
          <a:xfrm>
            <a:off x="1635050" y="1647779"/>
            <a:ext cx="5950099" cy="3071019"/>
          </a:xfrm>
          <a:prstGeom prst="rect">
            <a:avLst/>
          </a:prstGeom>
        </p:spPr>
      </p:pic>
      <p:pic>
        <p:nvPicPr>
          <p:cNvPr id="8" name="Picture 7"/>
          <p:cNvPicPr>
            <a:picLocks noChangeAspect="1"/>
          </p:cNvPicPr>
          <p:nvPr/>
        </p:nvPicPr>
        <p:blipFill>
          <a:blip r:embed="rId4"/>
          <a:stretch>
            <a:fillRect/>
          </a:stretch>
        </p:blipFill>
        <p:spPr>
          <a:xfrm>
            <a:off x="2530269" y="4571242"/>
            <a:ext cx="4314825" cy="2258604"/>
          </a:xfrm>
          <a:prstGeom prst="rect">
            <a:avLst/>
          </a:prstGeom>
        </p:spPr>
      </p:pic>
      <p:sp>
        <p:nvSpPr>
          <p:cNvPr id="9" name="Rectangle 8"/>
          <p:cNvSpPr/>
          <p:nvPr/>
        </p:nvSpPr>
        <p:spPr>
          <a:xfrm>
            <a:off x="3581400" y="3670300"/>
            <a:ext cx="660400" cy="6477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9" idx="2"/>
          </p:cNvCxnSpPr>
          <p:nvPr/>
        </p:nvCxnSpPr>
        <p:spPr>
          <a:xfrm flipH="1">
            <a:off x="3581400" y="4318000"/>
            <a:ext cx="330200" cy="40079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225419" y="5107086"/>
            <a:ext cx="1330250" cy="1200329"/>
          </a:xfrm>
          <a:prstGeom prst="rect">
            <a:avLst/>
          </a:prstGeom>
          <a:noFill/>
        </p:spPr>
        <p:txBody>
          <a:bodyPr wrap="square" rtlCol="0">
            <a:spAutoFit/>
          </a:bodyPr>
          <a:lstStyle/>
          <a:p>
            <a:pPr algn="ctr"/>
            <a:r>
              <a:rPr lang="en-US" dirty="0"/>
              <a:t>Gradient magnitude and orientation</a:t>
            </a:r>
          </a:p>
        </p:txBody>
      </p:sp>
      <p:sp>
        <p:nvSpPr>
          <p:cNvPr id="13" name="TextBox 12"/>
          <p:cNvSpPr txBox="1"/>
          <p:nvPr/>
        </p:nvSpPr>
        <p:spPr>
          <a:xfrm>
            <a:off x="6959394" y="5107086"/>
            <a:ext cx="1956006" cy="923330"/>
          </a:xfrm>
          <a:prstGeom prst="rect">
            <a:avLst/>
          </a:prstGeom>
          <a:noFill/>
        </p:spPr>
        <p:txBody>
          <a:bodyPr wrap="square" rtlCol="0">
            <a:spAutoFit/>
          </a:bodyPr>
          <a:lstStyle/>
          <a:p>
            <a:r>
              <a:rPr lang="en-US" dirty="0"/>
              <a:t>8 bin ‘histogram’</a:t>
            </a:r>
          </a:p>
          <a:p>
            <a:r>
              <a:rPr lang="en-US" dirty="0"/>
              <a:t>- add magnitude amounts!</a:t>
            </a:r>
          </a:p>
        </p:txBody>
      </p:sp>
    </p:spTree>
    <p:extLst>
      <p:ext uri="{BB962C8B-B14F-4D97-AF65-F5344CB8AC3E}">
        <p14:creationId xmlns:p14="http://schemas.microsoft.com/office/powerpoint/2010/main" val="1352709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Descriptor Extraction</a:t>
            </a:r>
          </a:p>
        </p:txBody>
      </p:sp>
      <p:sp>
        <p:nvSpPr>
          <p:cNvPr id="3" name="Content Placeholder 2"/>
          <p:cNvSpPr>
            <a:spLocks noGrp="1"/>
          </p:cNvSpPr>
          <p:nvPr>
            <p:ph idx="1"/>
          </p:nvPr>
        </p:nvSpPr>
        <p:spPr>
          <a:xfrm>
            <a:off x="304800" y="990600"/>
            <a:ext cx="8610600" cy="5135563"/>
          </a:xfrm>
        </p:spPr>
        <p:txBody>
          <a:bodyPr/>
          <a:lstStyle/>
          <a:p>
            <a:r>
              <a:rPr lang="en-US" dirty="0"/>
              <a:t>Within each 4x4 window</a:t>
            </a:r>
          </a:p>
        </p:txBody>
      </p:sp>
      <p:sp>
        <p:nvSpPr>
          <p:cNvPr id="4" name="TextBox 3"/>
          <p:cNvSpPr txBox="1">
            <a:spLocks noChangeArrowheads="1"/>
          </p:cNvSpPr>
          <p:nvPr/>
        </p:nvSpPr>
        <p:spPr bwMode="auto">
          <a:xfrm>
            <a:off x="7510219" y="6488668"/>
            <a:ext cx="1633781" cy="369332"/>
          </a:xfrm>
          <a:prstGeom prst="rect">
            <a:avLst/>
          </a:prstGeom>
          <a:noFill/>
          <a:ln w="9525">
            <a:noFill/>
            <a:miter lim="800000"/>
            <a:headEnd/>
            <a:tailEnd/>
          </a:ln>
        </p:spPr>
        <p:txBody>
          <a:bodyPr wrap="none">
            <a:spAutoFit/>
          </a:bodyPr>
          <a:lstStyle/>
          <a:p>
            <a:r>
              <a:rPr lang="en-US" dirty="0" err="1">
                <a:solidFill>
                  <a:schemeClr val="bg1">
                    <a:lumMod val="50000"/>
                  </a:schemeClr>
                </a:solidFill>
              </a:rPr>
              <a:t>Utkarsh</a:t>
            </a:r>
            <a:r>
              <a:rPr lang="en-US" dirty="0">
                <a:solidFill>
                  <a:schemeClr val="bg1">
                    <a:lumMod val="50000"/>
                  </a:schemeClr>
                </a:solidFill>
              </a:rPr>
              <a:t> Sinha</a:t>
            </a:r>
          </a:p>
        </p:txBody>
      </p:sp>
      <p:pic>
        <p:nvPicPr>
          <p:cNvPr id="5" name="Picture 4"/>
          <p:cNvPicPr>
            <a:picLocks noChangeAspect="1"/>
          </p:cNvPicPr>
          <p:nvPr/>
        </p:nvPicPr>
        <p:blipFill>
          <a:blip r:embed="rId3"/>
          <a:stretch>
            <a:fillRect/>
          </a:stretch>
        </p:blipFill>
        <p:spPr>
          <a:xfrm>
            <a:off x="2171700" y="3940453"/>
            <a:ext cx="4800600" cy="1552575"/>
          </a:xfrm>
          <a:prstGeom prst="rect">
            <a:avLst/>
          </a:prstGeom>
        </p:spPr>
      </p:pic>
      <p:pic>
        <p:nvPicPr>
          <p:cNvPr id="8" name="Picture 7"/>
          <p:cNvPicPr>
            <a:picLocks noChangeAspect="1"/>
          </p:cNvPicPr>
          <p:nvPr/>
        </p:nvPicPr>
        <p:blipFill>
          <a:blip r:embed="rId4"/>
          <a:stretch>
            <a:fillRect/>
          </a:stretch>
        </p:blipFill>
        <p:spPr>
          <a:xfrm>
            <a:off x="2171700" y="1600200"/>
            <a:ext cx="4314825" cy="2258604"/>
          </a:xfrm>
          <a:prstGeom prst="rect">
            <a:avLst/>
          </a:prstGeom>
        </p:spPr>
      </p:pic>
      <p:sp>
        <p:nvSpPr>
          <p:cNvPr id="9" name="TextBox 8"/>
          <p:cNvSpPr txBox="1"/>
          <p:nvPr/>
        </p:nvSpPr>
        <p:spPr>
          <a:xfrm>
            <a:off x="866850" y="2136044"/>
            <a:ext cx="1330250" cy="1200329"/>
          </a:xfrm>
          <a:prstGeom prst="rect">
            <a:avLst/>
          </a:prstGeom>
          <a:noFill/>
        </p:spPr>
        <p:txBody>
          <a:bodyPr wrap="square" rtlCol="0">
            <a:spAutoFit/>
          </a:bodyPr>
          <a:lstStyle/>
          <a:p>
            <a:pPr algn="ctr"/>
            <a:r>
              <a:rPr lang="en-US" dirty="0"/>
              <a:t>Gradient magnitude and orientation</a:t>
            </a:r>
          </a:p>
        </p:txBody>
      </p:sp>
      <p:sp>
        <p:nvSpPr>
          <p:cNvPr id="10" name="TextBox 9"/>
          <p:cNvSpPr txBox="1"/>
          <p:nvPr/>
        </p:nvSpPr>
        <p:spPr>
          <a:xfrm>
            <a:off x="6600825" y="2136044"/>
            <a:ext cx="1956006" cy="923330"/>
          </a:xfrm>
          <a:prstGeom prst="rect">
            <a:avLst/>
          </a:prstGeom>
          <a:noFill/>
        </p:spPr>
        <p:txBody>
          <a:bodyPr wrap="square" rtlCol="0">
            <a:spAutoFit/>
          </a:bodyPr>
          <a:lstStyle/>
          <a:p>
            <a:r>
              <a:rPr lang="en-US" dirty="0"/>
              <a:t>8 bin ‘histogram’</a:t>
            </a:r>
          </a:p>
          <a:p>
            <a:r>
              <a:rPr lang="en-US" dirty="0"/>
              <a:t>- add magnitude amounts!</a:t>
            </a:r>
          </a:p>
        </p:txBody>
      </p:sp>
      <p:sp>
        <p:nvSpPr>
          <p:cNvPr id="6" name="TextBox 5"/>
          <p:cNvSpPr txBox="1"/>
          <p:nvPr/>
        </p:nvSpPr>
        <p:spPr>
          <a:xfrm>
            <a:off x="152400" y="4114800"/>
            <a:ext cx="2044700" cy="1200329"/>
          </a:xfrm>
          <a:prstGeom prst="rect">
            <a:avLst/>
          </a:prstGeom>
          <a:noFill/>
        </p:spPr>
        <p:txBody>
          <a:bodyPr wrap="square" rtlCol="0">
            <a:spAutoFit/>
          </a:bodyPr>
          <a:lstStyle/>
          <a:p>
            <a:r>
              <a:rPr lang="en-US" dirty="0"/>
              <a:t>Weight magnitude that is added to ‘histogram’ by Gaussian</a:t>
            </a:r>
          </a:p>
        </p:txBody>
      </p:sp>
    </p:spTree>
    <p:extLst>
      <p:ext uri="{BB962C8B-B14F-4D97-AF65-F5344CB8AC3E}">
        <p14:creationId xmlns:p14="http://schemas.microsoft.com/office/powerpoint/2010/main" val="1605709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Descriptor Extraction</a:t>
            </a:r>
          </a:p>
        </p:txBody>
      </p:sp>
      <p:sp>
        <p:nvSpPr>
          <p:cNvPr id="3" name="Content Placeholder 2"/>
          <p:cNvSpPr>
            <a:spLocks noGrp="1"/>
          </p:cNvSpPr>
          <p:nvPr>
            <p:ph idx="1"/>
          </p:nvPr>
        </p:nvSpPr>
        <p:spPr/>
        <p:txBody>
          <a:bodyPr>
            <a:normAutofit/>
          </a:bodyPr>
          <a:lstStyle/>
          <a:p>
            <a:r>
              <a:rPr lang="en-US" dirty="0"/>
              <a:t>Extract 8 x 16 values into 128-dim vector</a:t>
            </a:r>
          </a:p>
          <a:p>
            <a:r>
              <a:rPr lang="en-US" dirty="0"/>
              <a:t>Illumination invariance:</a:t>
            </a:r>
          </a:p>
          <a:p>
            <a:pPr lvl="1"/>
            <a:r>
              <a:rPr lang="en-US" dirty="0"/>
              <a:t>Working in gradient space, so robust to </a:t>
            </a:r>
            <a:r>
              <a:rPr lang="en-US" i="1" dirty="0"/>
              <a:t>I = I + b</a:t>
            </a:r>
            <a:endParaRPr lang="en-US" dirty="0"/>
          </a:p>
          <a:p>
            <a:pPr lvl="1"/>
            <a:r>
              <a:rPr lang="en-US" dirty="0"/>
              <a:t>Normalize vector to [0…1]</a:t>
            </a:r>
          </a:p>
          <a:p>
            <a:pPr lvl="2"/>
            <a:r>
              <a:rPr lang="en-US" dirty="0"/>
              <a:t>Robust to </a:t>
            </a:r>
            <a:r>
              <a:rPr lang="en-US" i="1" dirty="0"/>
              <a:t>I = </a:t>
            </a:r>
            <a:r>
              <a:rPr lang="el-GR" i="1" dirty="0"/>
              <a:t>α</a:t>
            </a:r>
            <a:r>
              <a:rPr lang="en-US" i="1" dirty="0"/>
              <a:t>I </a:t>
            </a:r>
            <a:r>
              <a:rPr lang="en-US" dirty="0"/>
              <a:t>brightness changes</a:t>
            </a:r>
          </a:p>
          <a:p>
            <a:pPr lvl="1"/>
            <a:r>
              <a:rPr lang="en-US" dirty="0"/>
              <a:t>Clamp all vector values &gt; 0.2 to 0.2.</a:t>
            </a:r>
          </a:p>
          <a:p>
            <a:pPr lvl="2"/>
            <a:r>
              <a:rPr lang="en-US" dirty="0"/>
              <a:t>Robust to “non-linear illumination effects” </a:t>
            </a:r>
          </a:p>
          <a:p>
            <a:pPr lvl="2"/>
            <a:r>
              <a:rPr lang="en-US" dirty="0"/>
              <a:t>Image value saturation / specular highlights</a:t>
            </a:r>
          </a:p>
          <a:p>
            <a:pPr lvl="1"/>
            <a:r>
              <a:rPr lang="en-US" dirty="0"/>
              <a:t>Renormalize</a:t>
            </a:r>
          </a:p>
          <a:p>
            <a:endParaRPr lang="en-US" dirty="0"/>
          </a:p>
        </p:txBody>
      </p:sp>
    </p:spTree>
    <p:extLst>
      <p:ext uri="{BB962C8B-B14F-4D97-AF65-F5344CB8AC3E}">
        <p14:creationId xmlns:p14="http://schemas.microsoft.com/office/powerpoint/2010/main" val="234817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914400"/>
          </a:xfrm>
        </p:spPr>
        <p:txBody>
          <a:bodyPr>
            <a:noAutofit/>
          </a:bodyPr>
          <a:lstStyle/>
          <a:p>
            <a:r>
              <a:rPr lang="en-US" sz="3200" dirty="0"/>
              <a:t>Specular highlights move between image pairs!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4300" y="914400"/>
            <a:ext cx="7715399" cy="5135563"/>
          </a:xfrm>
        </p:spPr>
      </p:pic>
    </p:spTree>
    <p:extLst>
      <p:ext uri="{BB962C8B-B14F-4D97-AF65-F5344CB8AC3E}">
        <p14:creationId xmlns:p14="http://schemas.microsoft.com/office/powerpoint/2010/main" val="1228875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C68867-14AD-4058-99EA-0809A5B8FD98}"/>
              </a:ext>
            </a:extLst>
          </p:cNvPr>
          <p:cNvPicPr>
            <a:picLocks noChangeAspect="1"/>
          </p:cNvPicPr>
          <p:nvPr/>
        </p:nvPicPr>
        <p:blipFill>
          <a:blip r:embed="rId2"/>
          <a:stretch>
            <a:fillRect/>
          </a:stretch>
        </p:blipFill>
        <p:spPr>
          <a:xfrm>
            <a:off x="1051034" y="0"/>
            <a:ext cx="7041931" cy="6858000"/>
          </a:xfrm>
          <a:prstGeom prst="rect">
            <a:avLst/>
          </a:prstGeom>
        </p:spPr>
      </p:pic>
    </p:spTree>
    <p:extLst>
      <p:ext uri="{BB962C8B-B14F-4D97-AF65-F5344CB8AC3E}">
        <p14:creationId xmlns:p14="http://schemas.microsoft.com/office/powerpoint/2010/main" val="1989533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SIFT-like</a:t>
            </a:r>
            <a:r>
              <a:rPr lang="en-US" dirty="0"/>
              <a:t> descriptor in Project 2</a:t>
            </a:r>
          </a:p>
        </p:txBody>
      </p:sp>
      <p:sp>
        <p:nvSpPr>
          <p:cNvPr id="3" name="Content Placeholder 2"/>
          <p:cNvSpPr>
            <a:spLocks noGrp="1"/>
          </p:cNvSpPr>
          <p:nvPr>
            <p:ph idx="1"/>
          </p:nvPr>
        </p:nvSpPr>
        <p:spPr>
          <a:xfrm>
            <a:off x="457200" y="990600"/>
            <a:ext cx="8229600" cy="5562600"/>
          </a:xfrm>
        </p:spPr>
        <p:txBody>
          <a:bodyPr>
            <a:normAutofit fontScale="85000" lnSpcReduction="10000"/>
          </a:bodyPr>
          <a:lstStyle/>
          <a:p>
            <a:r>
              <a:rPr lang="en-US" dirty="0"/>
              <a:t>SIFT is hand designed based on intuition</a:t>
            </a:r>
          </a:p>
          <a:p>
            <a:r>
              <a:rPr lang="en-US" dirty="0"/>
              <a:t>You implement your own SIFT-like descriptor</a:t>
            </a:r>
          </a:p>
          <a:p>
            <a:pPr lvl="1"/>
            <a:r>
              <a:rPr lang="en-US" dirty="0"/>
              <a:t>Ignore scale/orientation to start.</a:t>
            </a:r>
          </a:p>
          <a:p>
            <a:endParaRPr lang="en-US" dirty="0"/>
          </a:p>
          <a:p>
            <a:r>
              <a:rPr lang="en-US" dirty="0"/>
              <a:t>Parameters: stick with defaults + minor tweaks</a:t>
            </a:r>
          </a:p>
          <a:p>
            <a:r>
              <a:rPr lang="en-US" dirty="0"/>
              <a:t>Feel free to look at papers / resources for inspiration</a:t>
            </a:r>
          </a:p>
          <a:p>
            <a:endParaRPr lang="en-US" dirty="0"/>
          </a:p>
          <a:p>
            <a:endParaRPr lang="en-US" dirty="0"/>
          </a:p>
          <a:p>
            <a:pPr marL="0" indent="0">
              <a:buNone/>
            </a:pPr>
            <a:r>
              <a:rPr lang="en-US" sz="2400" dirty="0"/>
              <a:t>2017 Spring TA Martin Zhu recommends this tutorial:</a:t>
            </a:r>
          </a:p>
          <a:p>
            <a:pPr marL="0" indent="0">
              <a:buNone/>
            </a:pPr>
            <a:r>
              <a:rPr lang="en-US" sz="2400" dirty="0">
                <a:hlinkClick r:id="rId2"/>
              </a:rPr>
              <a:t>http://aishack.in/tutorials/sift-scale-invariant-feature-transform-features/</a:t>
            </a:r>
            <a:endParaRPr lang="en-US" sz="2400" dirty="0"/>
          </a:p>
          <a:p>
            <a:endParaRPr lang="en-US" sz="2400" dirty="0"/>
          </a:p>
          <a:p>
            <a:pPr marL="0" indent="0">
              <a:buNone/>
            </a:pPr>
            <a:r>
              <a:rPr lang="en-US" sz="2400" dirty="0"/>
              <a:t>Lowe’s original paper: </a:t>
            </a:r>
            <a:r>
              <a:rPr lang="en-US" sz="2400" dirty="0">
                <a:hlinkClick r:id="rId3"/>
              </a:rPr>
              <a:t>h</a:t>
            </a:r>
            <a:r>
              <a:rPr lang="en-US" sz="2400" dirty="0">
                <a:hlinkClick r:id="rId3"/>
              </a:rPr>
              <a:t>ttp://www.cs.ubc.ca/~lowe/papers/ijcv04.pdf</a:t>
            </a:r>
            <a:endParaRPr lang="en-US" sz="2400"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3B4A5B00-17EA-42AB-86D1-6700AF472814}" type="slidenum">
              <a:rPr lang="en-US" smtClean="0"/>
              <a:pPr>
                <a:defRPr/>
              </a:pPr>
              <a:t>65</a:t>
            </a:fld>
            <a:endParaRPr lang="en-US"/>
          </a:p>
        </p:txBody>
      </p:sp>
    </p:spTree>
    <p:extLst>
      <p:ext uri="{BB962C8B-B14F-4D97-AF65-F5344CB8AC3E}">
        <p14:creationId xmlns:p14="http://schemas.microsoft.com/office/powerpoint/2010/main" val="1970276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8FDF-23B8-4EA1-85A9-0884719D1581}"/>
              </a:ext>
            </a:extLst>
          </p:cNvPr>
          <p:cNvSpPr>
            <a:spLocks noGrp="1"/>
          </p:cNvSpPr>
          <p:nvPr>
            <p:ph type="title"/>
          </p:nvPr>
        </p:nvSpPr>
        <p:spPr/>
        <p:txBody>
          <a:bodyPr/>
          <a:lstStyle/>
          <a:p>
            <a:r>
              <a:rPr lang="en-US" dirty="0"/>
              <a:t>Efficient Implementation</a:t>
            </a:r>
          </a:p>
        </p:txBody>
      </p:sp>
      <p:sp>
        <p:nvSpPr>
          <p:cNvPr id="3" name="Content Placeholder 2">
            <a:extLst>
              <a:ext uri="{FF2B5EF4-FFF2-40B4-BE49-F238E27FC236}">
                <a16:creationId xmlns:a16="http://schemas.microsoft.com/office/drawing/2014/main" id="{2884074E-68BE-48B2-80D0-0CA30B0E9816}"/>
              </a:ext>
            </a:extLst>
          </p:cNvPr>
          <p:cNvSpPr>
            <a:spLocks noGrp="1"/>
          </p:cNvSpPr>
          <p:nvPr>
            <p:ph idx="1"/>
          </p:nvPr>
        </p:nvSpPr>
        <p:spPr/>
        <p:txBody>
          <a:bodyPr/>
          <a:lstStyle/>
          <a:p>
            <a:r>
              <a:rPr lang="en-US" dirty="0"/>
              <a:t>Filter using oriented kernels based on directions of histogram bins.</a:t>
            </a:r>
          </a:p>
          <a:p>
            <a:r>
              <a:rPr lang="en-US" dirty="0"/>
              <a:t>Called ‘steerable filters’</a:t>
            </a:r>
          </a:p>
        </p:txBody>
      </p:sp>
    </p:spTree>
    <p:extLst>
      <p:ext uri="{BB962C8B-B14F-4D97-AF65-F5344CB8AC3E}">
        <p14:creationId xmlns:p14="http://schemas.microsoft.com/office/powerpoint/2010/main" val="895031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3"/>
          <p:cNvSpPr>
            <a:spLocks noGrp="1"/>
          </p:cNvSpPr>
          <p:nvPr>
            <p:ph type="title"/>
          </p:nvPr>
        </p:nvSpPr>
        <p:spPr/>
        <p:txBody>
          <a:bodyPr/>
          <a:lstStyle/>
          <a:p>
            <a:pPr eaLnBrk="1" hangingPunct="1"/>
            <a:r>
              <a:rPr lang="en-US" dirty="0"/>
              <a:t>Local Descriptors: SURF</a:t>
            </a:r>
            <a:endParaRPr lang="de-CH" dirty="0"/>
          </a:p>
        </p:txBody>
      </p:sp>
      <p:sp>
        <p:nvSpPr>
          <p:cNvPr id="47108" name="Footer Placeholder 2"/>
          <p:cNvSpPr>
            <a:spLocks noGrp="1"/>
          </p:cNvSpPr>
          <p:nvPr>
            <p:ph type="ftr" sz="quarter" idx="11"/>
          </p:nvPr>
        </p:nvSpPr>
        <p:spPr>
          <a:xfrm>
            <a:off x="6248400" y="6492875"/>
            <a:ext cx="2895600" cy="365125"/>
          </a:xfrm>
        </p:spPr>
        <p:txBody>
          <a:bodyPr/>
          <a:lstStyle/>
          <a:p>
            <a:pPr>
              <a:defRPr/>
            </a:pPr>
            <a:r>
              <a:rPr lang="de-DE">
                <a:solidFill>
                  <a:prstClr val="black"/>
                </a:solidFill>
              </a:rPr>
              <a:t>K. Grauman, B. Leibe</a:t>
            </a:r>
          </a:p>
        </p:txBody>
      </p:sp>
      <p:pic>
        <p:nvPicPr>
          <p:cNvPr id="68612" name="Picture 4"/>
          <p:cNvPicPr>
            <a:picLocks noChangeAspect="1" noChangeArrowheads="1"/>
          </p:cNvPicPr>
          <p:nvPr/>
        </p:nvPicPr>
        <p:blipFill>
          <a:blip r:embed="rId2" cstate="print"/>
          <a:srcRect/>
          <a:stretch>
            <a:fillRect/>
          </a:stretch>
        </p:blipFill>
        <p:spPr bwMode="auto">
          <a:xfrm>
            <a:off x="482600" y="1311275"/>
            <a:ext cx="3525838" cy="2063750"/>
          </a:xfrm>
          <a:prstGeom prst="rect">
            <a:avLst/>
          </a:prstGeom>
          <a:noFill/>
          <a:ln w="9525">
            <a:noFill/>
            <a:miter lim="800000"/>
            <a:headEnd/>
            <a:tailEnd/>
          </a:ln>
        </p:spPr>
      </p:pic>
      <p:pic>
        <p:nvPicPr>
          <p:cNvPr id="68613" name="Picture 10"/>
          <p:cNvPicPr>
            <a:picLocks noChangeAspect="1" noChangeArrowheads="1"/>
          </p:cNvPicPr>
          <p:nvPr/>
        </p:nvPicPr>
        <p:blipFill>
          <a:blip r:embed="rId3" cstate="print"/>
          <a:srcRect/>
          <a:stretch>
            <a:fillRect/>
          </a:stretch>
        </p:blipFill>
        <p:spPr bwMode="auto">
          <a:xfrm>
            <a:off x="501650" y="3286125"/>
            <a:ext cx="3548063" cy="684213"/>
          </a:xfrm>
          <a:prstGeom prst="rect">
            <a:avLst/>
          </a:prstGeom>
          <a:noFill/>
          <a:ln w="9525">
            <a:noFill/>
            <a:miter lim="800000"/>
            <a:headEnd/>
            <a:tailEnd/>
          </a:ln>
        </p:spPr>
      </p:pic>
      <p:sp>
        <p:nvSpPr>
          <p:cNvPr id="8" name="Rectangle 11"/>
          <p:cNvSpPr txBox="1">
            <a:spLocks noChangeArrowheads="1"/>
          </p:cNvSpPr>
          <p:nvPr/>
        </p:nvSpPr>
        <p:spPr bwMode="auto">
          <a:xfrm>
            <a:off x="3878263" y="1201738"/>
            <a:ext cx="5257800" cy="3067050"/>
          </a:xfrm>
          <a:prstGeom prst="rect">
            <a:avLst/>
          </a:prstGeom>
          <a:noFill/>
          <a:ln w="9525">
            <a:noFill/>
            <a:miter lim="800000"/>
            <a:headEnd/>
            <a:tailEnd/>
          </a:ln>
        </p:spPr>
        <p:txBody>
          <a:bodyPr/>
          <a:lstStyle/>
          <a:p>
            <a:pPr marL="342900" indent="-342900">
              <a:spcBef>
                <a:spcPct val="20000"/>
              </a:spcBef>
              <a:buClr>
                <a:prstClr val="white"/>
              </a:buClr>
              <a:buSzPct val="115000"/>
              <a:buFontTx/>
              <a:buChar char="•"/>
              <a:defRPr/>
            </a:pPr>
            <a:r>
              <a:rPr kumimoji="1" lang="en-US" sz="2400" b="1" kern="0" dirty="0">
                <a:solidFill>
                  <a:prstClr val="black"/>
                </a:solidFill>
                <a:latin typeface="Calibri"/>
              </a:rPr>
              <a:t>Fast approximation of SIFT idea</a:t>
            </a:r>
          </a:p>
          <a:p>
            <a:pPr marL="742950" lvl="1" indent="-285750">
              <a:spcBef>
                <a:spcPct val="20000"/>
              </a:spcBef>
              <a:buClr>
                <a:prstClr val="white"/>
              </a:buClr>
              <a:buSzPct val="50000"/>
              <a:buFont typeface="Wingdings" pitchFamily="2" charset="2"/>
              <a:buChar char="Ø"/>
              <a:defRPr/>
            </a:pPr>
            <a:r>
              <a:rPr kumimoji="1" lang="en-US" b="1" kern="0" dirty="0">
                <a:solidFill>
                  <a:prstClr val="black"/>
                </a:solidFill>
                <a:latin typeface="Calibri"/>
              </a:rPr>
              <a:t>Efficient computation by 2D box filters &amp; integral images</a:t>
            </a:r>
            <a:br>
              <a:rPr kumimoji="1" lang="en-US" b="1" kern="0" dirty="0">
                <a:solidFill>
                  <a:prstClr val="black"/>
                </a:solidFill>
                <a:latin typeface="Calibri"/>
              </a:rPr>
            </a:br>
            <a:r>
              <a:rPr kumimoji="1" lang="en-US" b="1" kern="0" dirty="0">
                <a:solidFill>
                  <a:prstClr val="black"/>
                </a:solidFill>
                <a:latin typeface="Calibri"/>
                <a:sym typeface="Symbol" pitchFamily="18" charset="2"/>
              </a:rPr>
              <a:t> </a:t>
            </a:r>
            <a:r>
              <a:rPr kumimoji="1" lang="en-US" b="1" kern="0" dirty="0">
                <a:solidFill>
                  <a:prstClr val="black"/>
                </a:solidFill>
                <a:latin typeface="Calibri"/>
              </a:rPr>
              <a:t>6 times faster than SIFT</a:t>
            </a:r>
          </a:p>
          <a:p>
            <a:pPr marL="742950" lvl="1" indent="-285750">
              <a:spcBef>
                <a:spcPct val="20000"/>
              </a:spcBef>
              <a:buClr>
                <a:prstClr val="white"/>
              </a:buClr>
              <a:buSzPct val="50000"/>
              <a:buFont typeface="Wingdings" pitchFamily="2" charset="2"/>
              <a:buChar char="Ø"/>
              <a:defRPr/>
            </a:pPr>
            <a:r>
              <a:rPr kumimoji="1" lang="en-US" b="1" kern="0" dirty="0">
                <a:solidFill>
                  <a:prstClr val="black"/>
                </a:solidFill>
                <a:latin typeface="Calibri"/>
              </a:rPr>
              <a:t>Equivalent quality for object identification</a:t>
            </a:r>
          </a:p>
        </p:txBody>
      </p:sp>
      <p:sp>
        <p:nvSpPr>
          <p:cNvPr id="68615" name="Text Box 7"/>
          <p:cNvSpPr txBox="1">
            <a:spLocks noChangeArrowheads="1"/>
          </p:cNvSpPr>
          <p:nvPr/>
        </p:nvSpPr>
        <p:spPr bwMode="auto">
          <a:xfrm>
            <a:off x="373063" y="6276975"/>
            <a:ext cx="4435475" cy="369888"/>
          </a:xfrm>
          <a:prstGeom prst="rect">
            <a:avLst/>
          </a:prstGeom>
          <a:noFill/>
          <a:ln w="9525">
            <a:noFill/>
            <a:miter lim="800000"/>
            <a:headEnd/>
            <a:tailEnd/>
          </a:ln>
        </p:spPr>
        <p:txBody>
          <a:bodyPr>
            <a:spAutoFit/>
          </a:bodyPr>
          <a:lstStyle/>
          <a:p>
            <a:pPr eaLnBrk="0" hangingPunct="0">
              <a:spcBef>
                <a:spcPct val="50000"/>
              </a:spcBef>
            </a:pPr>
            <a:r>
              <a:rPr lang="en-US">
                <a:solidFill>
                  <a:prstClr val="black"/>
                </a:solidFill>
              </a:rPr>
              <a:t>[Bay, ECCV’06], [Cornelis, CVGPU’08]</a:t>
            </a:r>
          </a:p>
        </p:txBody>
      </p:sp>
      <p:sp>
        <p:nvSpPr>
          <p:cNvPr id="10" name="Rectangle 11"/>
          <p:cNvSpPr txBox="1">
            <a:spLocks noChangeArrowheads="1"/>
          </p:cNvSpPr>
          <p:nvPr/>
        </p:nvSpPr>
        <p:spPr bwMode="auto">
          <a:xfrm>
            <a:off x="3878263" y="4451350"/>
            <a:ext cx="5435600" cy="2146300"/>
          </a:xfrm>
          <a:prstGeom prst="rect">
            <a:avLst/>
          </a:prstGeom>
          <a:noFill/>
          <a:ln w="9525">
            <a:noFill/>
            <a:miter lim="800000"/>
            <a:headEnd/>
            <a:tailEnd/>
          </a:ln>
        </p:spPr>
        <p:txBody>
          <a:bodyPr/>
          <a:lstStyle/>
          <a:p>
            <a:pPr marL="342900" indent="-342900">
              <a:spcBef>
                <a:spcPct val="20000"/>
              </a:spcBef>
              <a:buClr>
                <a:prstClr val="white"/>
              </a:buClr>
              <a:buSzPct val="115000"/>
              <a:buFontTx/>
              <a:buChar char="•"/>
              <a:defRPr/>
            </a:pPr>
            <a:r>
              <a:rPr kumimoji="1" lang="en-US" sz="2400" b="1" kern="0" dirty="0">
                <a:solidFill>
                  <a:prstClr val="black"/>
                </a:solidFill>
                <a:latin typeface="Calibri"/>
              </a:rPr>
              <a:t>GPU implementation available</a:t>
            </a:r>
          </a:p>
          <a:p>
            <a:pPr marL="742950" lvl="1" indent="-285750">
              <a:spcBef>
                <a:spcPct val="20000"/>
              </a:spcBef>
              <a:buClr>
                <a:prstClr val="white"/>
              </a:buClr>
              <a:buSzPct val="50000"/>
              <a:buFont typeface="Wingdings" pitchFamily="2" charset="2"/>
              <a:buChar char="Ø"/>
              <a:defRPr/>
            </a:pPr>
            <a:r>
              <a:rPr kumimoji="1" lang="en-US" b="1" kern="0" dirty="0">
                <a:solidFill>
                  <a:prstClr val="black"/>
                </a:solidFill>
                <a:latin typeface="Calibri"/>
              </a:rPr>
              <a:t>Feature extraction @ 200Hz</a:t>
            </a:r>
            <a:br>
              <a:rPr kumimoji="1" lang="en-US" b="1" kern="0" dirty="0">
                <a:solidFill>
                  <a:prstClr val="black"/>
                </a:solidFill>
                <a:latin typeface="Calibri"/>
              </a:rPr>
            </a:br>
            <a:r>
              <a:rPr kumimoji="1" lang="en-US" b="1" kern="0" dirty="0">
                <a:solidFill>
                  <a:prstClr val="black"/>
                </a:solidFill>
                <a:latin typeface="Calibri"/>
              </a:rPr>
              <a:t>(detector + descriptor, 640×480 </a:t>
            </a:r>
            <a:r>
              <a:rPr kumimoji="1" lang="en-US" b="1" kern="0" dirty="0" err="1">
                <a:solidFill>
                  <a:prstClr val="black"/>
                </a:solidFill>
                <a:latin typeface="Calibri"/>
              </a:rPr>
              <a:t>img</a:t>
            </a:r>
            <a:r>
              <a:rPr kumimoji="1" lang="en-US" b="1" kern="0" dirty="0">
                <a:solidFill>
                  <a:prstClr val="black"/>
                </a:solidFill>
                <a:latin typeface="Calibri"/>
              </a:rPr>
              <a:t>)</a:t>
            </a:r>
          </a:p>
          <a:p>
            <a:pPr marL="742950" lvl="1" indent="-285750">
              <a:spcBef>
                <a:spcPct val="20000"/>
              </a:spcBef>
              <a:buClr>
                <a:prstClr val="white"/>
              </a:buClr>
              <a:buSzPct val="50000"/>
              <a:buFont typeface="Wingdings" pitchFamily="2" charset="2"/>
              <a:buChar char="Ø"/>
              <a:defRPr/>
            </a:pPr>
            <a:r>
              <a:rPr lang="en-US" u="sng" dirty="0">
                <a:solidFill>
                  <a:prstClr val="black"/>
                </a:solidFill>
                <a:latin typeface="Arial" pitchFamily="34" charset="0"/>
              </a:rPr>
              <a:t>http://www.vision.ee.ethz.ch/~surf</a:t>
            </a:r>
            <a:endParaRPr kumimoji="1" lang="en-US" b="1" kern="0" dirty="0">
              <a:solidFill>
                <a:prstClr val="black"/>
              </a:solidFill>
              <a:latin typeface="Calibri"/>
            </a:endParaRPr>
          </a:p>
          <a:p>
            <a:pPr marL="742950" lvl="1" indent="-285750">
              <a:spcBef>
                <a:spcPct val="20000"/>
              </a:spcBef>
              <a:buClr>
                <a:prstClr val="white"/>
              </a:buClr>
              <a:buSzPct val="50000"/>
              <a:buFont typeface="Wingdings" pitchFamily="2" charset="2"/>
              <a:buChar char="Ø"/>
              <a:defRPr/>
            </a:pPr>
            <a:endParaRPr kumimoji="1" lang="en-US" b="1" kern="0" dirty="0">
              <a:solidFill>
                <a:prstClr val="black"/>
              </a:solidFill>
              <a:latin typeface="Calibri"/>
            </a:endParaRPr>
          </a:p>
        </p:txBody>
      </p:sp>
    </p:spTree>
    <p:extLst>
      <p:ext uri="{BB962C8B-B14F-4D97-AF65-F5344CB8AC3E}">
        <p14:creationId xmlns:p14="http://schemas.microsoft.com/office/powerpoint/2010/main" val="3378097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4294967295"/>
          </p:nvPr>
        </p:nvSpPr>
        <p:spPr/>
        <p:txBody>
          <a:bodyPr/>
          <a:lstStyle/>
          <a:p>
            <a:pPr eaLnBrk="1" hangingPunct="1"/>
            <a:endParaRPr lang="de-DE" altLang="en-US"/>
          </a:p>
        </p:txBody>
      </p:sp>
      <p:sp>
        <p:nvSpPr>
          <p:cNvPr id="68611" name="Rectangle 4"/>
          <p:cNvSpPr>
            <a:spLocks noChangeArrowheads="1"/>
          </p:cNvSpPr>
          <p:nvPr/>
        </p:nvSpPr>
        <p:spPr bwMode="auto">
          <a:xfrm>
            <a:off x="457200" y="442913"/>
            <a:ext cx="731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kumimoji="1" lang="en-US" altLang="en-US" sz="3600" dirty="0">
                <a:solidFill>
                  <a:prstClr val="black"/>
                </a:solidFill>
                <a:latin typeface="Calibri" panose="020F0502020204030204" pitchFamily="34" charset="0"/>
                <a:cs typeface="Calibri" panose="020F0502020204030204" pitchFamily="34" charset="0"/>
              </a:rPr>
              <a:t>Local Descriptors: Shape Context</a:t>
            </a:r>
          </a:p>
        </p:txBody>
      </p:sp>
      <p:sp>
        <p:nvSpPr>
          <p:cNvPr id="68612" name="Rectangle 26"/>
          <p:cNvSpPr>
            <a:spLocks noChangeArrowheads="1"/>
          </p:cNvSpPr>
          <p:nvPr/>
        </p:nvSpPr>
        <p:spPr bwMode="auto">
          <a:xfrm>
            <a:off x="381000" y="1066800"/>
            <a:ext cx="4191000" cy="47244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EEECE1"/>
              </a:solidFill>
            </a:endParaRPr>
          </a:p>
        </p:txBody>
      </p:sp>
      <p:pic>
        <p:nvPicPr>
          <p:cNvPr id="68613" name="Picture 27" descr="sample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828800"/>
            <a:ext cx="31369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14" name="Group 28"/>
          <p:cNvGrpSpPr>
            <a:grpSpLocks/>
          </p:cNvGrpSpPr>
          <p:nvPr/>
        </p:nvGrpSpPr>
        <p:grpSpPr bwMode="auto">
          <a:xfrm>
            <a:off x="609600" y="1219200"/>
            <a:ext cx="3810000" cy="3733800"/>
            <a:chOff x="1200" y="1152"/>
            <a:chExt cx="2400" cy="2352"/>
          </a:xfrm>
        </p:grpSpPr>
        <p:sp>
          <p:nvSpPr>
            <p:cNvPr id="68624" name="Oval 29"/>
            <p:cNvSpPr>
              <a:spLocks noChangeArrowheads="1"/>
            </p:cNvSpPr>
            <p:nvPr/>
          </p:nvSpPr>
          <p:spPr bwMode="auto">
            <a:xfrm>
              <a:off x="1200" y="1152"/>
              <a:ext cx="2400" cy="2352"/>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EEECE1"/>
                </a:solidFill>
              </a:endParaRPr>
            </a:p>
          </p:txBody>
        </p:sp>
        <p:sp>
          <p:nvSpPr>
            <p:cNvPr id="68625" name="Oval 30"/>
            <p:cNvSpPr>
              <a:spLocks noChangeArrowheads="1"/>
            </p:cNvSpPr>
            <p:nvPr/>
          </p:nvSpPr>
          <p:spPr bwMode="auto">
            <a:xfrm>
              <a:off x="1824" y="1776"/>
              <a:ext cx="1152" cy="1152"/>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EEECE1"/>
                </a:solidFill>
              </a:endParaRPr>
            </a:p>
          </p:txBody>
        </p:sp>
        <p:sp>
          <p:nvSpPr>
            <p:cNvPr id="68626" name="Oval 31"/>
            <p:cNvSpPr>
              <a:spLocks noChangeArrowheads="1"/>
            </p:cNvSpPr>
            <p:nvPr/>
          </p:nvSpPr>
          <p:spPr bwMode="auto">
            <a:xfrm>
              <a:off x="2112" y="2064"/>
              <a:ext cx="576" cy="576"/>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EEECE1"/>
                </a:solidFill>
              </a:endParaRPr>
            </a:p>
          </p:txBody>
        </p:sp>
        <p:sp>
          <p:nvSpPr>
            <p:cNvPr id="68627" name="Oval 32"/>
            <p:cNvSpPr>
              <a:spLocks noChangeArrowheads="1"/>
            </p:cNvSpPr>
            <p:nvPr/>
          </p:nvSpPr>
          <p:spPr bwMode="auto">
            <a:xfrm>
              <a:off x="2256" y="2208"/>
              <a:ext cx="288" cy="288"/>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EEECE1"/>
                </a:solidFill>
              </a:endParaRPr>
            </a:p>
          </p:txBody>
        </p:sp>
        <p:sp>
          <p:nvSpPr>
            <p:cNvPr id="68628" name="Oval 33"/>
            <p:cNvSpPr>
              <a:spLocks noChangeArrowheads="1"/>
            </p:cNvSpPr>
            <p:nvPr/>
          </p:nvSpPr>
          <p:spPr bwMode="auto">
            <a:xfrm>
              <a:off x="2352" y="2304"/>
              <a:ext cx="96" cy="96"/>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EEECE1"/>
                </a:solidFill>
              </a:endParaRPr>
            </a:p>
          </p:txBody>
        </p:sp>
        <p:sp>
          <p:nvSpPr>
            <p:cNvPr id="68629" name="Line 34"/>
            <p:cNvSpPr>
              <a:spLocks noChangeShapeType="1"/>
            </p:cNvSpPr>
            <p:nvPr/>
          </p:nvSpPr>
          <p:spPr bwMode="auto">
            <a:xfrm>
              <a:off x="1200" y="2352"/>
              <a:ext cx="24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latin typeface="Arial" pitchFamily="34" charset="0"/>
              </a:endParaRPr>
            </a:p>
          </p:txBody>
        </p:sp>
        <p:sp>
          <p:nvSpPr>
            <p:cNvPr id="68630" name="Line 35"/>
            <p:cNvSpPr>
              <a:spLocks noChangeShapeType="1"/>
            </p:cNvSpPr>
            <p:nvPr/>
          </p:nvSpPr>
          <p:spPr bwMode="auto">
            <a:xfrm flipV="1">
              <a:off x="1392" y="1728"/>
              <a:ext cx="2064" cy="120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latin typeface="Arial" pitchFamily="34" charset="0"/>
              </a:endParaRPr>
            </a:p>
          </p:txBody>
        </p:sp>
        <p:sp>
          <p:nvSpPr>
            <p:cNvPr id="68631" name="Line 36"/>
            <p:cNvSpPr>
              <a:spLocks noChangeShapeType="1"/>
            </p:cNvSpPr>
            <p:nvPr/>
          </p:nvSpPr>
          <p:spPr bwMode="auto">
            <a:xfrm flipV="1">
              <a:off x="1824" y="1344"/>
              <a:ext cx="1152" cy="2016"/>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latin typeface="Arial" pitchFamily="34" charset="0"/>
              </a:endParaRPr>
            </a:p>
          </p:txBody>
        </p:sp>
        <p:sp>
          <p:nvSpPr>
            <p:cNvPr id="68632" name="Line 37"/>
            <p:cNvSpPr>
              <a:spLocks noChangeShapeType="1"/>
            </p:cNvSpPr>
            <p:nvPr/>
          </p:nvSpPr>
          <p:spPr bwMode="auto">
            <a:xfrm flipV="1">
              <a:off x="2400" y="1200"/>
              <a:ext cx="0" cy="2304"/>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latin typeface="Arial" pitchFamily="34" charset="0"/>
              </a:endParaRPr>
            </a:p>
          </p:txBody>
        </p:sp>
        <p:sp>
          <p:nvSpPr>
            <p:cNvPr id="68633" name="Line 38"/>
            <p:cNvSpPr>
              <a:spLocks noChangeShapeType="1"/>
            </p:cNvSpPr>
            <p:nvPr/>
          </p:nvSpPr>
          <p:spPr bwMode="auto">
            <a:xfrm flipH="1" flipV="1">
              <a:off x="1824" y="1344"/>
              <a:ext cx="1152" cy="2016"/>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latin typeface="Arial" pitchFamily="34" charset="0"/>
              </a:endParaRPr>
            </a:p>
          </p:txBody>
        </p:sp>
        <p:sp>
          <p:nvSpPr>
            <p:cNvPr id="68634" name="Line 39"/>
            <p:cNvSpPr>
              <a:spLocks noChangeShapeType="1"/>
            </p:cNvSpPr>
            <p:nvPr/>
          </p:nvSpPr>
          <p:spPr bwMode="auto">
            <a:xfrm flipH="1" flipV="1">
              <a:off x="1392" y="1776"/>
              <a:ext cx="2016" cy="1152"/>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latin typeface="Arial" pitchFamily="34" charset="0"/>
              </a:endParaRPr>
            </a:p>
          </p:txBody>
        </p:sp>
      </p:grpSp>
      <p:sp>
        <p:nvSpPr>
          <p:cNvPr id="68615" name="Text Box 40"/>
          <p:cNvSpPr txBox="1">
            <a:spLocks noChangeArrowheads="1"/>
          </p:cNvSpPr>
          <p:nvPr/>
        </p:nvSpPr>
        <p:spPr bwMode="auto">
          <a:xfrm>
            <a:off x="4837113" y="1543050"/>
            <a:ext cx="416401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sz="2100" b="1">
                <a:solidFill>
                  <a:prstClr val="black"/>
                </a:solidFill>
              </a:rPr>
              <a:t>Count the number of points inside each bin, e.g.:</a:t>
            </a:r>
          </a:p>
        </p:txBody>
      </p:sp>
      <p:sp>
        <p:nvSpPr>
          <p:cNvPr id="68616" name="Text Box 41"/>
          <p:cNvSpPr txBox="1">
            <a:spLocks noChangeArrowheads="1"/>
          </p:cNvSpPr>
          <p:nvPr/>
        </p:nvSpPr>
        <p:spPr bwMode="auto">
          <a:xfrm>
            <a:off x="5029200" y="2667000"/>
            <a:ext cx="2438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sz="2100" b="1">
                <a:solidFill>
                  <a:prstClr val="black"/>
                </a:solidFill>
              </a:rPr>
              <a:t>Count = 4</a:t>
            </a:r>
          </a:p>
        </p:txBody>
      </p:sp>
      <p:sp>
        <p:nvSpPr>
          <p:cNvPr id="68617" name="Text Box 42"/>
          <p:cNvSpPr txBox="1">
            <a:spLocks noChangeArrowheads="1"/>
          </p:cNvSpPr>
          <p:nvPr/>
        </p:nvSpPr>
        <p:spPr bwMode="auto">
          <a:xfrm>
            <a:off x="5029200" y="3357563"/>
            <a:ext cx="2438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sz="2100" b="1">
                <a:solidFill>
                  <a:prstClr val="black"/>
                </a:solidFill>
              </a:rPr>
              <a:t>Count = 10</a:t>
            </a:r>
          </a:p>
        </p:txBody>
      </p:sp>
      <p:sp>
        <p:nvSpPr>
          <p:cNvPr id="68618" name="Line 43"/>
          <p:cNvSpPr>
            <a:spLocks noChangeShapeType="1"/>
          </p:cNvSpPr>
          <p:nvPr/>
        </p:nvSpPr>
        <p:spPr bwMode="auto">
          <a:xfrm flipH="1" flipV="1">
            <a:off x="3962400" y="2743200"/>
            <a:ext cx="1066800" cy="152400"/>
          </a:xfrm>
          <a:prstGeom prst="line">
            <a:avLst/>
          </a:prstGeom>
          <a:noFill/>
          <a:ln w="25400">
            <a:solidFill>
              <a:srgbClr val="969696"/>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en-US">
              <a:solidFill>
                <a:prstClr val="black"/>
              </a:solidFill>
              <a:latin typeface="Arial" pitchFamily="34" charset="0"/>
            </a:endParaRPr>
          </a:p>
        </p:txBody>
      </p:sp>
      <p:sp>
        <p:nvSpPr>
          <p:cNvPr id="68619" name="Line 44"/>
          <p:cNvSpPr>
            <a:spLocks noChangeShapeType="1"/>
          </p:cNvSpPr>
          <p:nvPr/>
        </p:nvSpPr>
        <p:spPr bwMode="auto">
          <a:xfrm flipH="1">
            <a:off x="3733800" y="3644900"/>
            <a:ext cx="1343025" cy="622300"/>
          </a:xfrm>
          <a:prstGeom prst="line">
            <a:avLst/>
          </a:prstGeom>
          <a:noFill/>
          <a:ln w="25400">
            <a:solidFill>
              <a:srgbClr val="969696"/>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en-US">
              <a:solidFill>
                <a:prstClr val="black"/>
              </a:solidFill>
              <a:latin typeface="Arial" pitchFamily="34" charset="0"/>
            </a:endParaRPr>
          </a:p>
        </p:txBody>
      </p:sp>
      <p:sp>
        <p:nvSpPr>
          <p:cNvPr id="68620" name="Text Box 45"/>
          <p:cNvSpPr txBox="1">
            <a:spLocks noChangeArrowheads="1"/>
          </p:cNvSpPr>
          <p:nvPr/>
        </p:nvSpPr>
        <p:spPr bwMode="auto">
          <a:xfrm rot="5400000">
            <a:off x="5356225" y="3055938"/>
            <a:ext cx="457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sz="2100" b="1">
                <a:solidFill>
                  <a:prstClr val="black"/>
                </a:solidFill>
                <a:latin typeface="Times New Roman" pitchFamily="18" charset="0"/>
              </a:rPr>
              <a:t>...</a:t>
            </a:r>
          </a:p>
        </p:txBody>
      </p:sp>
      <p:sp>
        <p:nvSpPr>
          <p:cNvPr id="68621" name="Text Box 46"/>
          <p:cNvSpPr txBox="1">
            <a:spLocks noChangeArrowheads="1"/>
          </p:cNvSpPr>
          <p:nvPr/>
        </p:nvSpPr>
        <p:spPr bwMode="auto">
          <a:xfrm>
            <a:off x="4932362" y="4210050"/>
            <a:ext cx="3906837"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buFont typeface="ZapfDingbats"/>
              <a:buNone/>
            </a:pPr>
            <a:r>
              <a:rPr lang="en-US" altLang="en-US" sz="2100" dirty="0">
                <a:solidFill>
                  <a:prstClr val="black"/>
                </a:solidFill>
              </a:rPr>
              <a:t>Log-polar binning: </a:t>
            </a:r>
          </a:p>
          <a:p>
            <a:pPr>
              <a:buFont typeface="ZapfDingbats"/>
              <a:buNone/>
            </a:pPr>
            <a:r>
              <a:rPr lang="en-US" altLang="en-US" sz="2100" dirty="0">
                <a:solidFill>
                  <a:prstClr val="black"/>
                </a:solidFill>
              </a:rPr>
              <a:t>More precision for nearby points, more flexibility for farther points.</a:t>
            </a:r>
          </a:p>
        </p:txBody>
      </p:sp>
      <p:sp>
        <p:nvSpPr>
          <p:cNvPr id="68622" name="Text Box 47"/>
          <p:cNvSpPr txBox="1">
            <a:spLocks noChangeArrowheads="1"/>
          </p:cNvSpPr>
          <p:nvPr/>
        </p:nvSpPr>
        <p:spPr bwMode="auto">
          <a:xfrm>
            <a:off x="611188" y="6345238"/>
            <a:ext cx="3200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a:solidFill>
                  <a:prstClr val="black"/>
                </a:solidFill>
              </a:rPr>
              <a:t>Belongie &amp; Malik, ICCV 2001</a:t>
            </a:r>
          </a:p>
        </p:txBody>
      </p:sp>
      <p:sp>
        <p:nvSpPr>
          <p:cNvPr id="68623"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de-DE" altLang="en-US" sz="1200">
                <a:solidFill>
                  <a:srgbClr val="EEECE1"/>
                </a:solidFill>
              </a:rPr>
              <a:t>K. Grauman, B. Leibe</a:t>
            </a:r>
          </a:p>
        </p:txBody>
      </p:sp>
    </p:spTree>
    <p:extLst>
      <p:ext uri="{BB962C8B-B14F-4D97-AF65-F5344CB8AC3E}">
        <p14:creationId xmlns:p14="http://schemas.microsoft.com/office/powerpoint/2010/main" val="2995131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Shape Context Descriptor</a:t>
            </a:r>
          </a:p>
        </p:txBody>
      </p:sp>
      <p:sp>
        <p:nvSpPr>
          <p:cNvPr id="69635" name="Content Placeholder 2"/>
          <p:cNvSpPr>
            <a:spLocks noGrp="1"/>
          </p:cNvSpPr>
          <p:nvPr>
            <p:ph idx="1"/>
          </p:nvPr>
        </p:nvSpPr>
        <p:spPr/>
        <p:txBody>
          <a:bodyPr/>
          <a:lstStyle/>
          <a:p>
            <a:endParaRPr lang="en-US" altLang="en-US"/>
          </a:p>
        </p:txBody>
      </p:sp>
      <p:pic>
        <p:nvPicPr>
          <p:cNvPr id="69636" name="Picture 2" descr="C:\Users\hays\Desktop\143 Computer Vision\slides\16\shape_context_sc_examp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946150"/>
            <a:ext cx="7286625"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653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28D0-0E56-4EFC-B85B-772C3BE8BC6E}"/>
              </a:ext>
            </a:extLst>
          </p:cNvPr>
          <p:cNvSpPr>
            <a:spLocks noGrp="1"/>
          </p:cNvSpPr>
          <p:nvPr>
            <p:ph type="title"/>
          </p:nvPr>
        </p:nvSpPr>
        <p:spPr/>
        <p:txBody>
          <a:bodyPr/>
          <a:lstStyle/>
          <a:p>
            <a:r>
              <a:rPr lang="en-US" dirty="0"/>
              <a:t>How invariant are </a:t>
            </a:r>
            <a:br>
              <a:rPr lang="en-US" dirty="0"/>
            </a:br>
            <a:r>
              <a:rPr lang="en-US" dirty="0" err="1"/>
              <a:t>harris</a:t>
            </a:r>
            <a:r>
              <a:rPr lang="en-US" dirty="0"/>
              <a:t> corners?</a:t>
            </a:r>
          </a:p>
        </p:txBody>
      </p:sp>
      <p:sp>
        <p:nvSpPr>
          <p:cNvPr id="3" name="Text Placeholder 2">
            <a:extLst>
              <a:ext uri="{FF2B5EF4-FFF2-40B4-BE49-F238E27FC236}">
                <a16:creationId xmlns:a16="http://schemas.microsoft.com/office/drawing/2014/main" id="{4CDF5B7D-A60A-4325-9C97-F1EA71A252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35405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4"/>
          <p:cNvSpPr>
            <a:spLocks noChangeArrowheads="1"/>
          </p:cNvSpPr>
          <p:nvPr/>
        </p:nvSpPr>
        <p:spPr bwMode="auto">
          <a:xfrm>
            <a:off x="457200" y="442913"/>
            <a:ext cx="731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kumimoji="1" lang="en-US" altLang="en-US" sz="2800" b="1">
                <a:solidFill>
                  <a:srgbClr val="000000"/>
                </a:solidFill>
              </a:rPr>
              <a:t>Local Descriptors: Geometric Blur</a:t>
            </a:r>
          </a:p>
        </p:txBody>
      </p:sp>
      <p:pic>
        <p:nvPicPr>
          <p:cNvPr id="70659" name="Picture 5"/>
          <p:cNvPicPr>
            <a:picLocks noChangeAspect="1" noChangeArrowheads="1"/>
          </p:cNvPicPr>
          <p:nvPr/>
        </p:nvPicPr>
        <p:blipFill>
          <a:blip r:embed="rId3">
            <a:extLst>
              <a:ext uri="{28A0092B-C50C-407E-A947-70E740481C1C}">
                <a14:useLocalDpi xmlns:a14="http://schemas.microsoft.com/office/drawing/2010/main" val="0"/>
              </a:ext>
            </a:extLst>
          </a:blip>
          <a:srcRect l="1189" t="3668" r="53844" b="5482"/>
          <a:stretch>
            <a:fillRect/>
          </a:stretch>
        </p:blipFill>
        <p:spPr bwMode="auto">
          <a:xfrm>
            <a:off x="411163" y="1630363"/>
            <a:ext cx="2822575"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60" name="Group 6"/>
          <p:cNvGrpSpPr>
            <a:grpSpLocks/>
          </p:cNvGrpSpPr>
          <p:nvPr/>
        </p:nvGrpSpPr>
        <p:grpSpPr bwMode="auto">
          <a:xfrm>
            <a:off x="520700" y="2265363"/>
            <a:ext cx="781050" cy="781050"/>
            <a:chOff x="385" y="2062"/>
            <a:chExt cx="492" cy="492"/>
          </a:xfrm>
        </p:grpSpPr>
        <p:sp>
          <p:nvSpPr>
            <p:cNvPr id="70697" name="Oval 7"/>
            <p:cNvSpPr>
              <a:spLocks noChangeArrowheads="1"/>
            </p:cNvSpPr>
            <p:nvPr/>
          </p:nvSpPr>
          <p:spPr bwMode="auto">
            <a:xfrm>
              <a:off x="385" y="2062"/>
              <a:ext cx="493" cy="493"/>
            </a:xfrm>
            <a:prstGeom prst="ellipse">
              <a:avLst/>
            </a:prstGeom>
            <a:noFill/>
            <a:ln w="6408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sp>
          <p:nvSpPr>
            <p:cNvPr id="70698" name="Oval 8"/>
            <p:cNvSpPr>
              <a:spLocks noChangeArrowheads="1"/>
            </p:cNvSpPr>
            <p:nvPr/>
          </p:nvSpPr>
          <p:spPr bwMode="auto">
            <a:xfrm>
              <a:off x="385" y="2062"/>
              <a:ext cx="493" cy="493"/>
            </a:xfrm>
            <a:prstGeom prst="ellipse">
              <a:avLst/>
            </a:prstGeom>
            <a:noFill/>
            <a:ln w="2736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grpSp>
      <p:grpSp>
        <p:nvGrpSpPr>
          <p:cNvPr id="70661" name="Group 9"/>
          <p:cNvGrpSpPr>
            <a:grpSpLocks/>
          </p:cNvGrpSpPr>
          <p:nvPr/>
        </p:nvGrpSpPr>
        <p:grpSpPr bwMode="auto">
          <a:xfrm>
            <a:off x="792163" y="4117975"/>
            <a:ext cx="1289050" cy="1255713"/>
            <a:chOff x="556" y="3229"/>
            <a:chExt cx="812" cy="791"/>
          </a:xfrm>
        </p:grpSpPr>
        <p:pic>
          <p:nvPicPr>
            <p:cNvPr id="70695" name="Picture 10"/>
            <p:cNvPicPr>
              <a:picLocks noChangeAspect="1" noChangeArrowheads="1"/>
            </p:cNvPicPr>
            <p:nvPr/>
          </p:nvPicPr>
          <p:blipFill>
            <a:blip r:embed="rId4">
              <a:extLst>
                <a:ext uri="{28A0092B-C50C-407E-A947-70E740481C1C}">
                  <a14:useLocalDpi xmlns:a14="http://schemas.microsoft.com/office/drawing/2010/main" val="0"/>
                </a:ext>
              </a:extLst>
            </a:blip>
            <a:srcRect r="50130"/>
            <a:stretch>
              <a:fillRect/>
            </a:stretch>
          </p:blipFill>
          <p:spPr bwMode="auto">
            <a:xfrm>
              <a:off x="609" y="3261"/>
              <a:ext cx="760"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96" name="AutoShape 11"/>
            <p:cNvSpPr>
              <a:spLocks noChangeArrowheads="1"/>
            </p:cNvSpPr>
            <p:nvPr/>
          </p:nvSpPr>
          <p:spPr bwMode="auto">
            <a:xfrm>
              <a:off x="556" y="3229"/>
              <a:ext cx="800" cy="792"/>
            </a:xfrm>
            <a:prstGeom prst="roundRect">
              <a:avLst>
                <a:gd name="adj" fmla="val 125"/>
              </a:avLst>
            </a:prstGeom>
            <a:noFill/>
            <a:ln w="9360">
              <a:solidFill>
                <a:srgbClr val="C0C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grpSp>
      <p:sp>
        <p:nvSpPr>
          <p:cNvPr id="70662" name="Freeform 12"/>
          <p:cNvSpPr>
            <a:spLocks/>
          </p:cNvSpPr>
          <p:nvPr/>
        </p:nvSpPr>
        <p:spPr bwMode="auto">
          <a:xfrm>
            <a:off x="831850" y="2674938"/>
            <a:ext cx="293688" cy="1387475"/>
          </a:xfrm>
          <a:custGeom>
            <a:avLst/>
            <a:gdLst>
              <a:gd name="T0" fmla="*/ 2147483647 w 817"/>
              <a:gd name="T1" fmla="*/ 0 h 3854"/>
              <a:gd name="T2" fmla="*/ 2147483647 w 817"/>
              <a:gd name="T3" fmla="*/ 2147483647 h 3854"/>
              <a:gd name="T4" fmla="*/ 0 60000 65536"/>
              <a:gd name="T5" fmla="*/ 0 60000 65536"/>
              <a:gd name="T6" fmla="*/ 0 w 817"/>
              <a:gd name="T7" fmla="*/ 0 h 3854"/>
              <a:gd name="T8" fmla="*/ 817 w 817"/>
              <a:gd name="T9" fmla="*/ 3854 h 3854"/>
            </a:gdLst>
            <a:ahLst/>
            <a:cxnLst>
              <a:cxn ang="T4">
                <a:pos x="T0" y="T1"/>
              </a:cxn>
              <a:cxn ang="T5">
                <a:pos x="T2" y="T3"/>
              </a:cxn>
            </a:cxnLst>
            <a:rect l="T6" t="T7" r="T8" b="T9"/>
            <a:pathLst>
              <a:path w="817" h="3854">
                <a:moveTo>
                  <a:pt x="56" y="0"/>
                </a:moveTo>
                <a:cubicBezTo>
                  <a:pt x="0" y="3060"/>
                  <a:pt x="816" y="3853"/>
                  <a:pt x="816" y="3853"/>
                </a:cubicBezTo>
              </a:path>
            </a:pathLst>
          </a:custGeom>
          <a:noFill/>
          <a:ln w="3672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latin typeface="Arial" pitchFamily="34" charset="0"/>
            </a:endParaRPr>
          </a:p>
        </p:txBody>
      </p:sp>
      <p:sp>
        <p:nvSpPr>
          <p:cNvPr id="70663" name="Text Box 13"/>
          <p:cNvSpPr txBox="1">
            <a:spLocks noChangeArrowheads="1"/>
          </p:cNvSpPr>
          <p:nvPr/>
        </p:nvSpPr>
        <p:spPr bwMode="auto">
          <a:xfrm>
            <a:off x="463550" y="5338763"/>
            <a:ext cx="205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9pPr>
          </a:lstStyle>
          <a:p>
            <a:pPr algn="ctr" eaLnBrk="1">
              <a:lnSpc>
                <a:spcPts val="2775"/>
              </a:lnSpc>
              <a:buClr>
                <a:srgbClr val="000000"/>
              </a:buClr>
              <a:buSzPct val="45000"/>
              <a:buFont typeface="StarSymbol"/>
              <a:buNone/>
            </a:pPr>
            <a:r>
              <a:rPr lang="en-GB" altLang="en-US" sz="1200">
                <a:solidFill>
                  <a:srgbClr val="000000"/>
                </a:solidFill>
              </a:rPr>
              <a:t>Example descriptor</a:t>
            </a:r>
          </a:p>
        </p:txBody>
      </p:sp>
      <p:sp>
        <p:nvSpPr>
          <p:cNvPr id="70664" name="AutoShape 14"/>
          <p:cNvSpPr>
            <a:spLocks noChangeArrowheads="1"/>
          </p:cNvSpPr>
          <p:nvPr/>
        </p:nvSpPr>
        <p:spPr bwMode="auto">
          <a:xfrm>
            <a:off x="3736975" y="4179888"/>
            <a:ext cx="277813" cy="655637"/>
          </a:xfrm>
          <a:prstGeom prst="roundRect">
            <a:avLst>
              <a:gd name="adj" fmla="val 5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9pPr>
          </a:lstStyle>
          <a:p>
            <a:pPr eaLnBrk="1">
              <a:lnSpc>
                <a:spcPct val="116000"/>
              </a:lnSpc>
              <a:buClr>
                <a:srgbClr val="000000"/>
              </a:buClr>
              <a:buSzPct val="45000"/>
              <a:buFont typeface="StarSymbol"/>
              <a:buNone/>
            </a:pPr>
            <a:r>
              <a:rPr lang="en-GB" altLang="en-US" sz="4000">
                <a:solidFill>
                  <a:srgbClr val="000000"/>
                </a:solidFill>
                <a:latin typeface="Times New Roman" pitchFamily="18" charset="0"/>
              </a:rPr>
              <a:t>~</a:t>
            </a:r>
          </a:p>
        </p:txBody>
      </p:sp>
      <p:grpSp>
        <p:nvGrpSpPr>
          <p:cNvPr id="70665" name="Group 15"/>
          <p:cNvGrpSpPr>
            <a:grpSpLocks/>
          </p:cNvGrpSpPr>
          <p:nvPr/>
        </p:nvGrpSpPr>
        <p:grpSpPr bwMode="auto">
          <a:xfrm>
            <a:off x="4032250" y="1628775"/>
            <a:ext cx="2976563" cy="2003425"/>
            <a:chOff x="2597" y="1661"/>
            <a:chExt cx="1875" cy="1262"/>
          </a:xfrm>
        </p:grpSpPr>
        <p:grpSp>
          <p:nvGrpSpPr>
            <p:cNvPr id="70678" name="Group 16"/>
            <p:cNvGrpSpPr>
              <a:grpSpLocks/>
            </p:cNvGrpSpPr>
            <p:nvPr/>
          </p:nvGrpSpPr>
          <p:grpSpPr bwMode="auto">
            <a:xfrm>
              <a:off x="2597" y="1661"/>
              <a:ext cx="1875" cy="1262"/>
              <a:chOff x="2597" y="1661"/>
              <a:chExt cx="1875" cy="1262"/>
            </a:xfrm>
          </p:grpSpPr>
          <p:pic>
            <p:nvPicPr>
              <p:cNvPr id="70691" name="Picture 17"/>
              <p:cNvPicPr>
                <a:picLocks noChangeAspect="1" noChangeArrowheads="1"/>
              </p:cNvPicPr>
              <p:nvPr/>
            </p:nvPicPr>
            <p:blipFill>
              <a:blip r:embed="rId5">
                <a:extLst>
                  <a:ext uri="{28A0092B-C50C-407E-A947-70E740481C1C}">
                    <a14:useLocalDpi xmlns:a14="http://schemas.microsoft.com/office/drawing/2010/main" val="0"/>
                  </a:ext>
                </a:extLst>
              </a:blip>
              <a:srcRect l="51616" b="45901"/>
              <a:stretch>
                <a:fillRect/>
              </a:stretch>
            </p:blipFill>
            <p:spPr bwMode="auto">
              <a:xfrm>
                <a:off x="2605" y="1662"/>
                <a:ext cx="1860" cy="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92" name="AutoShape 18"/>
              <p:cNvSpPr>
                <a:spLocks noChangeArrowheads="1"/>
              </p:cNvSpPr>
              <p:nvPr/>
            </p:nvSpPr>
            <p:spPr bwMode="auto">
              <a:xfrm>
                <a:off x="2597" y="1661"/>
                <a:ext cx="1876" cy="1263"/>
              </a:xfrm>
              <a:prstGeom prst="roundRect">
                <a:avLst>
                  <a:gd name="adj" fmla="val 79"/>
                </a:avLst>
              </a:prstGeom>
              <a:noFill/>
              <a:ln w="3672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sp>
            <p:nvSpPr>
              <p:cNvPr id="70693" name="Line 19"/>
              <p:cNvSpPr>
                <a:spLocks noChangeShapeType="1"/>
              </p:cNvSpPr>
              <p:nvPr/>
            </p:nvSpPr>
            <p:spPr bwMode="auto">
              <a:xfrm>
                <a:off x="3534" y="1671"/>
                <a:ext cx="1" cy="1238"/>
              </a:xfrm>
              <a:prstGeom prst="line">
                <a:avLst/>
              </a:prstGeom>
              <a:noFill/>
              <a:ln w="1836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latin typeface="Arial" pitchFamily="34" charset="0"/>
                </a:endParaRPr>
              </a:p>
            </p:txBody>
          </p:sp>
          <p:sp>
            <p:nvSpPr>
              <p:cNvPr id="70694" name="Line 20"/>
              <p:cNvSpPr>
                <a:spLocks noChangeShapeType="1"/>
              </p:cNvSpPr>
              <p:nvPr/>
            </p:nvSpPr>
            <p:spPr bwMode="auto">
              <a:xfrm flipH="1">
                <a:off x="2596" y="2313"/>
                <a:ext cx="1872" cy="1"/>
              </a:xfrm>
              <a:prstGeom prst="line">
                <a:avLst/>
              </a:prstGeom>
              <a:noFill/>
              <a:ln w="1836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latin typeface="Arial" pitchFamily="34" charset="0"/>
                </a:endParaRPr>
              </a:p>
            </p:txBody>
          </p:sp>
        </p:grpSp>
        <p:grpSp>
          <p:nvGrpSpPr>
            <p:cNvPr id="70679" name="Group 21"/>
            <p:cNvGrpSpPr>
              <a:grpSpLocks/>
            </p:cNvGrpSpPr>
            <p:nvPr/>
          </p:nvGrpSpPr>
          <p:grpSpPr bwMode="auto">
            <a:xfrm>
              <a:off x="3604" y="2512"/>
              <a:ext cx="225" cy="225"/>
              <a:chOff x="3604" y="2512"/>
              <a:chExt cx="225" cy="225"/>
            </a:xfrm>
          </p:grpSpPr>
          <p:sp>
            <p:nvSpPr>
              <p:cNvPr id="70689" name="Oval 22"/>
              <p:cNvSpPr>
                <a:spLocks noChangeArrowheads="1"/>
              </p:cNvSpPr>
              <p:nvPr/>
            </p:nvSpPr>
            <p:spPr bwMode="auto">
              <a:xfrm>
                <a:off x="3604" y="2512"/>
                <a:ext cx="226" cy="226"/>
              </a:xfrm>
              <a:prstGeom prst="ellipse">
                <a:avLst/>
              </a:prstGeom>
              <a:noFill/>
              <a:ln w="6408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sp>
            <p:nvSpPr>
              <p:cNvPr id="70690" name="Oval 23"/>
              <p:cNvSpPr>
                <a:spLocks noChangeArrowheads="1"/>
              </p:cNvSpPr>
              <p:nvPr/>
            </p:nvSpPr>
            <p:spPr bwMode="auto">
              <a:xfrm>
                <a:off x="3604" y="2512"/>
                <a:ext cx="226" cy="226"/>
              </a:xfrm>
              <a:prstGeom prst="ellipse">
                <a:avLst/>
              </a:prstGeom>
              <a:noFill/>
              <a:ln w="2736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grpSp>
        <p:grpSp>
          <p:nvGrpSpPr>
            <p:cNvPr id="70680" name="Group 24"/>
            <p:cNvGrpSpPr>
              <a:grpSpLocks/>
            </p:cNvGrpSpPr>
            <p:nvPr/>
          </p:nvGrpSpPr>
          <p:grpSpPr bwMode="auto">
            <a:xfrm>
              <a:off x="2659" y="2512"/>
              <a:ext cx="226" cy="225"/>
              <a:chOff x="2659" y="2512"/>
              <a:chExt cx="226" cy="225"/>
            </a:xfrm>
          </p:grpSpPr>
          <p:sp>
            <p:nvSpPr>
              <p:cNvPr id="70687" name="Oval 25"/>
              <p:cNvSpPr>
                <a:spLocks noChangeArrowheads="1"/>
              </p:cNvSpPr>
              <p:nvPr/>
            </p:nvSpPr>
            <p:spPr bwMode="auto">
              <a:xfrm>
                <a:off x="2659" y="2512"/>
                <a:ext cx="226" cy="226"/>
              </a:xfrm>
              <a:prstGeom prst="ellipse">
                <a:avLst/>
              </a:prstGeom>
              <a:noFill/>
              <a:ln w="6408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sp>
            <p:nvSpPr>
              <p:cNvPr id="70688" name="Oval 26"/>
              <p:cNvSpPr>
                <a:spLocks noChangeArrowheads="1"/>
              </p:cNvSpPr>
              <p:nvPr/>
            </p:nvSpPr>
            <p:spPr bwMode="auto">
              <a:xfrm>
                <a:off x="2659" y="2512"/>
                <a:ext cx="226" cy="226"/>
              </a:xfrm>
              <a:prstGeom prst="ellipse">
                <a:avLst/>
              </a:prstGeom>
              <a:noFill/>
              <a:ln w="2736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grpSp>
        <p:grpSp>
          <p:nvGrpSpPr>
            <p:cNvPr id="70681" name="Group 27"/>
            <p:cNvGrpSpPr>
              <a:grpSpLocks/>
            </p:cNvGrpSpPr>
            <p:nvPr/>
          </p:nvGrpSpPr>
          <p:grpSpPr bwMode="auto">
            <a:xfrm>
              <a:off x="3604" y="1957"/>
              <a:ext cx="225" cy="225"/>
              <a:chOff x="3604" y="1957"/>
              <a:chExt cx="225" cy="225"/>
            </a:xfrm>
          </p:grpSpPr>
          <p:sp>
            <p:nvSpPr>
              <p:cNvPr id="70685" name="Oval 28"/>
              <p:cNvSpPr>
                <a:spLocks noChangeArrowheads="1"/>
              </p:cNvSpPr>
              <p:nvPr/>
            </p:nvSpPr>
            <p:spPr bwMode="auto">
              <a:xfrm>
                <a:off x="3604" y="1957"/>
                <a:ext cx="226" cy="226"/>
              </a:xfrm>
              <a:prstGeom prst="ellipse">
                <a:avLst/>
              </a:prstGeom>
              <a:noFill/>
              <a:ln w="6408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sp>
            <p:nvSpPr>
              <p:cNvPr id="70686" name="Oval 29"/>
              <p:cNvSpPr>
                <a:spLocks noChangeArrowheads="1"/>
              </p:cNvSpPr>
              <p:nvPr/>
            </p:nvSpPr>
            <p:spPr bwMode="auto">
              <a:xfrm>
                <a:off x="3604" y="1957"/>
                <a:ext cx="226" cy="226"/>
              </a:xfrm>
              <a:prstGeom prst="ellipse">
                <a:avLst/>
              </a:prstGeom>
              <a:noFill/>
              <a:ln w="2736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grpSp>
        <p:grpSp>
          <p:nvGrpSpPr>
            <p:cNvPr id="70682" name="Group 30"/>
            <p:cNvGrpSpPr>
              <a:grpSpLocks/>
            </p:cNvGrpSpPr>
            <p:nvPr/>
          </p:nvGrpSpPr>
          <p:grpSpPr bwMode="auto">
            <a:xfrm>
              <a:off x="2647" y="1957"/>
              <a:ext cx="225" cy="225"/>
              <a:chOff x="2647" y="1957"/>
              <a:chExt cx="225" cy="225"/>
            </a:xfrm>
          </p:grpSpPr>
          <p:sp>
            <p:nvSpPr>
              <p:cNvPr id="70683" name="Oval 31"/>
              <p:cNvSpPr>
                <a:spLocks noChangeArrowheads="1"/>
              </p:cNvSpPr>
              <p:nvPr/>
            </p:nvSpPr>
            <p:spPr bwMode="auto">
              <a:xfrm>
                <a:off x="2647" y="1957"/>
                <a:ext cx="226" cy="226"/>
              </a:xfrm>
              <a:prstGeom prst="ellipse">
                <a:avLst/>
              </a:prstGeom>
              <a:noFill/>
              <a:ln w="6408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sp>
            <p:nvSpPr>
              <p:cNvPr id="70684" name="Oval 32"/>
              <p:cNvSpPr>
                <a:spLocks noChangeArrowheads="1"/>
              </p:cNvSpPr>
              <p:nvPr/>
            </p:nvSpPr>
            <p:spPr bwMode="auto">
              <a:xfrm>
                <a:off x="2647" y="1957"/>
                <a:ext cx="226" cy="225"/>
              </a:xfrm>
              <a:prstGeom prst="ellipse">
                <a:avLst/>
              </a:prstGeom>
              <a:noFill/>
              <a:ln w="2736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de-DE" altLang="en-US" sz="2100" b="1">
                  <a:solidFill>
                    <a:srgbClr val="000000"/>
                  </a:solidFill>
                </a:endParaRPr>
              </a:p>
            </p:txBody>
          </p:sp>
        </p:grpSp>
      </p:grpSp>
      <p:pic>
        <p:nvPicPr>
          <p:cNvPr id="70666" name="Picture 33"/>
          <p:cNvPicPr>
            <a:picLocks noChangeAspect="1" noChangeArrowheads="1"/>
          </p:cNvPicPr>
          <p:nvPr/>
        </p:nvPicPr>
        <p:blipFill>
          <a:blip r:embed="rId6" cstate="print">
            <a:extLst>
              <a:ext uri="{28A0092B-C50C-407E-A947-70E740481C1C}">
                <a14:useLocalDpi xmlns:a14="http://schemas.microsoft.com/office/drawing/2010/main" val="0"/>
              </a:ext>
            </a:extLst>
          </a:blip>
          <a:srcRect r="50459"/>
          <a:stretch>
            <a:fillRect/>
          </a:stretch>
        </p:blipFill>
        <p:spPr bwMode="auto">
          <a:xfrm>
            <a:off x="4832350" y="4276725"/>
            <a:ext cx="1528763"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34"/>
          <p:cNvPicPr>
            <a:picLocks noChangeAspect="1" noChangeArrowheads="1"/>
          </p:cNvPicPr>
          <p:nvPr/>
        </p:nvPicPr>
        <p:blipFill>
          <a:blip r:embed="rId6" cstate="print">
            <a:extLst>
              <a:ext uri="{28A0092B-C50C-407E-A947-70E740481C1C}">
                <a14:useLocalDpi xmlns:a14="http://schemas.microsoft.com/office/drawing/2010/main" val="0"/>
              </a:ext>
            </a:extLst>
          </a:blip>
          <a:srcRect l="50459"/>
          <a:stretch>
            <a:fillRect/>
          </a:stretch>
        </p:blipFill>
        <p:spPr bwMode="auto">
          <a:xfrm>
            <a:off x="2741613" y="4284663"/>
            <a:ext cx="1528762"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8" name="Line 35"/>
          <p:cNvSpPr>
            <a:spLocks noChangeShapeType="1"/>
          </p:cNvSpPr>
          <p:nvPr/>
        </p:nvSpPr>
        <p:spPr bwMode="auto">
          <a:xfrm>
            <a:off x="3354388" y="2655888"/>
            <a:ext cx="592137" cy="1587"/>
          </a:xfrm>
          <a:prstGeom prst="line">
            <a:avLst/>
          </a:prstGeom>
          <a:noFill/>
          <a:ln w="128160">
            <a:solidFill>
              <a:srgbClr val="CCCCCC"/>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latin typeface="Arial" pitchFamily="34" charset="0"/>
            </a:endParaRPr>
          </a:p>
        </p:txBody>
      </p:sp>
      <p:sp>
        <p:nvSpPr>
          <p:cNvPr id="70669" name="Line 36"/>
          <p:cNvSpPr>
            <a:spLocks noChangeShapeType="1"/>
          </p:cNvSpPr>
          <p:nvPr/>
        </p:nvSpPr>
        <p:spPr bwMode="auto">
          <a:xfrm flipH="1">
            <a:off x="4294188" y="4910138"/>
            <a:ext cx="493712" cy="1587"/>
          </a:xfrm>
          <a:prstGeom prst="line">
            <a:avLst/>
          </a:prstGeom>
          <a:noFill/>
          <a:ln w="128160">
            <a:solidFill>
              <a:srgbClr val="CCCCCC"/>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latin typeface="Arial" pitchFamily="34" charset="0"/>
            </a:endParaRPr>
          </a:p>
        </p:txBody>
      </p:sp>
      <p:sp>
        <p:nvSpPr>
          <p:cNvPr id="70670" name="Line 37"/>
          <p:cNvSpPr>
            <a:spLocks noChangeShapeType="1"/>
          </p:cNvSpPr>
          <p:nvPr/>
        </p:nvSpPr>
        <p:spPr bwMode="auto">
          <a:xfrm flipH="1">
            <a:off x="2198688" y="4878388"/>
            <a:ext cx="493712" cy="1587"/>
          </a:xfrm>
          <a:prstGeom prst="line">
            <a:avLst/>
          </a:prstGeom>
          <a:noFill/>
          <a:ln w="128160">
            <a:solidFill>
              <a:srgbClr val="CCCCCC"/>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latin typeface="Arial" pitchFamily="34" charset="0"/>
            </a:endParaRPr>
          </a:p>
        </p:txBody>
      </p:sp>
      <p:sp>
        <p:nvSpPr>
          <p:cNvPr id="70671" name="Line 38"/>
          <p:cNvSpPr>
            <a:spLocks noChangeShapeType="1"/>
          </p:cNvSpPr>
          <p:nvPr/>
        </p:nvSpPr>
        <p:spPr bwMode="auto">
          <a:xfrm>
            <a:off x="5529263" y="3690938"/>
            <a:ext cx="1587" cy="519112"/>
          </a:xfrm>
          <a:prstGeom prst="line">
            <a:avLst/>
          </a:prstGeom>
          <a:noFill/>
          <a:ln w="128160">
            <a:solidFill>
              <a:srgbClr val="CCCCCC"/>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latin typeface="Arial" pitchFamily="34" charset="0"/>
            </a:endParaRPr>
          </a:p>
        </p:txBody>
      </p:sp>
      <p:sp>
        <p:nvSpPr>
          <p:cNvPr id="70672" name="AutoShape 39"/>
          <p:cNvSpPr>
            <a:spLocks noChangeArrowheads="1"/>
          </p:cNvSpPr>
          <p:nvPr/>
        </p:nvSpPr>
        <p:spPr bwMode="auto">
          <a:xfrm>
            <a:off x="7129463" y="1663700"/>
            <a:ext cx="1835150" cy="1058863"/>
          </a:xfrm>
          <a:prstGeom prst="roundRect">
            <a:avLst>
              <a:gd name="adj" fmla="val 22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9pPr>
          </a:lstStyle>
          <a:p>
            <a:pPr eaLnBrk="1">
              <a:lnSpc>
                <a:spcPts val="2775"/>
              </a:lnSpc>
              <a:buClr>
                <a:srgbClr val="000000"/>
              </a:buClr>
              <a:buSzPct val="45000"/>
              <a:buFont typeface="StarSymbol"/>
              <a:buNone/>
            </a:pPr>
            <a:r>
              <a:rPr lang="en-GB" altLang="en-US" sz="2100">
                <a:solidFill>
                  <a:srgbClr val="000000"/>
                </a:solidFill>
              </a:rPr>
              <a:t>Compute edges at four orientations</a:t>
            </a:r>
          </a:p>
        </p:txBody>
      </p:sp>
      <p:sp>
        <p:nvSpPr>
          <p:cNvPr id="70673" name="AutoShape 40"/>
          <p:cNvSpPr>
            <a:spLocks noChangeArrowheads="1"/>
          </p:cNvSpPr>
          <p:nvPr/>
        </p:nvSpPr>
        <p:spPr bwMode="auto">
          <a:xfrm>
            <a:off x="7127875" y="2901950"/>
            <a:ext cx="1884363" cy="706438"/>
          </a:xfrm>
          <a:prstGeom prst="roundRect">
            <a:avLst>
              <a:gd name="adj" fmla="val 22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9pPr>
          </a:lstStyle>
          <a:p>
            <a:pPr eaLnBrk="1">
              <a:lnSpc>
                <a:spcPts val="2775"/>
              </a:lnSpc>
              <a:buClr>
                <a:srgbClr val="000000"/>
              </a:buClr>
              <a:buSzPct val="45000"/>
              <a:buFont typeface="StarSymbol"/>
              <a:buNone/>
            </a:pPr>
            <a:r>
              <a:rPr lang="en-GB" altLang="en-US" sz="2100">
                <a:solidFill>
                  <a:srgbClr val="000000"/>
                </a:solidFill>
              </a:rPr>
              <a:t>Extract a patch</a:t>
            </a:r>
          </a:p>
          <a:p>
            <a:pPr eaLnBrk="1">
              <a:lnSpc>
                <a:spcPts val="2775"/>
              </a:lnSpc>
              <a:buClr>
                <a:srgbClr val="000000"/>
              </a:buClr>
              <a:buSzPct val="45000"/>
              <a:buFont typeface="StarSymbol"/>
              <a:buNone/>
            </a:pPr>
            <a:r>
              <a:rPr lang="en-GB" altLang="en-US" sz="2100">
                <a:solidFill>
                  <a:srgbClr val="000000"/>
                </a:solidFill>
              </a:rPr>
              <a:t>in each channel</a:t>
            </a:r>
          </a:p>
        </p:txBody>
      </p:sp>
      <p:sp>
        <p:nvSpPr>
          <p:cNvPr id="70674" name="AutoShape 41"/>
          <p:cNvSpPr>
            <a:spLocks noChangeArrowheads="1"/>
          </p:cNvSpPr>
          <p:nvPr/>
        </p:nvSpPr>
        <p:spPr bwMode="auto">
          <a:xfrm>
            <a:off x="6264275" y="4702175"/>
            <a:ext cx="2790825" cy="687388"/>
          </a:xfrm>
          <a:prstGeom prst="roundRect">
            <a:avLst>
              <a:gd name="adj" fmla="val 22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9pPr>
          </a:lstStyle>
          <a:p>
            <a:pPr eaLnBrk="1">
              <a:lnSpc>
                <a:spcPts val="2775"/>
              </a:lnSpc>
              <a:buClr>
                <a:srgbClr val="000000"/>
              </a:buClr>
              <a:buSzPct val="45000"/>
              <a:buFont typeface="StarSymbol"/>
              <a:buNone/>
            </a:pPr>
            <a:r>
              <a:rPr lang="en-GB" altLang="en-US" sz="2000" b="1">
                <a:solidFill>
                  <a:srgbClr val="000000"/>
                </a:solidFill>
              </a:rPr>
              <a:t>Apply spatially varying</a:t>
            </a:r>
          </a:p>
          <a:p>
            <a:pPr eaLnBrk="1">
              <a:lnSpc>
                <a:spcPts val="2775"/>
              </a:lnSpc>
              <a:buClr>
                <a:srgbClr val="000000"/>
              </a:buClr>
              <a:buSzPct val="45000"/>
              <a:buFont typeface="StarSymbol"/>
              <a:buNone/>
            </a:pPr>
            <a:r>
              <a:rPr lang="en-GB" altLang="en-US" sz="2000" b="1">
                <a:solidFill>
                  <a:srgbClr val="000000"/>
                </a:solidFill>
              </a:rPr>
              <a:t>blur and sub-sample </a:t>
            </a:r>
          </a:p>
        </p:txBody>
      </p:sp>
      <p:sp>
        <p:nvSpPr>
          <p:cNvPr id="70675" name="AutoShape 42"/>
          <p:cNvSpPr>
            <a:spLocks noChangeArrowheads="1"/>
          </p:cNvSpPr>
          <p:nvPr/>
        </p:nvSpPr>
        <p:spPr bwMode="auto">
          <a:xfrm>
            <a:off x="5119688" y="5546725"/>
            <a:ext cx="1171575" cy="304800"/>
          </a:xfrm>
          <a:prstGeom prst="roundRect">
            <a:avLst>
              <a:gd name="adj" fmla="val 37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9pPr>
          </a:lstStyle>
          <a:p>
            <a:pPr eaLnBrk="1">
              <a:lnSpc>
                <a:spcPts val="2775"/>
              </a:lnSpc>
              <a:buClr>
                <a:srgbClr val="000000"/>
              </a:buClr>
              <a:buSzPct val="45000"/>
              <a:buFont typeface="StarSymbol"/>
              <a:buNone/>
            </a:pPr>
            <a:r>
              <a:rPr lang="en-GB" altLang="en-US" sz="1200">
                <a:solidFill>
                  <a:srgbClr val="000000"/>
                </a:solidFill>
              </a:rPr>
              <a:t>(Idealized signal)</a:t>
            </a:r>
          </a:p>
        </p:txBody>
      </p:sp>
      <p:sp>
        <p:nvSpPr>
          <p:cNvPr id="70676" name="Text Box 45"/>
          <p:cNvSpPr txBox="1">
            <a:spLocks noChangeArrowheads="1"/>
          </p:cNvSpPr>
          <p:nvPr/>
        </p:nvSpPr>
        <p:spPr bwMode="auto">
          <a:xfrm>
            <a:off x="611188" y="6345238"/>
            <a:ext cx="3200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a:solidFill>
                  <a:srgbClr val="000000"/>
                </a:solidFill>
              </a:rPr>
              <a:t>Berg &amp; Malik, CVPR 2001</a:t>
            </a:r>
          </a:p>
        </p:txBody>
      </p:sp>
      <p:sp>
        <p:nvSpPr>
          <p:cNvPr id="70677"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de-DE" altLang="en-US" sz="1200">
                <a:solidFill>
                  <a:srgbClr val="000000"/>
                </a:solidFill>
              </a:rPr>
              <a:t>K. Grauman, B. Leibe</a:t>
            </a:r>
          </a:p>
        </p:txBody>
      </p:sp>
    </p:spTree>
    <p:extLst>
      <p:ext uri="{BB962C8B-B14F-4D97-AF65-F5344CB8AC3E}">
        <p14:creationId xmlns:p14="http://schemas.microsoft.com/office/powerpoint/2010/main" val="675520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a:t>Self-similarity Descriptor</a:t>
            </a:r>
          </a:p>
        </p:txBody>
      </p:sp>
      <p:sp>
        <p:nvSpPr>
          <p:cNvPr id="71683" name="Content Placeholder 2"/>
          <p:cNvSpPr>
            <a:spLocks noGrp="1"/>
          </p:cNvSpPr>
          <p:nvPr>
            <p:ph idx="1"/>
          </p:nvPr>
        </p:nvSpPr>
        <p:spPr>
          <a:xfrm>
            <a:off x="609600" y="5410200"/>
            <a:ext cx="8229600" cy="1066800"/>
          </a:xfrm>
        </p:spPr>
        <p:txBody>
          <a:bodyPr/>
          <a:lstStyle/>
          <a:p>
            <a:pPr>
              <a:buFont typeface="Arial" pitchFamily="34" charset="0"/>
              <a:buNone/>
            </a:pPr>
            <a:r>
              <a:rPr lang="en-US" altLang="en-US"/>
              <a:t>Matching Local Self-Similarities across Images and Videos, Shechtman and Irani, 2007</a:t>
            </a:r>
          </a:p>
        </p:txBody>
      </p:sp>
      <p:pic>
        <p:nvPicPr>
          <p:cNvPr id="71684" name="Picture 2" descr="C:\Users\hays\Desktop\143 Computer Vision\slides\16\ssim-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093913"/>
            <a:ext cx="6626225"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3123708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a:t>Self-similarity Descriptor</a:t>
            </a:r>
          </a:p>
        </p:txBody>
      </p:sp>
      <p:sp>
        <p:nvSpPr>
          <p:cNvPr id="72707" name="Content Placeholder 2"/>
          <p:cNvSpPr>
            <a:spLocks noGrp="1"/>
          </p:cNvSpPr>
          <p:nvPr>
            <p:ph idx="1"/>
          </p:nvPr>
        </p:nvSpPr>
        <p:spPr>
          <a:xfrm>
            <a:off x="609600" y="5410200"/>
            <a:ext cx="8229600" cy="1066800"/>
          </a:xfrm>
        </p:spPr>
        <p:txBody>
          <a:bodyPr/>
          <a:lstStyle/>
          <a:p>
            <a:pPr>
              <a:buFont typeface="Arial" pitchFamily="34" charset="0"/>
              <a:buNone/>
            </a:pPr>
            <a:r>
              <a:rPr lang="en-US" altLang="en-US"/>
              <a:t>Matching Local Self-Similarities across Images and Videos, Shechtman and Irani, 2007</a:t>
            </a:r>
          </a:p>
        </p:txBody>
      </p:sp>
      <p:pic>
        <p:nvPicPr>
          <p:cNvPr id="72708" name="Picture 2" descr="C:\Users\hays\Desktop\143 Computer Vision\slides\16\ssim-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9367838"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859592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descr="C:\Users\hays\Desktop\143 Computer Vision\slides\16\ssim-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914400"/>
            <a:ext cx="6848475"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itle 1"/>
          <p:cNvSpPr>
            <a:spLocks noGrp="1"/>
          </p:cNvSpPr>
          <p:nvPr>
            <p:ph type="title"/>
          </p:nvPr>
        </p:nvSpPr>
        <p:spPr/>
        <p:txBody>
          <a:bodyPr/>
          <a:lstStyle/>
          <a:p>
            <a:r>
              <a:rPr lang="en-US" altLang="en-US"/>
              <a:t>Self-similarity Descriptor</a:t>
            </a:r>
          </a:p>
        </p:txBody>
      </p:sp>
      <p:sp>
        <p:nvSpPr>
          <p:cNvPr id="73732" name="Content Placeholder 2"/>
          <p:cNvSpPr>
            <a:spLocks noGrp="1"/>
          </p:cNvSpPr>
          <p:nvPr>
            <p:ph idx="1"/>
          </p:nvPr>
        </p:nvSpPr>
        <p:spPr>
          <a:xfrm>
            <a:off x="609600" y="5410200"/>
            <a:ext cx="8229600" cy="1066800"/>
          </a:xfrm>
        </p:spPr>
        <p:txBody>
          <a:bodyPr/>
          <a:lstStyle/>
          <a:p>
            <a:pPr>
              <a:buFont typeface="Arial" pitchFamily="34" charset="0"/>
              <a:buNone/>
            </a:pPr>
            <a:r>
              <a:rPr lang="en-US" altLang="en-US"/>
              <a:t>Matching Local Self-Similarities across Images and Videos, Shechtman and Irani, 2007</a:t>
            </a:r>
          </a:p>
        </p:txBody>
      </p:sp>
      <p:sp>
        <p:nvSpPr>
          <p:cNvPr id="5" name="TextBox 4"/>
          <p:cNvSpPr txBox="1"/>
          <p:nvPr/>
        </p:nvSpPr>
        <p:spPr>
          <a:xfrm>
            <a:off x="8146560" y="6550223"/>
            <a:ext cx="1047584" cy="307777"/>
          </a:xfrm>
          <a:prstGeom prst="rect">
            <a:avLst/>
          </a:prstGeom>
          <a:noFill/>
        </p:spPr>
        <p:txBody>
          <a:bodyPr wrap="square" rtlCol="0">
            <a:spAutoFit/>
          </a:bodyPr>
          <a:lstStyle/>
          <a:p>
            <a:r>
              <a:rPr lang="en-US" sz="1400" dirty="0">
                <a:solidFill>
                  <a:schemeClr val="bg1">
                    <a:lumMod val="65000"/>
                  </a:schemeClr>
                </a:solidFill>
                <a:latin typeface="+mn-lt"/>
                <a:cs typeface="Calibri" panose="020F0502020204030204" pitchFamily="34" charset="0"/>
              </a:rPr>
              <a:t>James Hays</a:t>
            </a:r>
          </a:p>
        </p:txBody>
      </p:sp>
    </p:spTree>
    <p:extLst>
      <p:ext uri="{BB962C8B-B14F-4D97-AF65-F5344CB8AC3E}">
        <p14:creationId xmlns:p14="http://schemas.microsoft.com/office/powerpoint/2010/main" val="1685474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14400"/>
          </a:xfrm>
        </p:spPr>
        <p:txBody>
          <a:bodyPr>
            <a:normAutofit fontScale="90000"/>
          </a:bodyPr>
          <a:lstStyle/>
          <a:p>
            <a:pPr>
              <a:defRPr/>
            </a:pPr>
            <a:r>
              <a:rPr lang="en-US" dirty="0"/>
              <a:t>Learning Local Image Descriptors </a:t>
            </a:r>
            <a:br>
              <a:rPr lang="en-US" dirty="0"/>
            </a:br>
            <a:r>
              <a:rPr lang="en-US" dirty="0"/>
              <a:t>Winder and Brown, 2007</a:t>
            </a:r>
          </a:p>
        </p:txBody>
      </p:sp>
      <p:pic>
        <p:nvPicPr>
          <p:cNvPr id="74755" name="Picture 2" descr="C:\Users\hays\Desktop\143 Computer Vision\slides\16\wind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1358900"/>
            <a:ext cx="8313737"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3" descr="C:\Users\hays\Desktop\143 Computer Vision\slides\16\wind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76663"/>
            <a:ext cx="8456613"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666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rtlCol="0">
            <a:normAutofit/>
          </a:bodyPr>
          <a:lstStyle/>
          <a:p>
            <a:pPr eaLnBrk="1" fontAlgn="auto" hangingPunct="1">
              <a:spcAft>
                <a:spcPts val="0"/>
              </a:spcAft>
              <a:defRPr/>
            </a:pPr>
            <a:r>
              <a:rPr lang="en-US" dirty="0"/>
              <a:t>Right features are application specific</a:t>
            </a:r>
          </a:p>
        </p:txBody>
      </p:sp>
      <p:sp>
        <p:nvSpPr>
          <p:cNvPr id="3" name="Content Placeholder 2"/>
          <p:cNvSpPr>
            <a:spLocks noGrp="1"/>
          </p:cNvSpPr>
          <p:nvPr>
            <p:ph idx="1"/>
          </p:nvPr>
        </p:nvSpPr>
        <p:spPr/>
        <p:txBody>
          <a:bodyPr rtlCol="0">
            <a:normAutofit lnSpcReduction="10000"/>
          </a:bodyPr>
          <a:lstStyle/>
          <a:p>
            <a:pPr eaLnBrk="1" fontAlgn="auto" hangingPunct="1">
              <a:spcAft>
                <a:spcPts val="0"/>
              </a:spcAft>
              <a:defRPr/>
            </a:pPr>
            <a:r>
              <a:rPr lang="en-US" dirty="0"/>
              <a:t>Shape: scene-scale, object-scale, detail-scale</a:t>
            </a:r>
          </a:p>
          <a:p>
            <a:pPr lvl="1" eaLnBrk="1" fontAlgn="auto" hangingPunct="1">
              <a:spcAft>
                <a:spcPts val="0"/>
              </a:spcAft>
              <a:defRPr/>
            </a:pPr>
            <a:r>
              <a:rPr lang="en-US" dirty="0"/>
              <a:t>2D form, shading, shadows, texture, linear perspective</a:t>
            </a:r>
          </a:p>
          <a:p>
            <a:pPr eaLnBrk="1" fontAlgn="auto" hangingPunct="1">
              <a:spcAft>
                <a:spcPts val="0"/>
              </a:spcAft>
              <a:defRPr/>
            </a:pPr>
            <a:r>
              <a:rPr lang="en-US" dirty="0"/>
              <a:t>Material properties: </a:t>
            </a:r>
            <a:r>
              <a:rPr lang="en-US" dirty="0" err="1"/>
              <a:t>albedo</a:t>
            </a:r>
            <a:r>
              <a:rPr lang="en-US" dirty="0"/>
              <a:t>, feel, hardness, …</a:t>
            </a:r>
          </a:p>
          <a:p>
            <a:pPr lvl="1" eaLnBrk="1" fontAlgn="auto" hangingPunct="1">
              <a:spcAft>
                <a:spcPts val="0"/>
              </a:spcAft>
              <a:defRPr/>
            </a:pPr>
            <a:r>
              <a:rPr lang="en-US" dirty="0"/>
              <a:t>Color, texture</a:t>
            </a:r>
          </a:p>
          <a:p>
            <a:pPr eaLnBrk="1" fontAlgn="auto" hangingPunct="1">
              <a:spcAft>
                <a:spcPts val="0"/>
              </a:spcAft>
              <a:defRPr/>
            </a:pPr>
            <a:r>
              <a:rPr lang="en-US" dirty="0"/>
              <a:t>Motion</a:t>
            </a:r>
          </a:p>
          <a:p>
            <a:pPr lvl="1" eaLnBrk="1" fontAlgn="auto" hangingPunct="1">
              <a:spcAft>
                <a:spcPts val="0"/>
              </a:spcAft>
              <a:defRPr/>
            </a:pPr>
            <a:r>
              <a:rPr lang="en-US" dirty="0"/>
              <a:t>Optical flow, tracked points</a:t>
            </a:r>
          </a:p>
          <a:p>
            <a:pPr eaLnBrk="1" fontAlgn="auto" hangingPunct="1">
              <a:spcAft>
                <a:spcPts val="0"/>
              </a:spcAft>
              <a:defRPr/>
            </a:pPr>
            <a:r>
              <a:rPr lang="en-US" dirty="0"/>
              <a:t>Distance</a:t>
            </a:r>
          </a:p>
          <a:p>
            <a:pPr lvl="1" eaLnBrk="1" fontAlgn="auto" hangingPunct="1">
              <a:spcAft>
                <a:spcPts val="0"/>
              </a:spcAft>
              <a:defRPr/>
            </a:pPr>
            <a:r>
              <a:rPr lang="en-US" dirty="0"/>
              <a:t>Stereo, position, occlusion, scene shape</a:t>
            </a:r>
          </a:p>
          <a:p>
            <a:pPr lvl="1" eaLnBrk="1" fontAlgn="auto" hangingPunct="1">
              <a:spcAft>
                <a:spcPts val="0"/>
              </a:spcAft>
              <a:defRPr/>
            </a:pPr>
            <a:r>
              <a:rPr lang="en-US" dirty="0"/>
              <a:t>If known object: size, other objects</a:t>
            </a:r>
          </a:p>
          <a:p>
            <a:pPr lvl="1"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p:txBody>
      </p:sp>
    </p:spTree>
    <p:extLst>
      <p:ext uri="{BB962C8B-B14F-4D97-AF65-F5344CB8AC3E}">
        <p14:creationId xmlns:p14="http://schemas.microsoft.com/office/powerpoint/2010/main" val="38052625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dirty="0"/>
              <a:t>Review: Local Descriptors</a:t>
            </a:r>
            <a:endParaRPr lang="de-CH" dirty="0"/>
          </a:p>
        </p:txBody>
      </p:sp>
      <p:sp>
        <p:nvSpPr>
          <p:cNvPr id="43011" name="Content Placeholder 2"/>
          <p:cNvSpPr>
            <a:spLocks noGrp="1"/>
          </p:cNvSpPr>
          <p:nvPr>
            <p:ph idx="1"/>
          </p:nvPr>
        </p:nvSpPr>
        <p:spPr/>
        <p:txBody>
          <a:bodyPr>
            <a:normAutofit/>
          </a:bodyPr>
          <a:lstStyle/>
          <a:p>
            <a:pPr eaLnBrk="1" hangingPunct="1">
              <a:buFont typeface="Arial" pitchFamily="34" charset="0"/>
              <a:buChar char="•"/>
              <a:defRPr/>
            </a:pPr>
            <a:r>
              <a:rPr lang="en-US" altLang="en-US" dirty="0"/>
              <a:t>Most features can be thought of as templates, histograms (counts), or combinations</a:t>
            </a:r>
            <a:endParaRPr lang="en-US" dirty="0"/>
          </a:p>
          <a:p>
            <a:pPr eaLnBrk="1" hangingPunct="1">
              <a:buFont typeface="Arial" pitchFamily="34" charset="0"/>
              <a:buChar char="•"/>
              <a:defRPr/>
            </a:pPr>
            <a:r>
              <a:rPr lang="en-US" dirty="0"/>
              <a:t>The ideal descriptor should be</a:t>
            </a:r>
          </a:p>
          <a:p>
            <a:pPr lvl="1" eaLnBrk="1" hangingPunct="1">
              <a:buFont typeface="Arial" pitchFamily="34" charset="0"/>
              <a:buChar char="–"/>
              <a:defRPr/>
            </a:pPr>
            <a:r>
              <a:rPr lang="en-US" dirty="0"/>
              <a:t>Robust and Distinctive</a:t>
            </a:r>
          </a:p>
          <a:p>
            <a:pPr lvl="1" eaLnBrk="1" hangingPunct="1">
              <a:buFont typeface="Arial" pitchFamily="34" charset="0"/>
              <a:buChar char="–"/>
              <a:defRPr/>
            </a:pPr>
            <a:r>
              <a:rPr lang="en-US" dirty="0"/>
              <a:t>Compact and Efficient</a:t>
            </a:r>
          </a:p>
          <a:p>
            <a:pPr eaLnBrk="1" hangingPunct="1">
              <a:buFont typeface="Arial" pitchFamily="34" charset="0"/>
              <a:buChar char="•"/>
              <a:defRPr/>
            </a:pPr>
            <a:r>
              <a:rPr lang="en-US" dirty="0"/>
              <a:t>Most available descriptors focus on edge/gradient information</a:t>
            </a:r>
          </a:p>
          <a:p>
            <a:pPr lvl="1" eaLnBrk="1" hangingPunct="1">
              <a:buFont typeface="Arial" pitchFamily="34" charset="0"/>
              <a:buChar char="–"/>
              <a:defRPr/>
            </a:pPr>
            <a:r>
              <a:rPr lang="en-US" dirty="0"/>
              <a:t>Capture texture information</a:t>
            </a:r>
          </a:p>
          <a:p>
            <a:pPr lvl="1" eaLnBrk="1" hangingPunct="1">
              <a:buFont typeface="Arial" pitchFamily="34" charset="0"/>
              <a:buChar char="–"/>
              <a:defRPr/>
            </a:pPr>
            <a:r>
              <a:rPr lang="en-US" dirty="0"/>
              <a:t>Color rarely used</a:t>
            </a:r>
            <a:endParaRPr lang="de-CH" dirty="0"/>
          </a:p>
        </p:txBody>
      </p:sp>
      <p:sp>
        <p:nvSpPr>
          <p:cNvPr id="45061" name="Footer Placeholder 4"/>
          <p:cNvSpPr>
            <a:spLocks noGrp="1"/>
          </p:cNvSpPr>
          <p:nvPr>
            <p:ph type="ftr" sz="quarter" idx="11"/>
          </p:nvPr>
        </p:nvSpPr>
        <p:spPr/>
        <p:txBody>
          <a:bodyPr/>
          <a:lstStyle/>
          <a:p>
            <a:pPr>
              <a:defRPr/>
            </a:pPr>
            <a:r>
              <a:rPr lang="de-DE" dirty="0">
                <a:solidFill>
                  <a:schemeClr val="bg1">
                    <a:lumMod val="50000"/>
                  </a:schemeClr>
                </a:solidFill>
              </a:rPr>
              <a:t>K. Grauman, B. Leibe</a:t>
            </a:r>
          </a:p>
        </p:txBody>
      </p:sp>
      <p:pic>
        <p:nvPicPr>
          <p:cNvPr id="5" name="Picture 6"/>
          <p:cNvPicPr>
            <a:picLocks noChangeAspect="1" noChangeArrowheads="1"/>
          </p:cNvPicPr>
          <p:nvPr/>
        </p:nvPicPr>
        <p:blipFill>
          <a:blip r:embed="rId3" cstate="print"/>
          <a:srcRect/>
          <a:stretch>
            <a:fillRect/>
          </a:stretch>
        </p:blipFill>
        <p:spPr bwMode="auto">
          <a:xfrm>
            <a:off x="6019800" y="2209800"/>
            <a:ext cx="3124200" cy="1363663"/>
          </a:xfrm>
          <a:prstGeom prst="rect">
            <a:avLst/>
          </a:prstGeom>
          <a:noFill/>
          <a:ln w="9525">
            <a:noFill/>
            <a:miter lim="800000"/>
            <a:headEnd/>
            <a:tailEnd/>
          </a:ln>
        </p:spPr>
      </p:pic>
    </p:spTree>
    <p:extLst>
      <p:ext uri="{BB962C8B-B14F-4D97-AF65-F5344CB8AC3E}">
        <p14:creationId xmlns:p14="http://schemas.microsoft.com/office/powerpoint/2010/main" val="346522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animEffect transition="in" filter="fade">
                                      <p:cBhvr>
                                        <p:cTn id="7" dur="500"/>
                                        <p:tgtEl>
                                          <p:spTgt spid="430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011">
                                            <p:txEl>
                                              <p:pRg st="2" end="2"/>
                                            </p:txEl>
                                          </p:spTgt>
                                        </p:tgtEl>
                                        <p:attrNameLst>
                                          <p:attrName>style.visibility</p:attrName>
                                        </p:attrNameLst>
                                      </p:cBhvr>
                                      <p:to>
                                        <p:strVal val="visible"/>
                                      </p:to>
                                    </p:set>
                                    <p:animEffect transition="in" filter="fade">
                                      <p:cBhvr>
                                        <p:cTn id="10" dur="500"/>
                                        <p:tgtEl>
                                          <p:spTgt spid="430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3011">
                                            <p:txEl>
                                              <p:pRg st="3" end="3"/>
                                            </p:txEl>
                                          </p:spTgt>
                                        </p:tgtEl>
                                        <p:attrNameLst>
                                          <p:attrName>style.visibility</p:attrName>
                                        </p:attrNameLst>
                                      </p:cBhvr>
                                      <p:to>
                                        <p:strVal val="visible"/>
                                      </p:to>
                                    </p:set>
                                    <p:animEffect transition="in" filter="fade">
                                      <p:cBhvr>
                                        <p:cTn id="13" dur="500"/>
                                        <p:tgtEl>
                                          <p:spTgt spid="430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3011">
                                            <p:txEl>
                                              <p:pRg st="4" end="4"/>
                                            </p:txEl>
                                          </p:spTgt>
                                        </p:tgtEl>
                                        <p:attrNameLst>
                                          <p:attrName>style.visibility</p:attrName>
                                        </p:attrNameLst>
                                      </p:cBhvr>
                                      <p:to>
                                        <p:strVal val="visible"/>
                                      </p:to>
                                    </p:set>
                                    <p:animEffect transition="in" filter="fade">
                                      <p:cBhvr>
                                        <p:cTn id="21" dur="500"/>
                                        <p:tgtEl>
                                          <p:spTgt spid="43011">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011">
                                            <p:txEl>
                                              <p:pRg st="5" end="5"/>
                                            </p:txEl>
                                          </p:spTgt>
                                        </p:tgtEl>
                                        <p:attrNameLst>
                                          <p:attrName>style.visibility</p:attrName>
                                        </p:attrNameLst>
                                      </p:cBhvr>
                                      <p:to>
                                        <p:strVal val="visible"/>
                                      </p:to>
                                    </p:set>
                                    <p:animEffect transition="in" filter="fade">
                                      <p:cBhvr>
                                        <p:cTn id="24" dur="500"/>
                                        <p:tgtEl>
                                          <p:spTgt spid="43011">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3011">
                                            <p:txEl>
                                              <p:pRg st="6" end="6"/>
                                            </p:txEl>
                                          </p:spTgt>
                                        </p:tgtEl>
                                        <p:attrNameLst>
                                          <p:attrName>style.visibility</p:attrName>
                                        </p:attrNameLst>
                                      </p:cBhvr>
                                      <p:to>
                                        <p:strVal val="visible"/>
                                      </p:to>
                                    </p:set>
                                    <p:animEffect transition="in" filter="fade">
                                      <p:cBhvr>
                                        <p:cTn id="27" dur="500"/>
                                        <p:tgtEl>
                                          <p:spTgt spid="43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t>Available at a web site near you…</a:t>
            </a:r>
            <a:endParaRPr lang="de-CH"/>
          </a:p>
        </p:txBody>
      </p:sp>
      <p:sp>
        <p:nvSpPr>
          <p:cNvPr id="40963" name="Content Placeholder 2"/>
          <p:cNvSpPr>
            <a:spLocks noGrp="1"/>
          </p:cNvSpPr>
          <p:nvPr>
            <p:ph idx="1"/>
          </p:nvPr>
        </p:nvSpPr>
        <p:spPr/>
        <p:txBody>
          <a:bodyPr/>
          <a:lstStyle/>
          <a:p>
            <a:pPr eaLnBrk="1" hangingPunct="1">
              <a:buFont typeface="Arial" pitchFamily="34" charset="0"/>
              <a:buChar char="•"/>
              <a:defRPr/>
            </a:pPr>
            <a:r>
              <a:rPr lang="en-US" dirty="0"/>
              <a:t>Many local feature detectors have executables available online:</a:t>
            </a:r>
          </a:p>
          <a:p>
            <a:pPr lvl="1" eaLnBrk="1" hangingPunct="1">
              <a:buFont typeface="Arial" pitchFamily="34" charset="0"/>
              <a:buChar char="–"/>
              <a:defRPr/>
            </a:pPr>
            <a:r>
              <a:rPr lang="en-US" u="sng" dirty="0">
                <a:solidFill>
                  <a:schemeClr val="tx1">
                    <a:lumMod val="75000"/>
                    <a:lumOff val="25000"/>
                  </a:schemeClr>
                </a:solidFill>
              </a:rPr>
              <a:t>http://www.robots.ox.ac.uk/~vgg/research/affine</a:t>
            </a:r>
          </a:p>
          <a:p>
            <a:pPr lvl="1" eaLnBrk="1" hangingPunct="1">
              <a:buFont typeface="Arial" pitchFamily="34" charset="0"/>
              <a:buChar char="–"/>
              <a:defRPr/>
            </a:pPr>
            <a:r>
              <a:rPr lang="en-US" u="sng" dirty="0">
                <a:solidFill>
                  <a:schemeClr val="tx1">
                    <a:lumMod val="75000"/>
                    <a:lumOff val="25000"/>
                  </a:schemeClr>
                </a:solidFill>
              </a:rPr>
              <a:t>http://www.cs.ubc.ca/~lowe/keypoints/</a:t>
            </a:r>
          </a:p>
          <a:p>
            <a:pPr lvl="1" eaLnBrk="1" hangingPunct="1">
              <a:buFont typeface="Arial" pitchFamily="34" charset="0"/>
              <a:buChar char="–"/>
              <a:defRPr/>
            </a:pPr>
            <a:r>
              <a:rPr lang="en-US" u="sng" dirty="0">
                <a:solidFill>
                  <a:schemeClr val="tx1">
                    <a:lumMod val="75000"/>
                    <a:lumOff val="25000"/>
                  </a:schemeClr>
                </a:solidFill>
              </a:rPr>
              <a:t>http://www.vision.ee.ethz.ch/~surf</a:t>
            </a:r>
          </a:p>
          <a:p>
            <a:pPr eaLnBrk="1" hangingPunct="1">
              <a:buFont typeface="Arial" pitchFamily="34" charset="0"/>
              <a:buChar char="•"/>
              <a:defRPr/>
            </a:pPr>
            <a:endParaRPr lang="de-CH" dirty="0"/>
          </a:p>
        </p:txBody>
      </p:sp>
      <p:sp>
        <p:nvSpPr>
          <p:cNvPr id="43013" name="Footer Placeholder 4"/>
          <p:cNvSpPr>
            <a:spLocks noGrp="1"/>
          </p:cNvSpPr>
          <p:nvPr>
            <p:ph type="ftr" sz="quarter" idx="11"/>
          </p:nvPr>
        </p:nvSpPr>
        <p:spPr/>
        <p:txBody>
          <a:bodyPr/>
          <a:lstStyle/>
          <a:p>
            <a:pPr>
              <a:defRPr/>
            </a:pPr>
            <a:r>
              <a:rPr lang="de-DE" dirty="0"/>
              <a:t>K. Grauman, B. Leibe</a:t>
            </a:r>
          </a:p>
        </p:txBody>
      </p:sp>
    </p:spTree>
    <p:extLst>
      <p:ext uri="{BB962C8B-B14F-4D97-AF65-F5344CB8AC3E}">
        <p14:creationId xmlns:p14="http://schemas.microsoft.com/office/powerpoint/2010/main" val="2493315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pPr eaLnBrk="1" hangingPunct="1"/>
            <a:r>
              <a:rPr lang="en-US" dirty="0"/>
              <a:t>Feature Matching</a:t>
            </a:r>
          </a:p>
        </p:txBody>
      </p:sp>
      <p:sp>
        <p:nvSpPr>
          <p:cNvPr id="3077" name="TextBox 4"/>
          <p:cNvSpPr txBox="1">
            <a:spLocks noChangeArrowheads="1"/>
          </p:cNvSpPr>
          <p:nvPr/>
        </p:nvSpPr>
        <p:spPr bwMode="auto">
          <a:xfrm>
            <a:off x="650278" y="6437898"/>
            <a:ext cx="7995843" cy="338554"/>
          </a:xfrm>
          <a:prstGeom prst="rect">
            <a:avLst/>
          </a:prstGeom>
          <a:noFill/>
          <a:ln w="9525">
            <a:noFill/>
            <a:miter lim="800000"/>
            <a:headEnd/>
            <a:tailEnd/>
          </a:ln>
        </p:spPr>
        <p:txBody>
          <a:bodyPr wrap="none">
            <a:spAutoFit/>
          </a:bodyPr>
          <a:lstStyle/>
          <a:p>
            <a:r>
              <a:rPr lang="en-US" sz="1600" dirty="0">
                <a:solidFill>
                  <a:schemeClr val="bg1">
                    <a:lumMod val="75000"/>
                  </a:schemeClr>
                </a:solidFill>
              </a:rPr>
              <a:t>Many slides from James Hays, Derek </a:t>
            </a:r>
            <a:r>
              <a:rPr lang="en-US" sz="1600" dirty="0" err="1">
                <a:solidFill>
                  <a:schemeClr val="bg1">
                    <a:lumMod val="75000"/>
                  </a:schemeClr>
                </a:solidFill>
              </a:rPr>
              <a:t>Hoiem</a:t>
            </a:r>
            <a:r>
              <a:rPr lang="en-US" sz="1600" dirty="0">
                <a:solidFill>
                  <a:schemeClr val="bg1">
                    <a:lumMod val="75000"/>
                  </a:schemeClr>
                </a:solidFill>
              </a:rPr>
              <a:t>, and </a:t>
            </a:r>
            <a:r>
              <a:rPr lang="en-US" sz="1600" dirty="0" err="1">
                <a:solidFill>
                  <a:schemeClr val="bg1">
                    <a:lumMod val="75000"/>
                  </a:schemeClr>
                </a:solidFill>
              </a:rPr>
              <a:t>Grauman&amp;Leibe</a:t>
            </a:r>
            <a:r>
              <a:rPr lang="en-US" sz="1600" dirty="0">
                <a:solidFill>
                  <a:schemeClr val="bg1">
                    <a:lumMod val="75000"/>
                  </a:schemeClr>
                </a:solidFill>
              </a:rPr>
              <a:t> 2008 AAAI Tutorial</a:t>
            </a:r>
          </a:p>
        </p:txBody>
      </p:sp>
      <p:sp>
        <p:nvSpPr>
          <p:cNvPr id="6" name="TextBox 1"/>
          <p:cNvSpPr txBox="1">
            <a:spLocks noChangeArrowheads="1"/>
          </p:cNvSpPr>
          <p:nvPr/>
        </p:nvSpPr>
        <p:spPr bwMode="auto">
          <a:xfrm>
            <a:off x="3276600" y="2967831"/>
            <a:ext cx="289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cs typeface="Arial" pitchFamily="34" charset="0"/>
              </a:defRPr>
            </a:lvl1pPr>
            <a:lvl2pPr marL="742950" indent="-285750" eaLnBrk="0" hangingPunct="0">
              <a:defRPr sz="2800">
                <a:solidFill>
                  <a:schemeClr val="tx1"/>
                </a:solidFill>
                <a:latin typeface="Arial" pitchFamily="34" charset="0"/>
                <a:cs typeface="Arial" pitchFamily="34" charset="0"/>
              </a:defRPr>
            </a:lvl2pPr>
            <a:lvl3pPr marL="1143000" indent="-228600" eaLnBrk="0" hangingPunct="0">
              <a:defRPr sz="2800">
                <a:solidFill>
                  <a:schemeClr val="tx1"/>
                </a:solidFill>
                <a:latin typeface="Arial" pitchFamily="34" charset="0"/>
                <a:cs typeface="Arial" pitchFamily="34" charset="0"/>
              </a:defRPr>
            </a:lvl3pPr>
            <a:lvl4pPr marL="1600200" indent="-228600" eaLnBrk="0" hangingPunct="0">
              <a:defRPr sz="2800">
                <a:solidFill>
                  <a:schemeClr val="tx1"/>
                </a:solidFill>
                <a:latin typeface="Arial" pitchFamily="34" charset="0"/>
                <a:cs typeface="Arial" pitchFamily="34" charset="0"/>
              </a:defRPr>
            </a:lvl4pPr>
            <a:lvl5pPr marL="2057400" indent="-228600" eaLnBrk="0" hangingPunct="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pPr eaLnBrk="1" hangingPunct="1"/>
            <a:r>
              <a:rPr lang="en-US" altLang="en-US" sz="2400" dirty="0">
                <a:solidFill>
                  <a:srgbClr val="C00000"/>
                </a:solidFill>
              </a:rPr>
              <a:t>Read </a:t>
            </a:r>
            <a:r>
              <a:rPr lang="en-US" altLang="en-US" sz="2400" dirty="0" err="1">
                <a:solidFill>
                  <a:srgbClr val="C00000"/>
                </a:solidFill>
              </a:rPr>
              <a:t>Szeliski</a:t>
            </a:r>
            <a:r>
              <a:rPr lang="en-US" altLang="en-US" sz="2400" dirty="0">
                <a:solidFill>
                  <a:srgbClr val="C00000"/>
                </a:solidFill>
              </a:rPr>
              <a:t> 4.1</a:t>
            </a:r>
          </a:p>
        </p:txBody>
      </p:sp>
    </p:spTree>
    <p:extLst>
      <p:ext uri="{BB962C8B-B14F-4D97-AF65-F5344CB8AC3E}">
        <p14:creationId xmlns:p14="http://schemas.microsoft.com/office/powerpoint/2010/main" val="26961721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1"/>
          <p:cNvGrpSpPr>
            <a:grpSpLocks/>
          </p:cNvGrpSpPr>
          <p:nvPr/>
        </p:nvGrpSpPr>
        <p:grpSpPr bwMode="auto">
          <a:xfrm>
            <a:off x="5244811" y="3026804"/>
            <a:ext cx="3581400" cy="1319463"/>
            <a:chOff x="528" y="624"/>
            <a:chExt cx="4715" cy="1678"/>
          </a:xfrm>
        </p:grpSpPr>
        <p:pic>
          <p:nvPicPr>
            <p:cNvPr id="25" name="Picture 9" descr="SIFT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 descr="SIF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4626" name="Title 1"/>
          <p:cNvSpPr>
            <a:spLocks noGrp="1"/>
          </p:cNvSpPr>
          <p:nvPr>
            <p:ph type="title"/>
          </p:nvPr>
        </p:nvSpPr>
        <p:spPr>
          <a:xfrm>
            <a:off x="533400" y="0"/>
            <a:ext cx="8610600" cy="889329"/>
          </a:xfrm>
        </p:spPr>
        <p:txBody>
          <a:bodyPr/>
          <a:lstStyle/>
          <a:p>
            <a:pPr eaLnBrk="1" hangingPunct="1"/>
            <a:r>
              <a:rPr lang="en-US" altLang="en-US" dirty="0"/>
              <a:t>Local features: main components</a:t>
            </a:r>
          </a:p>
        </p:txBody>
      </p:sp>
      <p:sp>
        <p:nvSpPr>
          <p:cNvPr id="3" name="Content Placeholder 2"/>
          <p:cNvSpPr>
            <a:spLocks noGrp="1"/>
          </p:cNvSpPr>
          <p:nvPr>
            <p:ph idx="1"/>
          </p:nvPr>
        </p:nvSpPr>
        <p:spPr>
          <a:xfrm>
            <a:off x="457200" y="1143000"/>
            <a:ext cx="4724400" cy="5428661"/>
          </a:xfrm>
        </p:spPr>
        <p:txBody>
          <a:bodyPr>
            <a:normAutofit/>
          </a:bodyPr>
          <a:lstStyle/>
          <a:p>
            <a:pPr marL="514350" indent="-514350" eaLnBrk="1" hangingPunct="1">
              <a:buFontTx/>
              <a:buAutoNum type="arabicParenR"/>
            </a:pPr>
            <a:r>
              <a:rPr lang="en-US" altLang="en-US" sz="2800" dirty="0">
                <a:solidFill>
                  <a:schemeClr val="bg1">
                    <a:lumMod val="50000"/>
                  </a:schemeClr>
                </a:solidFill>
              </a:rPr>
              <a:t>Detection:</a:t>
            </a:r>
            <a:br>
              <a:rPr lang="en-US" altLang="en-US" sz="2800" dirty="0">
                <a:solidFill>
                  <a:schemeClr val="bg1">
                    <a:lumMod val="50000"/>
                  </a:schemeClr>
                </a:solidFill>
              </a:rPr>
            </a:br>
            <a:r>
              <a:rPr lang="en-US" altLang="en-US" sz="2000" dirty="0">
                <a:solidFill>
                  <a:schemeClr val="bg1">
                    <a:lumMod val="50000"/>
                  </a:schemeClr>
                </a:solidFill>
              </a:rPr>
              <a:t>Find a set of distinctive key points.</a:t>
            </a:r>
            <a:endParaRPr lang="en-US" altLang="en-US" sz="2400" dirty="0">
              <a:solidFill>
                <a:schemeClr val="bg1">
                  <a:lumMod val="50000"/>
                </a:schemeClr>
              </a:solidFill>
            </a:endParaRPr>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r>
              <a:rPr lang="en-US" altLang="en-US" sz="2800" dirty="0">
                <a:solidFill>
                  <a:schemeClr val="bg1">
                    <a:lumMod val="50000"/>
                  </a:schemeClr>
                </a:solidFill>
              </a:rPr>
              <a:t>Description</a:t>
            </a:r>
            <a:r>
              <a:rPr lang="en-US" altLang="en-US" sz="2400" dirty="0">
                <a:solidFill>
                  <a:schemeClr val="bg1">
                    <a:lumMod val="50000"/>
                  </a:schemeClr>
                </a:solidFill>
              </a:rPr>
              <a:t>: </a:t>
            </a:r>
            <a:br>
              <a:rPr lang="en-US" altLang="en-US" sz="2400" dirty="0">
                <a:solidFill>
                  <a:schemeClr val="bg1">
                    <a:lumMod val="50000"/>
                  </a:schemeClr>
                </a:solidFill>
              </a:rPr>
            </a:br>
            <a:r>
              <a:rPr lang="en-US" altLang="en-US" sz="2000" dirty="0">
                <a:solidFill>
                  <a:schemeClr val="bg1">
                    <a:lumMod val="50000"/>
                  </a:schemeClr>
                </a:solidFill>
              </a:rPr>
              <a:t>Extract feature descriptor around each interest point as vector.</a:t>
            </a:r>
            <a:endParaRPr lang="en-US" altLang="en-US" sz="2400" dirty="0">
              <a:solidFill>
                <a:schemeClr val="bg1">
                  <a:lumMod val="50000"/>
                </a:schemeClr>
              </a:solidFill>
            </a:endParaRPr>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endParaRPr lang="en-US" altLang="en-US" sz="1000" dirty="0"/>
          </a:p>
          <a:p>
            <a:pPr marL="514350" indent="-514350" eaLnBrk="1" hangingPunct="1">
              <a:buFontTx/>
              <a:buAutoNum type="arabicParenR"/>
            </a:pPr>
            <a:r>
              <a:rPr lang="en-US" altLang="en-US" sz="2800" dirty="0"/>
              <a:t>Matching: </a:t>
            </a:r>
            <a:br>
              <a:rPr lang="en-US" altLang="en-US" sz="2800" dirty="0"/>
            </a:br>
            <a:r>
              <a:rPr lang="en-US" altLang="en-US" sz="2000" dirty="0"/>
              <a:t>Compute distance between feature vectors to find correspondence.</a:t>
            </a:r>
            <a:endParaRPr lang="en-US" altLang="en-US" sz="2400" dirty="0"/>
          </a:p>
        </p:txBody>
      </p:sp>
      <p:sp>
        <p:nvSpPr>
          <p:cNvPr id="8" name="Rectangle 7"/>
          <p:cNvSpPr/>
          <p:nvPr/>
        </p:nvSpPr>
        <p:spPr bwMode="auto">
          <a:xfrm>
            <a:off x="6219350" y="3292030"/>
            <a:ext cx="355600" cy="382586"/>
          </a:xfrm>
          <a:prstGeom prst="rect">
            <a:avLst/>
          </a:prstGeom>
          <a:noFill/>
          <a:ln w="9525" cap="flat" cmpd="sng" algn="ctr">
            <a:solidFill>
              <a:srgbClr val="FF0000"/>
            </a:solidFill>
            <a:prstDash val="solid"/>
            <a:round/>
            <a:headEnd type="none" w="med" len="med"/>
            <a:tailEnd type="none" w="med" len="med"/>
          </a:ln>
          <a:effectLst/>
        </p:spPr>
        <p:txBody>
          <a:bodyPr/>
          <a:lstStyle/>
          <a:p>
            <a:pPr>
              <a:defRPr/>
            </a:pPr>
            <a:endParaRPr lang="en-US" sz="1800">
              <a:solidFill>
                <a:schemeClr val="bg1">
                  <a:lumMod val="50000"/>
                </a:schemeClr>
              </a:solidFill>
              <a:latin typeface="Arial"/>
              <a:cs typeface="+mn-cs"/>
            </a:endParaRPr>
          </a:p>
        </p:txBody>
      </p:sp>
      <p:graphicFrame>
        <p:nvGraphicFramePr>
          <p:cNvPr id="154645" name="Object 2"/>
          <p:cNvGraphicFramePr>
            <a:graphicFrameLocks noChangeAspect="1"/>
          </p:cNvGraphicFramePr>
          <p:nvPr>
            <p:extLst>
              <p:ext uri="{D42A27DB-BD31-4B8C-83A1-F6EECF244321}">
                <p14:modId xmlns:p14="http://schemas.microsoft.com/office/powerpoint/2010/main" val="638526172"/>
              </p:ext>
            </p:extLst>
          </p:nvPr>
        </p:nvGraphicFramePr>
        <p:xfrm>
          <a:off x="2696447" y="3897651"/>
          <a:ext cx="2306638" cy="521950"/>
        </p:xfrm>
        <a:graphic>
          <a:graphicData uri="http://schemas.openxmlformats.org/presentationml/2006/ole">
            <mc:AlternateContent xmlns:mc="http://schemas.openxmlformats.org/markup-compatibility/2006">
              <mc:Choice xmlns:v="urn:schemas-microsoft-com:vml" Requires="v">
                <p:oleObj spid="_x0000_s73794" name="Equation" r:id="rId6" imgW="1066680" imgH="241200" progId="Equation.3">
                  <p:embed/>
                </p:oleObj>
              </mc:Choice>
              <mc:Fallback>
                <p:oleObj name="Equation" r:id="rId6" imgW="1066680" imgH="241200" progId="Equation.3">
                  <p:embed/>
                  <p:pic>
                    <p:nvPicPr>
                      <p:cNvPr id="154645" name="Object 2"/>
                      <p:cNvPicPr>
                        <a:picLocks noChangeAspect="1" noChangeArrowheads="1"/>
                      </p:cNvPicPr>
                      <p:nvPr/>
                    </p:nvPicPr>
                    <p:blipFill>
                      <a:blip r:embed="rId7"/>
                      <a:srcRect/>
                      <a:stretch>
                        <a:fillRect/>
                      </a:stretch>
                    </p:blipFill>
                    <p:spPr bwMode="auto">
                      <a:xfrm>
                        <a:off x="2696447" y="3897651"/>
                        <a:ext cx="2306638" cy="521950"/>
                      </a:xfrm>
                      <a:prstGeom prst="rect">
                        <a:avLst/>
                      </a:prstGeom>
                      <a:noFill/>
                      <a:ln>
                        <a:noFill/>
                      </a:ln>
                      <a:extLst/>
                    </p:spPr>
                  </p:pic>
                </p:oleObj>
              </mc:Fallback>
            </mc:AlternateContent>
          </a:graphicData>
        </a:graphic>
      </p:graphicFrame>
      <p:cxnSp>
        <p:nvCxnSpPr>
          <p:cNvPr id="154646" name="Shape 17"/>
          <p:cNvCxnSpPr>
            <a:cxnSpLocks noChangeShapeType="1"/>
            <a:stCxn id="8" idx="1"/>
          </p:cNvCxnSpPr>
          <p:nvPr/>
        </p:nvCxnSpPr>
        <p:spPr bwMode="auto">
          <a:xfrm rot="10800000" flipV="1">
            <a:off x="5025068" y="3483323"/>
            <a:ext cx="1194283" cy="701530"/>
          </a:xfrm>
          <a:prstGeom prst="curvedConnector3">
            <a:avLst>
              <a:gd name="adj1" fmla="val 50000"/>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pSp>
        <p:nvGrpSpPr>
          <p:cNvPr id="4" name="Group 21"/>
          <p:cNvGrpSpPr>
            <a:grpSpLocks/>
          </p:cNvGrpSpPr>
          <p:nvPr/>
        </p:nvGrpSpPr>
        <p:grpSpPr bwMode="auto">
          <a:xfrm>
            <a:off x="6705600" y="3200402"/>
            <a:ext cx="2425700" cy="1755518"/>
            <a:chOff x="7027888" y="4800600"/>
            <a:chExt cx="2794000" cy="1974604"/>
          </a:xfrm>
        </p:grpSpPr>
        <p:grpSp>
          <p:nvGrpSpPr>
            <p:cNvPr id="154640" name="Group 11"/>
            <p:cNvGrpSpPr>
              <a:grpSpLocks/>
            </p:cNvGrpSpPr>
            <p:nvPr/>
          </p:nvGrpSpPr>
          <p:grpSpPr bwMode="auto">
            <a:xfrm>
              <a:off x="7027888" y="4800600"/>
              <a:ext cx="2794000" cy="1974604"/>
              <a:chOff x="7027888" y="4800600"/>
              <a:chExt cx="2794000" cy="1974604"/>
            </a:xfrm>
          </p:grpSpPr>
          <p:sp>
            <p:nvSpPr>
              <p:cNvPr id="10" name="Rectangle 9"/>
              <p:cNvSpPr/>
              <p:nvPr/>
            </p:nvSpPr>
            <p:spPr bwMode="auto">
              <a:xfrm>
                <a:off x="7470393" y="4800600"/>
                <a:ext cx="530275" cy="533901"/>
              </a:xfrm>
              <a:prstGeom prst="rect">
                <a:avLst/>
              </a:prstGeom>
              <a:noFill/>
              <a:ln w="9525" cap="flat" cmpd="sng" algn="ctr">
                <a:solidFill>
                  <a:srgbClr val="FF0000"/>
                </a:solidFill>
                <a:prstDash val="solid"/>
                <a:round/>
                <a:headEnd type="none" w="med" len="med"/>
                <a:tailEnd type="none" w="med" len="med"/>
              </a:ln>
              <a:effectLst/>
            </p:spPr>
            <p:txBody>
              <a:bodyPr/>
              <a:lstStyle/>
              <a:p>
                <a:pPr>
                  <a:defRPr/>
                </a:pPr>
                <a:endParaRPr lang="en-US" sz="1800">
                  <a:solidFill>
                    <a:srgbClr val="000000"/>
                  </a:solidFill>
                  <a:latin typeface="Arial"/>
                  <a:cs typeface="+mn-cs"/>
                </a:endParaRPr>
              </a:p>
            </p:txBody>
          </p:sp>
          <p:graphicFrame>
            <p:nvGraphicFramePr>
              <p:cNvPr id="154643" name="Object 3"/>
              <p:cNvGraphicFramePr>
                <a:graphicFrameLocks noChangeAspect="1"/>
              </p:cNvGraphicFramePr>
              <p:nvPr>
                <p:extLst>
                  <p:ext uri="{D42A27DB-BD31-4B8C-83A1-F6EECF244321}">
                    <p14:modId xmlns:p14="http://schemas.microsoft.com/office/powerpoint/2010/main" val="2541434526"/>
                  </p:ext>
                </p:extLst>
              </p:nvPr>
            </p:nvGraphicFramePr>
            <p:xfrm>
              <a:off x="7027888" y="6171954"/>
              <a:ext cx="2794000" cy="603250"/>
            </p:xfrm>
            <a:graphic>
              <a:graphicData uri="http://schemas.openxmlformats.org/presentationml/2006/ole">
                <mc:AlternateContent xmlns:mc="http://schemas.openxmlformats.org/markup-compatibility/2006">
                  <mc:Choice xmlns:v="urn:schemas-microsoft-com:vml" Requires="v">
                    <p:oleObj spid="_x0000_s73795" name="Equation" r:id="rId8" imgW="1117440" imgH="241200" progId="Equation.3">
                      <p:embed/>
                    </p:oleObj>
                  </mc:Choice>
                  <mc:Fallback>
                    <p:oleObj name="Equation" r:id="rId8" imgW="1117440" imgH="241200" progId="Equation.3">
                      <p:embed/>
                      <p:pic>
                        <p:nvPicPr>
                          <p:cNvPr id="154643" name="Object 3"/>
                          <p:cNvPicPr>
                            <a:picLocks noChangeAspect="1" noChangeArrowheads="1"/>
                          </p:cNvPicPr>
                          <p:nvPr/>
                        </p:nvPicPr>
                        <p:blipFill>
                          <a:blip r:embed="rId9"/>
                          <a:srcRect/>
                          <a:stretch>
                            <a:fillRect/>
                          </a:stretch>
                        </p:blipFill>
                        <p:spPr bwMode="auto">
                          <a:xfrm>
                            <a:off x="7027888" y="6171954"/>
                            <a:ext cx="279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154641" name="Curved Connector 19"/>
            <p:cNvCxnSpPr>
              <a:cxnSpLocks noChangeShapeType="1"/>
            </p:cNvCxnSpPr>
            <p:nvPr/>
          </p:nvCxnSpPr>
          <p:spPr bwMode="auto">
            <a:xfrm rot="16200000" flipH="1">
              <a:off x="7136099" y="5817903"/>
              <a:ext cx="990081" cy="22273"/>
            </a:xfrm>
            <a:prstGeom prst="curvedConnector3">
              <a:avLst>
                <a:gd name="adj1" fmla="val 50000"/>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6" name="Group 34"/>
          <p:cNvGrpSpPr>
            <a:grpSpLocks/>
          </p:cNvGrpSpPr>
          <p:nvPr/>
        </p:nvGrpSpPr>
        <p:grpSpPr bwMode="auto">
          <a:xfrm>
            <a:off x="5244811" y="5345132"/>
            <a:ext cx="3707822" cy="971550"/>
            <a:chOff x="4800600" y="5391912"/>
            <a:chExt cx="4343400" cy="1161288"/>
          </a:xfrm>
        </p:grpSpPr>
        <p:pic>
          <p:nvPicPr>
            <p:cNvPr id="154634"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5391912"/>
              <a:ext cx="2121408" cy="11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5"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1052" y="5395686"/>
              <a:ext cx="2132948" cy="115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4636" name="Straight Arrow Connector 27"/>
            <p:cNvCxnSpPr>
              <a:cxnSpLocks noChangeShapeType="1"/>
            </p:cNvCxnSpPr>
            <p:nvPr/>
          </p:nvCxnSpPr>
          <p:spPr bwMode="auto">
            <a:xfrm flipV="1">
              <a:off x="5562600" y="5562600"/>
              <a:ext cx="1981200" cy="228600"/>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54637" name="Straight Arrow Connector 28"/>
            <p:cNvCxnSpPr>
              <a:cxnSpLocks noChangeShapeType="1"/>
            </p:cNvCxnSpPr>
            <p:nvPr/>
          </p:nvCxnSpPr>
          <p:spPr bwMode="auto">
            <a:xfrm>
              <a:off x="6629400" y="5943600"/>
              <a:ext cx="2133600" cy="1588"/>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54638" name="Straight Arrow Connector 31"/>
            <p:cNvCxnSpPr>
              <a:cxnSpLocks noChangeShapeType="1"/>
            </p:cNvCxnSpPr>
            <p:nvPr/>
          </p:nvCxnSpPr>
          <p:spPr bwMode="auto">
            <a:xfrm>
              <a:off x="5410200" y="6248400"/>
              <a:ext cx="2133600" cy="1588"/>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54639" name="Straight Arrow Connector 32"/>
            <p:cNvCxnSpPr>
              <a:cxnSpLocks noChangeShapeType="1"/>
            </p:cNvCxnSpPr>
            <p:nvPr/>
          </p:nvCxnSpPr>
          <p:spPr bwMode="auto">
            <a:xfrm flipV="1">
              <a:off x="5334000" y="5791200"/>
              <a:ext cx="2133600" cy="228600"/>
            </a:xfrm>
            <a:prstGeom prst="straightConnector1">
              <a:avLst/>
            </a:prstGeom>
            <a:noFill/>
            <a:ln w="28575" algn="ctr">
              <a:solidFill>
                <a:schemeClr val="tx2"/>
              </a:solidFill>
              <a:round/>
              <a:headEnd type="arrow" w="med" len="med"/>
              <a:tailEnd type="arrow" w="med" len="med"/>
            </a:ln>
            <a:extLst>
              <a:ext uri="{909E8E84-426E-40DD-AFC4-6F175D3DCCD1}">
                <a14:hiddenFill xmlns:a14="http://schemas.microsoft.com/office/drawing/2010/main">
                  <a:noFill/>
                </a14:hiddenFill>
              </a:ext>
            </a:extLst>
          </p:spPr>
        </p:cxnSp>
      </p:grpSp>
      <p:grpSp>
        <p:nvGrpSpPr>
          <p:cNvPr id="27" name="Group 11"/>
          <p:cNvGrpSpPr>
            <a:grpSpLocks/>
          </p:cNvGrpSpPr>
          <p:nvPr/>
        </p:nvGrpSpPr>
        <p:grpSpPr bwMode="auto">
          <a:xfrm>
            <a:off x="5226050" y="1182225"/>
            <a:ext cx="3581400" cy="1319463"/>
            <a:chOff x="528" y="624"/>
            <a:chExt cx="4715" cy="1678"/>
          </a:xfrm>
        </p:grpSpPr>
        <p:pic>
          <p:nvPicPr>
            <p:cNvPr id="28" name="Picture 9" descr="SIFT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0" descr="SIF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105"/>
          <p:cNvGrpSpPr>
            <a:grpSpLocks/>
          </p:cNvGrpSpPr>
          <p:nvPr/>
        </p:nvGrpSpPr>
        <p:grpSpPr bwMode="auto">
          <a:xfrm>
            <a:off x="1205320" y="3921709"/>
            <a:ext cx="1234095" cy="552404"/>
            <a:chOff x="2366355" y="5265735"/>
            <a:chExt cx="1234095" cy="552347"/>
          </a:xfrm>
        </p:grpSpPr>
        <p:grpSp>
          <p:nvGrpSpPr>
            <p:cNvPr id="35" name="Group 52"/>
            <p:cNvGrpSpPr>
              <a:grpSpLocks/>
            </p:cNvGrpSpPr>
            <p:nvPr/>
          </p:nvGrpSpPr>
          <p:grpSpPr bwMode="auto">
            <a:xfrm>
              <a:off x="2771775" y="5265735"/>
              <a:ext cx="828675" cy="552347"/>
              <a:chOff x="1859" y="3339"/>
              <a:chExt cx="363" cy="301"/>
            </a:xfrm>
          </p:grpSpPr>
          <p:sp>
            <p:nvSpPr>
              <p:cNvPr id="37" name="Line 53"/>
              <p:cNvSpPr>
                <a:spLocks noChangeShapeType="1"/>
              </p:cNvSpPr>
              <p:nvPr/>
            </p:nvSpPr>
            <p:spPr bwMode="auto">
              <a:xfrm>
                <a:off x="1859" y="3362"/>
                <a:ext cx="0" cy="272"/>
              </a:xfrm>
              <a:prstGeom prst="line">
                <a:avLst/>
              </a:prstGeom>
              <a:noFill/>
              <a:ln w="12700" cap="sq">
                <a:solidFill>
                  <a:schemeClr val="tx1"/>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en-US">
                  <a:solidFill>
                    <a:schemeClr val="bg1">
                      <a:lumMod val="50000"/>
                    </a:schemeClr>
                  </a:solidFill>
                </a:endParaRPr>
              </a:p>
            </p:txBody>
          </p:sp>
          <p:sp>
            <p:nvSpPr>
              <p:cNvPr id="38" name="Line 54"/>
              <p:cNvSpPr>
                <a:spLocks noChangeShapeType="1"/>
              </p:cNvSpPr>
              <p:nvPr/>
            </p:nvSpPr>
            <p:spPr bwMode="auto">
              <a:xfrm>
                <a:off x="1859" y="3640"/>
                <a:ext cx="363"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solidFill>
                    <a:schemeClr val="bg1">
                      <a:lumMod val="50000"/>
                    </a:schemeClr>
                  </a:solidFill>
                </a:endParaRPr>
              </a:p>
            </p:txBody>
          </p:sp>
          <p:sp>
            <p:nvSpPr>
              <p:cNvPr id="39" name="Rectangle 55"/>
              <p:cNvSpPr>
                <a:spLocks noChangeArrowheads="1"/>
              </p:cNvSpPr>
              <p:nvPr/>
            </p:nvSpPr>
            <p:spPr bwMode="auto">
              <a:xfrm>
                <a:off x="1882"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0" name="Rectangle 56"/>
              <p:cNvSpPr>
                <a:spLocks noChangeArrowheads="1"/>
              </p:cNvSpPr>
              <p:nvPr/>
            </p:nvSpPr>
            <p:spPr bwMode="auto">
              <a:xfrm>
                <a:off x="1904"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1" name="Rectangle 57"/>
              <p:cNvSpPr>
                <a:spLocks noChangeArrowheads="1"/>
              </p:cNvSpPr>
              <p:nvPr/>
            </p:nvSpPr>
            <p:spPr bwMode="auto">
              <a:xfrm>
                <a:off x="1927"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2" name="Rectangle 58"/>
              <p:cNvSpPr>
                <a:spLocks noChangeArrowheads="1"/>
              </p:cNvSpPr>
              <p:nvPr/>
            </p:nvSpPr>
            <p:spPr bwMode="auto">
              <a:xfrm>
                <a:off x="1950" y="3430"/>
                <a:ext cx="23" cy="204"/>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3" name="Rectangle 59"/>
              <p:cNvSpPr>
                <a:spLocks noChangeArrowheads="1"/>
              </p:cNvSpPr>
              <p:nvPr/>
            </p:nvSpPr>
            <p:spPr bwMode="auto">
              <a:xfrm>
                <a:off x="1972"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4" name="Rectangle 60"/>
              <p:cNvSpPr>
                <a:spLocks noChangeArrowheads="1"/>
              </p:cNvSpPr>
              <p:nvPr/>
            </p:nvSpPr>
            <p:spPr bwMode="auto">
              <a:xfrm>
                <a:off x="1995" y="3385"/>
                <a:ext cx="23" cy="249"/>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5" name="Rectangle 61"/>
              <p:cNvSpPr>
                <a:spLocks noChangeArrowheads="1"/>
              </p:cNvSpPr>
              <p:nvPr/>
            </p:nvSpPr>
            <p:spPr bwMode="auto">
              <a:xfrm>
                <a:off x="2018" y="3362"/>
                <a:ext cx="22" cy="272"/>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6" name="Rectangle 62"/>
              <p:cNvSpPr>
                <a:spLocks noChangeArrowheads="1"/>
              </p:cNvSpPr>
              <p:nvPr/>
            </p:nvSpPr>
            <p:spPr bwMode="auto">
              <a:xfrm>
                <a:off x="2040" y="3339"/>
                <a:ext cx="23" cy="295"/>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7" name="Rectangle 63"/>
              <p:cNvSpPr>
                <a:spLocks noChangeArrowheads="1"/>
              </p:cNvSpPr>
              <p:nvPr/>
            </p:nvSpPr>
            <p:spPr bwMode="auto">
              <a:xfrm>
                <a:off x="2063" y="3339"/>
                <a:ext cx="23" cy="295"/>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8" name="Rectangle 64"/>
              <p:cNvSpPr>
                <a:spLocks noChangeArrowheads="1"/>
              </p:cNvSpPr>
              <p:nvPr/>
            </p:nvSpPr>
            <p:spPr bwMode="auto">
              <a:xfrm>
                <a:off x="2086" y="3362"/>
                <a:ext cx="23" cy="272"/>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49" name="Rectangle 65"/>
              <p:cNvSpPr>
                <a:spLocks noChangeArrowheads="1"/>
              </p:cNvSpPr>
              <p:nvPr/>
            </p:nvSpPr>
            <p:spPr bwMode="auto">
              <a:xfrm>
                <a:off x="2108"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sp>
            <p:nvSpPr>
              <p:cNvPr id="50" name="Rectangle 66"/>
              <p:cNvSpPr>
                <a:spLocks noChangeArrowheads="1"/>
              </p:cNvSpPr>
              <p:nvPr/>
            </p:nvSpPr>
            <p:spPr bwMode="auto">
              <a:xfrm>
                <a:off x="2131"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chemeClr val="bg1">
                      <a:lumMod val="50000"/>
                    </a:schemeClr>
                  </a:solidFill>
                  <a:latin typeface="Arial" panose="020B0604020202020204" pitchFamily="34" charset="0"/>
                </a:endParaRPr>
              </a:p>
            </p:txBody>
          </p:sp>
        </p:grpSp>
        <p:graphicFrame>
          <p:nvGraphicFramePr>
            <p:cNvPr id="36" name="Object 2"/>
            <p:cNvGraphicFramePr>
              <a:graphicFrameLocks noChangeAspect="1"/>
            </p:cNvGraphicFramePr>
            <p:nvPr>
              <p:extLst/>
            </p:nvPr>
          </p:nvGraphicFramePr>
          <p:xfrm>
            <a:off x="2366355" y="5307941"/>
            <a:ext cx="301625" cy="395246"/>
          </p:xfrm>
          <a:graphic>
            <a:graphicData uri="http://schemas.openxmlformats.org/presentationml/2006/ole">
              <mc:AlternateContent xmlns:mc="http://schemas.openxmlformats.org/markup-compatibility/2006">
                <mc:Choice xmlns:v="urn:schemas-microsoft-com:vml" Requires="v">
                  <p:oleObj spid="_x0000_s73796" name="Equation" r:id="rId12" imgW="164880" imgH="215640" progId="Equation.3">
                    <p:embed/>
                  </p:oleObj>
                </mc:Choice>
                <mc:Fallback>
                  <p:oleObj name="Equation" r:id="rId12" imgW="164880" imgH="215640" progId="Equation.3">
                    <p:embed/>
                    <p:pic>
                      <p:nvPicPr>
                        <p:cNvPr id="36" name="Object 2"/>
                        <p:cNvPicPr>
                          <a:picLocks noChangeAspect="1" noChangeArrowheads="1"/>
                        </p:cNvPicPr>
                        <p:nvPr/>
                      </p:nvPicPr>
                      <p:blipFill>
                        <a:blip r:embed="rId13"/>
                        <a:srcRect/>
                        <a:stretch>
                          <a:fillRect/>
                        </a:stretch>
                      </p:blipFill>
                      <p:spPr bwMode="auto">
                        <a:xfrm>
                          <a:off x="2366355" y="5307941"/>
                          <a:ext cx="301625" cy="39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1" name="Group 106"/>
          <p:cNvGrpSpPr>
            <a:grpSpLocks/>
          </p:cNvGrpSpPr>
          <p:nvPr/>
        </p:nvGrpSpPr>
        <p:grpSpPr bwMode="auto">
          <a:xfrm>
            <a:off x="5257800" y="4419600"/>
            <a:ext cx="1195185" cy="515947"/>
            <a:chOff x="4529340" y="5300665"/>
            <a:chExt cx="1195185" cy="515961"/>
          </a:xfrm>
        </p:grpSpPr>
        <p:grpSp>
          <p:nvGrpSpPr>
            <p:cNvPr id="52" name="Group 67"/>
            <p:cNvGrpSpPr>
              <a:grpSpLocks/>
            </p:cNvGrpSpPr>
            <p:nvPr/>
          </p:nvGrpSpPr>
          <p:grpSpPr bwMode="auto">
            <a:xfrm>
              <a:off x="4967288" y="5300665"/>
              <a:ext cx="757237" cy="515961"/>
              <a:chOff x="3515" y="3498"/>
              <a:chExt cx="363" cy="278"/>
            </a:xfrm>
          </p:grpSpPr>
          <p:sp>
            <p:nvSpPr>
              <p:cNvPr id="54" name="Line 68"/>
              <p:cNvSpPr>
                <a:spLocks noChangeShapeType="1"/>
              </p:cNvSpPr>
              <p:nvPr/>
            </p:nvSpPr>
            <p:spPr bwMode="auto">
              <a:xfrm>
                <a:off x="3515" y="3498"/>
                <a:ext cx="0" cy="272"/>
              </a:xfrm>
              <a:prstGeom prst="line">
                <a:avLst/>
              </a:prstGeom>
              <a:noFill/>
              <a:ln w="12700" cap="sq">
                <a:solidFill>
                  <a:schemeClr val="tx1"/>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5" name="Line 69"/>
              <p:cNvSpPr>
                <a:spLocks noChangeShapeType="1"/>
              </p:cNvSpPr>
              <p:nvPr/>
            </p:nvSpPr>
            <p:spPr bwMode="auto">
              <a:xfrm>
                <a:off x="3515" y="3776"/>
                <a:ext cx="363"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56" name="Rectangle 70"/>
              <p:cNvSpPr>
                <a:spLocks noChangeArrowheads="1"/>
              </p:cNvSpPr>
              <p:nvPr/>
            </p:nvSpPr>
            <p:spPr bwMode="auto">
              <a:xfrm>
                <a:off x="3538"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7" name="Rectangle 71"/>
              <p:cNvSpPr>
                <a:spLocks noChangeArrowheads="1"/>
              </p:cNvSpPr>
              <p:nvPr/>
            </p:nvSpPr>
            <p:spPr bwMode="auto">
              <a:xfrm>
                <a:off x="3560"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8" name="Rectangle 72"/>
              <p:cNvSpPr>
                <a:spLocks noChangeArrowheads="1"/>
              </p:cNvSpPr>
              <p:nvPr/>
            </p:nvSpPr>
            <p:spPr bwMode="auto">
              <a:xfrm>
                <a:off x="3583"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59" name="Rectangle 73"/>
              <p:cNvSpPr>
                <a:spLocks noChangeArrowheads="1"/>
              </p:cNvSpPr>
              <p:nvPr/>
            </p:nvSpPr>
            <p:spPr bwMode="auto">
              <a:xfrm>
                <a:off x="3606" y="3566"/>
                <a:ext cx="23" cy="204"/>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0" name="Rectangle 74"/>
              <p:cNvSpPr>
                <a:spLocks noChangeArrowheads="1"/>
              </p:cNvSpPr>
              <p:nvPr/>
            </p:nvSpPr>
            <p:spPr bwMode="auto">
              <a:xfrm>
                <a:off x="3628" y="3543"/>
                <a:ext cx="23" cy="227"/>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1" name="Rectangle 75"/>
              <p:cNvSpPr>
                <a:spLocks noChangeArrowheads="1"/>
              </p:cNvSpPr>
              <p:nvPr/>
            </p:nvSpPr>
            <p:spPr bwMode="auto">
              <a:xfrm>
                <a:off x="3651"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2" name="Rectangle 76"/>
              <p:cNvSpPr>
                <a:spLocks noChangeArrowheads="1"/>
              </p:cNvSpPr>
              <p:nvPr/>
            </p:nvSpPr>
            <p:spPr bwMode="auto">
              <a:xfrm>
                <a:off x="3674" y="3498"/>
                <a:ext cx="22" cy="272"/>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3" name="Rectangle 77"/>
              <p:cNvSpPr>
                <a:spLocks noChangeArrowheads="1"/>
              </p:cNvSpPr>
              <p:nvPr/>
            </p:nvSpPr>
            <p:spPr bwMode="auto">
              <a:xfrm>
                <a:off x="3696"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4" name="Rectangle 78"/>
              <p:cNvSpPr>
                <a:spLocks noChangeArrowheads="1"/>
              </p:cNvSpPr>
              <p:nvPr/>
            </p:nvSpPr>
            <p:spPr bwMode="auto">
              <a:xfrm>
                <a:off x="3719"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5" name="Rectangle 79"/>
              <p:cNvSpPr>
                <a:spLocks noChangeArrowheads="1"/>
              </p:cNvSpPr>
              <p:nvPr/>
            </p:nvSpPr>
            <p:spPr bwMode="auto">
              <a:xfrm>
                <a:off x="3742"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6" name="Rectangle 80"/>
              <p:cNvSpPr>
                <a:spLocks noChangeArrowheads="1"/>
              </p:cNvSpPr>
              <p:nvPr/>
            </p:nvSpPr>
            <p:spPr bwMode="auto">
              <a:xfrm>
                <a:off x="3764"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sp>
            <p:nvSpPr>
              <p:cNvPr id="67" name="Rectangle 81"/>
              <p:cNvSpPr>
                <a:spLocks noChangeArrowheads="1"/>
              </p:cNvSpPr>
              <p:nvPr/>
            </p:nvSpPr>
            <p:spPr bwMode="auto">
              <a:xfrm>
                <a:off x="3787" y="3543"/>
                <a:ext cx="23" cy="227"/>
              </a:xfrm>
              <a:prstGeom prst="rect">
                <a:avLst/>
              </a:prstGeom>
              <a:solidFill>
                <a:schemeClr val="bg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de-CH" altLang="en-US" sz="1800">
                  <a:solidFill>
                    <a:srgbClr val="000000"/>
                  </a:solidFill>
                  <a:latin typeface="Arial" panose="020B0604020202020204" pitchFamily="34" charset="0"/>
                </a:endParaRPr>
              </a:p>
            </p:txBody>
          </p:sp>
        </p:grpSp>
        <p:graphicFrame>
          <p:nvGraphicFramePr>
            <p:cNvPr id="53" name="Object 3"/>
            <p:cNvGraphicFramePr>
              <a:graphicFrameLocks noChangeAspect="1"/>
            </p:cNvGraphicFramePr>
            <p:nvPr>
              <p:extLst/>
            </p:nvPr>
          </p:nvGraphicFramePr>
          <p:xfrm>
            <a:off x="4529340" y="5342263"/>
            <a:ext cx="349250" cy="395287"/>
          </p:xfrm>
          <a:graphic>
            <a:graphicData uri="http://schemas.openxmlformats.org/presentationml/2006/ole">
              <mc:AlternateContent xmlns:mc="http://schemas.openxmlformats.org/markup-compatibility/2006">
                <mc:Choice xmlns:v="urn:schemas-microsoft-com:vml" Requires="v">
                  <p:oleObj spid="_x0000_s73797" name="Equation" r:id="rId14" imgW="190440" imgH="215640" progId="Equation.3">
                    <p:embed/>
                  </p:oleObj>
                </mc:Choice>
                <mc:Fallback>
                  <p:oleObj name="Equation" r:id="rId14" imgW="190440" imgH="215640" progId="Equation.3">
                    <p:embed/>
                    <p:pic>
                      <p:nvPicPr>
                        <p:cNvPr id="53" name="Object 3"/>
                        <p:cNvPicPr>
                          <a:picLocks noChangeAspect="1" noChangeArrowheads="1"/>
                        </p:cNvPicPr>
                        <p:nvPr/>
                      </p:nvPicPr>
                      <p:blipFill>
                        <a:blip r:embed="rId15"/>
                        <a:srcRect/>
                        <a:stretch>
                          <a:fillRect/>
                        </a:stretch>
                      </p:blipFill>
                      <p:spPr bwMode="auto">
                        <a:xfrm>
                          <a:off x="4529340" y="5342263"/>
                          <a:ext cx="349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8" name="Footer Placeholder 4"/>
          <p:cNvSpPr>
            <a:spLocks noGrp="1"/>
          </p:cNvSpPr>
          <p:nvPr>
            <p:ph type="ftr" sz="quarter" idx="11"/>
          </p:nvPr>
        </p:nvSpPr>
        <p:spPr>
          <a:xfrm>
            <a:off x="-113122" y="6571661"/>
            <a:ext cx="1955800" cy="342900"/>
          </a:xfrm>
        </p:spPr>
        <p:txBody>
          <a:bodyPr/>
          <a:lstStyle/>
          <a:p>
            <a:pPr>
              <a:defRPr/>
            </a:pPr>
            <a:r>
              <a:rPr lang="de-DE" dirty="0">
                <a:solidFill>
                  <a:schemeClr val="bg1">
                    <a:lumMod val="65000"/>
                  </a:schemeClr>
                </a:solidFill>
              </a:rPr>
              <a:t>K. Grauman, B. Leibe</a:t>
            </a:r>
          </a:p>
        </p:txBody>
      </p:sp>
    </p:spTree>
    <p:extLst>
      <p:ext uri="{BB962C8B-B14F-4D97-AF65-F5344CB8AC3E}">
        <p14:creationId xmlns:p14="http://schemas.microsoft.com/office/powerpoint/2010/main" val="149623630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nodeType="withGroup">
                            <p:stCondLst>
                              <p:cond delay="500"/>
                            </p:stCondLst>
                            <p:childTnLst>
                              <p:par>
                                <p:cTn id="13" presetID="1"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nodeType="withGroup">
                            <p:stCondLst>
                              <p:cond delay="0"/>
                            </p:stCondLst>
                            <p:childTnLst>
                              <p:par>
                                <p:cTn id="20" presetID="1" presetClass="entr" presetSubtype="0" fill="hold" nodeType="after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Harris Corners – Why so complicated?</a:t>
            </a:r>
          </a:p>
        </p:txBody>
      </p:sp>
      <p:sp>
        <p:nvSpPr>
          <p:cNvPr id="3" name="Content Placeholder 2"/>
          <p:cNvSpPr>
            <a:spLocks noGrp="1"/>
          </p:cNvSpPr>
          <p:nvPr>
            <p:ph idx="1"/>
          </p:nvPr>
        </p:nvSpPr>
        <p:spPr>
          <a:xfrm>
            <a:off x="457200" y="1143000"/>
            <a:ext cx="8229600" cy="4983163"/>
          </a:xfrm>
        </p:spPr>
        <p:txBody>
          <a:bodyPr/>
          <a:lstStyle/>
          <a:p>
            <a:r>
              <a:rPr lang="en-US" dirty="0"/>
              <a:t>Can’t we just check for regions with lots of gradients in the x and y directions?</a:t>
            </a:r>
          </a:p>
          <a:p>
            <a:pPr lvl="1"/>
            <a:r>
              <a:rPr lang="en-US" dirty="0"/>
              <a:t>No! A diagonal line would satisfy that criteria</a:t>
            </a:r>
          </a:p>
        </p:txBody>
      </p:sp>
      <p:sp>
        <p:nvSpPr>
          <p:cNvPr id="4" name="Rectangle 3"/>
          <p:cNvSpPr/>
          <p:nvPr/>
        </p:nvSpPr>
        <p:spPr>
          <a:xfrm rot="18900000">
            <a:off x="3179522" y="3138747"/>
            <a:ext cx="1573460" cy="3179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39321" y="3278559"/>
            <a:ext cx="1905000" cy="1980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544321" y="3254748"/>
            <a:ext cx="1143000" cy="646331"/>
          </a:xfrm>
          <a:prstGeom prst="rect">
            <a:avLst/>
          </a:prstGeom>
          <a:noFill/>
        </p:spPr>
        <p:txBody>
          <a:bodyPr wrap="square" rtlCol="0">
            <a:spAutoFit/>
          </a:bodyPr>
          <a:lstStyle/>
          <a:p>
            <a:r>
              <a:rPr lang="en-US" dirty="0"/>
              <a:t>Current Window</a:t>
            </a:r>
          </a:p>
        </p:txBody>
      </p:sp>
    </p:spTree>
    <p:extLst>
      <p:ext uri="{BB962C8B-B14F-4D97-AF65-F5344CB8AC3E}">
        <p14:creationId xmlns:p14="http://schemas.microsoft.com/office/powerpoint/2010/main" val="2197012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7572" y="0"/>
            <a:ext cx="4506428" cy="600857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171"/>
            <a:ext cx="4495800" cy="5994400"/>
          </a:xfrm>
          <a:prstGeom prst="rect">
            <a:avLst/>
          </a:prstGeom>
        </p:spPr>
      </p:pic>
      <p:sp>
        <p:nvSpPr>
          <p:cNvPr id="6" name="Rectangle 5"/>
          <p:cNvSpPr/>
          <p:nvPr/>
        </p:nvSpPr>
        <p:spPr>
          <a:xfrm>
            <a:off x="990600" y="3759200"/>
            <a:ext cx="304800" cy="3048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10200" y="4149788"/>
            <a:ext cx="304800" cy="3048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48600" y="4142218"/>
            <a:ext cx="304800" cy="3048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010400" y="4136163"/>
            <a:ext cx="304800" cy="3048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121488" y="3045648"/>
            <a:ext cx="304800" cy="304800"/>
          </a:xfrm>
          <a:prstGeom prst="rect">
            <a:avLst/>
          </a:prstGeom>
          <a:noFill/>
          <a:ln>
            <a:solidFill>
              <a:srgbClr val="00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81800" y="3302000"/>
            <a:ext cx="304800" cy="304800"/>
          </a:xfrm>
          <a:prstGeom prst="rect">
            <a:avLst/>
          </a:prstGeom>
          <a:noFill/>
          <a:ln>
            <a:solidFill>
              <a:srgbClr val="00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953000" y="6055141"/>
            <a:ext cx="4904272" cy="830997"/>
          </a:xfrm>
          <a:prstGeom prst="rect">
            <a:avLst/>
          </a:prstGeom>
          <a:noFill/>
        </p:spPr>
        <p:txBody>
          <a:bodyPr wrap="square" rtlCol="0">
            <a:spAutoFit/>
          </a:bodyPr>
          <a:lstStyle/>
          <a:p>
            <a:r>
              <a:rPr lang="en-US" sz="2400" dirty="0">
                <a:solidFill>
                  <a:srgbClr val="FF0000"/>
                </a:solidFill>
              </a:rPr>
              <a:t>Distance: 0.34, 0.30, 0.40</a:t>
            </a:r>
            <a:br>
              <a:rPr lang="en-US" sz="2400" dirty="0">
                <a:solidFill>
                  <a:srgbClr val="FF0000"/>
                </a:solidFill>
              </a:rPr>
            </a:br>
            <a:r>
              <a:rPr lang="en-US" sz="2400" dirty="0">
                <a:solidFill>
                  <a:srgbClr val="00FF00"/>
                </a:solidFill>
              </a:rPr>
              <a:t>Distance: 0.61, 1.22</a:t>
            </a:r>
          </a:p>
        </p:txBody>
      </p:sp>
      <p:sp>
        <p:nvSpPr>
          <p:cNvPr id="14" name="Rectangle 13"/>
          <p:cNvSpPr/>
          <p:nvPr/>
        </p:nvSpPr>
        <p:spPr>
          <a:xfrm>
            <a:off x="7814792" y="3048000"/>
            <a:ext cx="304800" cy="304800"/>
          </a:xfrm>
          <a:prstGeom prst="rect">
            <a:avLst/>
          </a:prstGeom>
          <a:noFill/>
          <a:ln>
            <a:solidFill>
              <a:srgbClr val="00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title"/>
          </p:nvPr>
        </p:nvSpPr>
        <p:spPr>
          <a:xfrm>
            <a:off x="457200" y="0"/>
            <a:ext cx="8229600" cy="914400"/>
          </a:xfrm>
        </p:spPr>
        <p:txBody>
          <a:bodyPr>
            <a:normAutofit fontScale="90000"/>
          </a:bodyPr>
          <a:lstStyle/>
          <a:p>
            <a:r>
              <a:rPr lang="en-US" dirty="0"/>
              <a:t>How do we decide which features match?</a:t>
            </a:r>
          </a:p>
        </p:txBody>
      </p:sp>
      <p:cxnSp>
        <p:nvCxnSpPr>
          <p:cNvPr id="17" name="Straight Arrow Connector 16"/>
          <p:cNvCxnSpPr/>
          <p:nvPr/>
        </p:nvCxnSpPr>
        <p:spPr>
          <a:xfrm>
            <a:off x="1368840" y="3875771"/>
            <a:ext cx="3899588" cy="412792"/>
          </a:xfrm>
          <a:prstGeom prst="straightConnector1">
            <a:avLst/>
          </a:prstGeom>
          <a:ln w="22225">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437172" y="3829201"/>
            <a:ext cx="5497028" cy="320587"/>
          </a:xfrm>
          <a:prstGeom prst="straightConnector1">
            <a:avLst/>
          </a:prstGeom>
          <a:ln w="22225">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368840" y="3779761"/>
            <a:ext cx="6445952" cy="325691"/>
          </a:xfrm>
          <a:prstGeom prst="straightConnector1">
            <a:avLst/>
          </a:prstGeom>
          <a:ln w="22225">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68060" y="3233579"/>
            <a:ext cx="4113942" cy="220821"/>
          </a:xfrm>
          <a:prstGeom prst="straightConnector1">
            <a:avLst/>
          </a:prstGeom>
          <a:ln w="22225">
            <a:solidFill>
              <a:srgbClr val="00FF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568060" y="3116955"/>
            <a:ext cx="5128140" cy="81093"/>
          </a:xfrm>
          <a:prstGeom prst="straightConnector1">
            <a:avLst/>
          </a:prstGeom>
          <a:ln w="22225">
            <a:solidFill>
              <a:srgbClr val="00FF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9122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Think-Pair-Share</a:t>
            </a:r>
          </a:p>
        </p:txBody>
      </p:sp>
      <p:sp>
        <p:nvSpPr>
          <p:cNvPr id="3" name="Content Placeholder 2"/>
          <p:cNvSpPr>
            <a:spLocks noGrp="1"/>
          </p:cNvSpPr>
          <p:nvPr>
            <p:ph idx="1"/>
          </p:nvPr>
        </p:nvSpPr>
        <p:spPr>
          <a:xfrm>
            <a:off x="457200" y="990600"/>
            <a:ext cx="8229600" cy="5562600"/>
          </a:xfrm>
        </p:spPr>
        <p:txBody>
          <a:bodyPr>
            <a:normAutofit lnSpcReduction="10000"/>
          </a:bodyPr>
          <a:lstStyle/>
          <a:p>
            <a:r>
              <a:rPr lang="en-US" i="1" dirty="0"/>
              <a:t>Design a feature point matching scheme.</a:t>
            </a:r>
          </a:p>
          <a:p>
            <a:r>
              <a:rPr lang="en-US" dirty="0"/>
              <a:t>Two images, </a:t>
            </a:r>
            <a:r>
              <a:rPr lang="en-US" i="1" dirty="0"/>
              <a:t>I</a:t>
            </a:r>
            <a:r>
              <a:rPr lang="en-US" i="1" baseline="-25000" dirty="0"/>
              <a:t>1</a:t>
            </a:r>
            <a:r>
              <a:rPr lang="en-US" dirty="0"/>
              <a:t> and </a:t>
            </a:r>
            <a:r>
              <a:rPr lang="en-US" i="1" dirty="0"/>
              <a:t>I</a:t>
            </a:r>
            <a:r>
              <a:rPr lang="en-US" i="1" baseline="-25000" dirty="0"/>
              <a:t>2</a:t>
            </a:r>
          </a:p>
          <a:p>
            <a:endParaRPr lang="en-US" dirty="0"/>
          </a:p>
          <a:p>
            <a:endParaRPr lang="en-US" dirty="0"/>
          </a:p>
          <a:p>
            <a:r>
              <a:rPr lang="en-US" dirty="0"/>
              <a:t>Two sets </a:t>
            </a:r>
            <a:r>
              <a:rPr lang="en-US" i="1" dirty="0"/>
              <a:t>X</a:t>
            </a:r>
            <a:r>
              <a:rPr lang="en-US" i="1" baseline="-25000" dirty="0"/>
              <a:t>1</a:t>
            </a:r>
            <a:r>
              <a:rPr lang="en-US" dirty="0"/>
              <a:t> and </a:t>
            </a:r>
            <a:r>
              <a:rPr lang="en-US" i="1" dirty="0"/>
              <a:t>X</a:t>
            </a:r>
            <a:r>
              <a:rPr lang="en-US" i="1" baseline="-25000" dirty="0"/>
              <a:t>2 </a:t>
            </a:r>
            <a:r>
              <a:rPr lang="en-US" dirty="0"/>
              <a:t>of feature points</a:t>
            </a:r>
            <a:endParaRPr lang="en-US" i="1" baseline="-25000" dirty="0"/>
          </a:p>
          <a:p>
            <a:pPr lvl="1"/>
            <a:r>
              <a:rPr lang="en-US" dirty="0"/>
              <a:t>Each feature point </a:t>
            </a:r>
            <a:r>
              <a:rPr lang="en-US" b="1" dirty="0"/>
              <a:t>x</a:t>
            </a:r>
            <a:r>
              <a:rPr lang="en-US" b="1" baseline="-25000" dirty="0"/>
              <a:t>1</a:t>
            </a:r>
            <a:r>
              <a:rPr lang="en-US" dirty="0"/>
              <a:t> has a descriptor </a:t>
            </a:r>
          </a:p>
          <a:p>
            <a:endParaRPr lang="en-US" dirty="0"/>
          </a:p>
          <a:p>
            <a:r>
              <a:rPr lang="en-US" dirty="0"/>
              <a:t>Distance, bijective/injective/surjective, noise, confidence, computational complexity, generality…</a:t>
            </a:r>
          </a:p>
        </p:txBody>
      </p:sp>
      <p:grpSp>
        <p:nvGrpSpPr>
          <p:cNvPr id="4" name="Group 11"/>
          <p:cNvGrpSpPr>
            <a:grpSpLocks/>
          </p:cNvGrpSpPr>
          <p:nvPr/>
        </p:nvGrpSpPr>
        <p:grpSpPr bwMode="auto">
          <a:xfrm>
            <a:off x="5346411" y="1579004"/>
            <a:ext cx="3581400" cy="1319463"/>
            <a:chOff x="528" y="624"/>
            <a:chExt cx="4715" cy="1678"/>
          </a:xfrm>
        </p:grpSpPr>
        <p:pic>
          <p:nvPicPr>
            <p:cNvPr id="5" name="Picture 9" descr="SIFT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SIF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7" name="Object 2"/>
          <p:cNvGraphicFramePr>
            <a:graphicFrameLocks noChangeAspect="1"/>
          </p:cNvGraphicFramePr>
          <p:nvPr>
            <p:extLst/>
          </p:nvPr>
        </p:nvGraphicFramePr>
        <p:xfrm>
          <a:off x="6798547" y="3630951"/>
          <a:ext cx="2306638" cy="521950"/>
        </p:xfrm>
        <a:graphic>
          <a:graphicData uri="http://schemas.openxmlformats.org/presentationml/2006/ole">
            <mc:AlternateContent xmlns:mc="http://schemas.openxmlformats.org/markup-compatibility/2006">
              <mc:Choice xmlns:v="urn:schemas-microsoft-com:vml" Requires="v">
                <p:oleObj spid="_x0000_s74770" name="Equation" r:id="rId6" imgW="1066800" imgH="241300" progId="Equation.3">
                  <p:embed/>
                </p:oleObj>
              </mc:Choice>
              <mc:Fallback>
                <p:oleObj name="Equation" r:id="rId6" imgW="1066800" imgH="241300" progId="Equation.3">
                  <p:embed/>
                  <p:pic>
                    <p:nvPicPr>
                      <p:cNvPr id="7"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8547" y="3630951"/>
                        <a:ext cx="2306638" cy="52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p:cNvPicPr>
            <a:picLocks noChangeAspect="1"/>
          </p:cNvPicPr>
          <p:nvPr/>
        </p:nvPicPr>
        <p:blipFill>
          <a:blip r:embed="rId8"/>
          <a:stretch>
            <a:fillRect/>
          </a:stretch>
        </p:blipFill>
        <p:spPr>
          <a:xfrm>
            <a:off x="-3200400" y="5246132"/>
            <a:ext cx="2171700" cy="2171700"/>
          </a:xfrm>
          <a:prstGeom prst="rect">
            <a:avLst/>
          </a:prstGeom>
        </p:spPr>
      </p:pic>
      <p:sp>
        <p:nvSpPr>
          <p:cNvPr id="11" name="TextBox 10"/>
          <p:cNvSpPr txBox="1"/>
          <p:nvPr/>
        </p:nvSpPr>
        <p:spPr>
          <a:xfrm>
            <a:off x="-2667000" y="4876800"/>
            <a:ext cx="1295400" cy="369332"/>
          </a:xfrm>
          <a:prstGeom prst="rect">
            <a:avLst/>
          </a:prstGeom>
          <a:noFill/>
        </p:spPr>
        <p:txBody>
          <a:bodyPr wrap="square" rtlCol="0">
            <a:spAutoFit/>
          </a:bodyPr>
          <a:lstStyle/>
          <a:p>
            <a:r>
              <a:rPr lang="en-US" dirty="0"/>
              <a:t>Surjective</a:t>
            </a:r>
          </a:p>
        </p:txBody>
      </p:sp>
      <p:pic>
        <p:nvPicPr>
          <p:cNvPr id="12" name="Picture 11"/>
          <p:cNvPicPr>
            <a:picLocks noChangeAspect="1"/>
          </p:cNvPicPr>
          <p:nvPr/>
        </p:nvPicPr>
        <p:blipFill>
          <a:blip r:embed="rId9"/>
          <a:stretch>
            <a:fillRect/>
          </a:stretch>
        </p:blipFill>
        <p:spPr>
          <a:xfrm>
            <a:off x="-3077396" y="0"/>
            <a:ext cx="1952625" cy="1962150"/>
          </a:xfrm>
          <a:prstGeom prst="rect">
            <a:avLst/>
          </a:prstGeom>
        </p:spPr>
      </p:pic>
      <p:sp>
        <p:nvSpPr>
          <p:cNvPr id="13" name="TextBox 12"/>
          <p:cNvSpPr txBox="1"/>
          <p:nvPr/>
        </p:nvSpPr>
        <p:spPr>
          <a:xfrm>
            <a:off x="-2667000" y="-431692"/>
            <a:ext cx="1295400" cy="369332"/>
          </a:xfrm>
          <a:prstGeom prst="rect">
            <a:avLst/>
          </a:prstGeom>
          <a:noFill/>
        </p:spPr>
        <p:txBody>
          <a:bodyPr wrap="square" rtlCol="0">
            <a:spAutoFit/>
          </a:bodyPr>
          <a:lstStyle/>
          <a:p>
            <a:r>
              <a:rPr lang="en-US" dirty="0"/>
              <a:t>Bijective</a:t>
            </a:r>
          </a:p>
        </p:txBody>
      </p:sp>
      <p:pic>
        <p:nvPicPr>
          <p:cNvPr id="14" name="Picture 13"/>
          <p:cNvPicPr>
            <a:picLocks noChangeAspect="1"/>
          </p:cNvPicPr>
          <p:nvPr/>
        </p:nvPicPr>
        <p:blipFill>
          <a:blip r:embed="rId10"/>
          <a:stretch>
            <a:fillRect/>
          </a:stretch>
        </p:blipFill>
        <p:spPr>
          <a:xfrm>
            <a:off x="-3086100" y="2602348"/>
            <a:ext cx="1943100" cy="1962150"/>
          </a:xfrm>
          <a:prstGeom prst="rect">
            <a:avLst/>
          </a:prstGeom>
        </p:spPr>
      </p:pic>
      <p:sp>
        <p:nvSpPr>
          <p:cNvPr id="15" name="TextBox 14"/>
          <p:cNvSpPr txBox="1"/>
          <p:nvPr/>
        </p:nvSpPr>
        <p:spPr>
          <a:xfrm>
            <a:off x="-2667000" y="2212092"/>
            <a:ext cx="1295400" cy="369332"/>
          </a:xfrm>
          <a:prstGeom prst="rect">
            <a:avLst/>
          </a:prstGeom>
          <a:noFill/>
        </p:spPr>
        <p:txBody>
          <a:bodyPr wrap="square" rtlCol="0">
            <a:spAutoFit/>
          </a:bodyPr>
          <a:lstStyle/>
          <a:p>
            <a:r>
              <a:rPr lang="en-US" dirty="0"/>
              <a:t>Injective</a:t>
            </a:r>
          </a:p>
        </p:txBody>
      </p:sp>
    </p:spTree>
    <p:extLst>
      <p:ext uri="{BB962C8B-B14F-4D97-AF65-F5344CB8AC3E}">
        <p14:creationId xmlns:p14="http://schemas.microsoft.com/office/powerpoint/2010/main" val="76204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2988-7384-4318-9E25-84A2EE8073C6}"/>
              </a:ext>
            </a:extLst>
          </p:cNvPr>
          <p:cNvSpPr>
            <a:spLocks noGrp="1"/>
          </p:cNvSpPr>
          <p:nvPr>
            <p:ph type="title"/>
          </p:nvPr>
        </p:nvSpPr>
        <p:spPr/>
        <p:txBody>
          <a:bodyPr/>
          <a:lstStyle/>
          <a:p>
            <a:r>
              <a:rPr lang="en-US" dirty="0"/>
              <a:t>Euclidean distance vs. Cosine Similarity</a:t>
            </a:r>
          </a:p>
        </p:txBody>
      </p:sp>
      <p:sp>
        <p:nvSpPr>
          <p:cNvPr id="3" name="Content Placeholder 2">
            <a:extLst>
              <a:ext uri="{FF2B5EF4-FFF2-40B4-BE49-F238E27FC236}">
                <a16:creationId xmlns:a16="http://schemas.microsoft.com/office/drawing/2014/main" id="{EF0EA900-8138-4486-8A2E-3DC569E5951E}"/>
              </a:ext>
            </a:extLst>
          </p:cNvPr>
          <p:cNvSpPr>
            <a:spLocks noGrp="1"/>
          </p:cNvSpPr>
          <p:nvPr>
            <p:ph idx="1"/>
          </p:nvPr>
        </p:nvSpPr>
        <p:spPr/>
        <p:txBody>
          <a:bodyPr/>
          <a:lstStyle/>
          <a:p>
            <a:r>
              <a:rPr lang="en-US" dirty="0"/>
              <a:t>Euclidean distance:</a:t>
            </a:r>
          </a:p>
          <a:p>
            <a:endParaRPr lang="en-US" dirty="0"/>
          </a:p>
          <a:p>
            <a:endParaRPr lang="en-US" dirty="0"/>
          </a:p>
          <a:p>
            <a:endParaRPr lang="en-US" dirty="0"/>
          </a:p>
          <a:p>
            <a:endParaRPr lang="en-US" dirty="0"/>
          </a:p>
          <a:p>
            <a:r>
              <a:rPr lang="en-US" dirty="0"/>
              <a:t>Cosine similarity:</a:t>
            </a:r>
          </a:p>
        </p:txBody>
      </p:sp>
      <p:pic>
        <p:nvPicPr>
          <p:cNvPr id="4" name="Picture 3">
            <a:extLst>
              <a:ext uri="{FF2B5EF4-FFF2-40B4-BE49-F238E27FC236}">
                <a16:creationId xmlns:a16="http://schemas.microsoft.com/office/drawing/2014/main" id="{A3D0E87A-555F-418F-8916-D72DC5F0F600}"/>
              </a:ext>
            </a:extLst>
          </p:cNvPr>
          <p:cNvPicPr>
            <a:picLocks noChangeAspect="1"/>
          </p:cNvPicPr>
          <p:nvPr/>
        </p:nvPicPr>
        <p:blipFill>
          <a:blip r:embed="rId3"/>
          <a:stretch>
            <a:fillRect/>
          </a:stretch>
        </p:blipFill>
        <p:spPr>
          <a:xfrm>
            <a:off x="1038225" y="4562078"/>
            <a:ext cx="2390775" cy="428625"/>
          </a:xfrm>
          <a:prstGeom prst="rect">
            <a:avLst/>
          </a:prstGeom>
        </p:spPr>
      </p:pic>
      <p:pic>
        <p:nvPicPr>
          <p:cNvPr id="5" name="Picture 4">
            <a:extLst>
              <a:ext uri="{FF2B5EF4-FFF2-40B4-BE49-F238E27FC236}">
                <a16:creationId xmlns:a16="http://schemas.microsoft.com/office/drawing/2014/main" id="{1954EB93-2C3C-428D-9B86-FF2B35301BA6}"/>
              </a:ext>
            </a:extLst>
          </p:cNvPr>
          <p:cNvPicPr>
            <a:picLocks noChangeAspect="1"/>
          </p:cNvPicPr>
          <p:nvPr/>
        </p:nvPicPr>
        <p:blipFill>
          <a:blip r:embed="rId4"/>
          <a:stretch>
            <a:fillRect/>
          </a:stretch>
        </p:blipFill>
        <p:spPr>
          <a:xfrm>
            <a:off x="1038225" y="5283200"/>
            <a:ext cx="3600450" cy="790575"/>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766130F1-10D7-4DF8-A112-41D1F959E5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9700" y="3733800"/>
            <a:ext cx="3750281" cy="2870994"/>
          </a:xfrm>
          <a:prstGeom prst="rect">
            <a:avLst/>
          </a:prstGeom>
        </p:spPr>
      </p:pic>
      <p:pic>
        <p:nvPicPr>
          <p:cNvPr id="9" name="Picture 8">
            <a:extLst>
              <a:ext uri="{FF2B5EF4-FFF2-40B4-BE49-F238E27FC236}">
                <a16:creationId xmlns:a16="http://schemas.microsoft.com/office/drawing/2014/main" id="{94F94CEE-BC43-49AA-A98C-027601488142}"/>
              </a:ext>
            </a:extLst>
          </p:cNvPr>
          <p:cNvPicPr>
            <a:picLocks noChangeAspect="1"/>
          </p:cNvPicPr>
          <p:nvPr/>
        </p:nvPicPr>
        <p:blipFill>
          <a:blip r:embed="rId6"/>
          <a:stretch>
            <a:fillRect/>
          </a:stretch>
        </p:blipFill>
        <p:spPr>
          <a:xfrm>
            <a:off x="1038225" y="1752600"/>
            <a:ext cx="5877255" cy="1397603"/>
          </a:xfrm>
          <a:prstGeom prst="rect">
            <a:avLst/>
          </a:prstGeom>
        </p:spPr>
      </p:pic>
      <p:pic>
        <p:nvPicPr>
          <p:cNvPr id="10" name="Picture 9">
            <a:extLst>
              <a:ext uri="{FF2B5EF4-FFF2-40B4-BE49-F238E27FC236}">
                <a16:creationId xmlns:a16="http://schemas.microsoft.com/office/drawing/2014/main" id="{19D4A5F4-8215-4F28-B084-1F69FEB62E50}"/>
              </a:ext>
            </a:extLst>
          </p:cNvPr>
          <p:cNvPicPr>
            <a:picLocks noChangeAspect="1"/>
          </p:cNvPicPr>
          <p:nvPr/>
        </p:nvPicPr>
        <p:blipFill>
          <a:blip r:embed="rId7"/>
          <a:stretch>
            <a:fillRect/>
          </a:stretch>
        </p:blipFill>
        <p:spPr>
          <a:xfrm>
            <a:off x="1607697" y="3226403"/>
            <a:ext cx="3328822" cy="560644"/>
          </a:xfrm>
          <a:prstGeom prst="rect">
            <a:avLst/>
          </a:prstGeom>
        </p:spPr>
      </p:pic>
      <p:sp>
        <p:nvSpPr>
          <p:cNvPr id="11" name="TextBox 10">
            <a:extLst>
              <a:ext uri="{FF2B5EF4-FFF2-40B4-BE49-F238E27FC236}">
                <a16:creationId xmlns:a16="http://schemas.microsoft.com/office/drawing/2014/main" id="{8E9BD1F5-F917-438D-895D-F2E5FA84ADAE}"/>
              </a:ext>
            </a:extLst>
          </p:cNvPr>
          <p:cNvSpPr txBox="1"/>
          <p:nvPr/>
        </p:nvSpPr>
        <p:spPr>
          <a:xfrm>
            <a:off x="8086725" y="6505575"/>
            <a:ext cx="1371600" cy="338554"/>
          </a:xfrm>
          <a:prstGeom prst="rect">
            <a:avLst/>
          </a:prstGeom>
          <a:noFill/>
        </p:spPr>
        <p:txBody>
          <a:bodyPr wrap="square" rtlCol="0">
            <a:spAutoFit/>
          </a:bodyPr>
          <a:lstStyle/>
          <a:p>
            <a:r>
              <a:rPr lang="en-US" sz="1600" dirty="0">
                <a:solidFill>
                  <a:schemeClr val="bg1">
                    <a:lumMod val="50000"/>
                  </a:schemeClr>
                </a:solidFill>
              </a:rPr>
              <a:t>Wikipedia</a:t>
            </a:r>
          </a:p>
        </p:txBody>
      </p:sp>
    </p:spTree>
    <p:extLst>
      <p:ext uri="{BB962C8B-B14F-4D97-AF65-F5344CB8AC3E}">
        <p14:creationId xmlns:p14="http://schemas.microsoft.com/office/powerpoint/2010/main" val="12161157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Matching</a:t>
            </a:r>
          </a:p>
        </p:txBody>
      </p:sp>
      <p:sp>
        <p:nvSpPr>
          <p:cNvPr id="3" name="Content Placeholder 2"/>
          <p:cNvSpPr>
            <a:spLocks noGrp="1"/>
          </p:cNvSpPr>
          <p:nvPr>
            <p:ph idx="1"/>
          </p:nvPr>
        </p:nvSpPr>
        <p:spPr/>
        <p:txBody>
          <a:bodyPr/>
          <a:lstStyle/>
          <a:p>
            <a:r>
              <a:rPr lang="en-US" dirty="0"/>
              <a:t>Criteria 1: </a:t>
            </a:r>
          </a:p>
          <a:p>
            <a:pPr lvl="1"/>
            <a:r>
              <a:rPr lang="en-US" dirty="0"/>
              <a:t>Compute distance in feature space, e.g., Euclidean distance between 128-dim SIFT descriptors</a:t>
            </a:r>
          </a:p>
          <a:p>
            <a:pPr lvl="1"/>
            <a:r>
              <a:rPr lang="en-US" dirty="0"/>
              <a:t>Match point to lowest distance (nearest neighbor)</a:t>
            </a:r>
          </a:p>
          <a:p>
            <a:endParaRPr lang="en-US" dirty="0"/>
          </a:p>
          <a:p>
            <a:r>
              <a:rPr lang="en-US" dirty="0"/>
              <a:t>Problems:</a:t>
            </a:r>
          </a:p>
          <a:p>
            <a:pPr lvl="1"/>
            <a:r>
              <a:rPr lang="en-US" dirty="0"/>
              <a:t>Does everything have a match?</a:t>
            </a:r>
          </a:p>
        </p:txBody>
      </p:sp>
    </p:spTree>
    <p:extLst>
      <p:ext uri="{BB962C8B-B14F-4D97-AF65-F5344CB8AC3E}">
        <p14:creationId xmlns:p14="http://schemas.microsoft.com/office/powerpoint/2010/main" val="76724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Matching</a:t>
            </a:r>
          </a:p>
        </p:txBody>
      </p:sp>
      <p:sp>
        <p:nvSpPr>
          <p:cNvPr id="3" name="Content Placeholder 2"/>
          <p:cNvSpPr>
            <a:spLocks noGrp="1"/>
          </p:cNvSpPr>
          <p:nvPr>
            <p:ph idx="1"/>
          </p:nvPr>
        </p:nvSpPr>
        <p:spPr>
          <a:xfrm>
            <a:off x="457200" y="990600"/>
            <a:ext cx="8229600" cy="5562600"/>
          </a:xfrm>
        </p:spPr>
        <p:txBody>
          <a:bodyPr>
            <a:normAutofit/>
          </a:bodyPr>
          <a:lstStyle/>
          <a:p>
            <a:r>
              <a:rPr lang="en-US" dirty="0"/>
              <a:t>Criteria 2: </a:t>
            </a:r>
          </a:p>
          <a:p>
            <a:pPr lvl="1"/>
            <a:r>
              <a:rPr lang="en-US" dirty="0"/>
              <a:t>Compute distance in feature space, e.g., Euclidean distance between 128-dim SIFT descriptors</a:t>
            </a:r>
          </a:p>
          <a:p>
            <a:pPr lvl="1"/>
            <a:r>
              <a:rPr lang="en-US" dirty="0"/>
              <a:t>Match point to lowest distance (nearest neighbor)</a:t>
            </a:r>
          </a:p>
          <a:p>
            <a:pPr lvl="1"/>
            <a:r>
              <a:rPr lang="en-US" dirty="0"/>
              <a:t>Ignore anything higher than threshold (no match!)</a:t>
            </a:r>
          </a:p>
          <a:p>
            <a:endParaRPr lang="en-US" dirty="0"/>
          </a:p>
          <a:p>
            <a:r>
              <a:rPr lang="en-US" dirty="0"/>
              <a:t>Problems:</a:t>
            </a:r>
          </a:p>
          <a:p>
            <a:pPr lvl="1"/>
            <a:r>
              <a:rPr lang="en-US" dirty="0"/>
              <a:t>Threshold is hard to pick</a:t>
            </a:r>
          </a:p>
          <a:p>
            <a:pPr lvl="1"/>
            <a:r>
              <a:rPr lang="en-US" dirty="0"/>
              <a:t>Non-distinctive features could have lots of close matches, only one of which is correct</a:t>
            </a:r>
          </a:p>
        </p:txBody>
      </p:sp>
    </p:spTree>
    <p:extLst>
      <p:ext uri="{BB962C8B-B14F-4D97-AF65-F5344CB8AC3E}">
        <p14:creationId xmlns:p14="http://schemas.microsoft.com/office/powerpoint/2010/main" val="113416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Distance Ratio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47800"/>
                <a:ext cx="8686800" cy="5257800"/>
              </a:xfrm>
            </p:spPr>
            <p:txBody>
              <a:bodyPr>
                <a:normAutofit/>
              </a:bodyPr>
              <a:lstStyle/>
              <a:p>
                <a:pPr marL="0" indent="0">
                  <a:buNone/>
                </a:pPr>
                <a:r>
                  <a:rPr lang="en-US" b="0" i="1" dirty="0">
                    <a:latin typeface="Cambria Math" panose="02040503050406030204" pitchFamily="18" charset="0"/>
                  </a:rPr>
                  <a:t>Compare distance of closest (NN1) and second-closest (NN2) feature vector neighbor.</a:t>
                </a:r>
              </a:p>
              <a:p>
                <a:pPr marL="0" indent="0">
                  <a:buNone/>
                </a:pPr>
                <a:endParaRPr lang="en-US" b="0" i="1" dirty="0">
                  <a:latin typeface="Cambria Math" panose="02040503050406030204" pitchFamily="18" charset="0"/>
                </a:endParaRPr>
              </a:p>
              <a:p>
                <a:r>
                  <a:rPr lang="en-US" sz="2600" b="0" dirty="0"/>
                  <a:t>If NN1 ≈ NN2,     ratio </a:t>
                </a:r>
                <a14:m>
                  <m:oMath xmlns:m="http://schemas.openxmlformats.org/officeDocument/2006/math">
                    <m:f>
                      <m:fPr>
                        <m:ctrlPr>
                          <a:rPr lang="en-US" sz="2600" b="0" i="1" smtClean="0">
                            <a:latin typeface="Cambria Math" panose="02040503050406030204" pitchFamily="18" charset="0"/>
                          </a:rPr>
                        </m:ctrlPr>
                      </m:fPr>
                      <m:num>
                        <m:r>
                          <a:rPr lang="en-US" sz="2600" i="1">
                            <a:latin typeface="Cambria Math" panose="02040503050406030204" pitchFamily="18" charset="0"/>
                          </a:rPr>
                          <m:t>𝑁𝑁</m:t>
                        </m:r>
                        <m:r>
                          <a:rPr lang="en-US" sz="2600" i="1">
                            <a:latin typeface="Cambria Math" panose="02040503050406030204" pitchFamily="18" charset="0"/>
                          </a:rPr>
                          <m:t>1</m:t>
                        </m:r>
                      </m:num>
                      <m:den>
                        <m:r>
                          <a:rPr lang="en-US" sz="2600" i="1">
                            <a:latin typeface="Cambria Math" panose="02040503050406030204" pitchFamily="18" charset="0"/>
                          </a:rPr>
                          <m:t>𝑁𝑁</m:t>
                        </m:r>
                        <m:r>
                          <a:rPr lang="en-US" sz="2600" i="1">
                            <a:latin typeface="Cambria Math" panose="02040503050406030204" pitchFamily="18" charset="0"/>
                          </a:rPr>
                          <m:t>2</m:t>
                        </m:r>
                      </m:den>
                    </m:f>
                  </m:oMath>
                </a14:m>
                <a:r>
                  <a:rPr lang="en-US" sz="2600" dirty="0"/>
                  <a:t> will be ≈ 1   -&gt; matches too close.</a:t>
                </a:r>
              </a:p>
              <a:p>
                <a:r>
                  <a:rPr lang="en-US" sz="2600" dirty="0"/>
                  <a:t>As NN1 &lt;&lt; NN2, ratio </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𝑁𝑁</m:t>
                        </m:r>
                        <m:r>
                          <a:rPr lang="en-US" sz="2600" i="1">
                            <a:latin typeface="Cambria Math" panose="02040503050406030204" pitchFamily="18" charset="0"/>
                          </a:rPr>
                          <m:t>1</m:t>
                        </m:r>
                      </m:num>
                      <m:den>
                        <m:r>
                          <a:rPr lang="en-US" sz="2600" i="1">
                            <a:latin typeface="Cambria Math" panose="02040503050406030204" pitchFamily="18" charset="0"/>
                          </a:rPr>
                          <m:t>𝑁𝑁</m:t>
                        </m:r>
                        <m:r>
                          <a:rPr lang="en-US" sz="2600" i="1">
                            <a:latin typeface="Cambria Math" panose="02040503050406030204" pitchFamily="18" charset="0"/>
                          </a:rPr>
                          <m:t>2</m:t>
                        </m:r>
                      </m:den>
                    </m:f>
                  </m:oMath>
                </a14:m>
                <a:r>
                  <a:rPr lang="en-US" sz="2600" dirty="0"/>
                  <a:t> tends to 0.</a:t>
                </a:r>
              </a:p>
              <a:p>
                <a:endParaRPr lang="en-US" dirty="0"/>
              </a:p>
              <a:p>
                <a:pPr marL="0" indent="0">
                  <a:buNone/>
                </a:pPr>
                <a:r>
                  <a:rPr lang="en-US" sz="2800" dirty="0"/>
                  <a:t>Sorting by this ratio puts matches in order of confidence.</a:t>
                </a:r>
              </a:p>
              <a:p>
                <a:pPr marL="0" indent="0">
                  <a:buNone/>
                </a:pPr>
                <a:r>
                  <a:rPr lang="en-US" sz="2800" dirty="0"/>
                  <a:t>Threshold ratio – but how to choose?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47800"/>
                <a:ext cx="8686800" cy="5257800"/>
              </a:xfrm>
              <a:blipFill>
                <a:blip r:embed="rId2"/>
                <a:stretch>
                  <a:fillRect l="-1754" t="-1508"/>
                </a:stretch>
              </a:blipFill>
            </p:spPr>
            <p:txBody>
              <a:bodyPr/>
              <a:lstStyle/>
              <a:p>
                <a:r>
                  <a:rPr lang="en-US">
                    <a:noFill/>
                  </a:rPr>
                  <a:t> </a:t>
                </a:r>
              </a:p>
            </p:txBody>
          </p:sp>
        </mc:Fallback>
      </mc:AlternateContent>
    </p:spTree>
    <p:extLst>
      <p:ext uri="{BB962C8B-B14F-4D97-AF65-F5344CB8AC3E}">
        <p14:creationId xmlns:p14="http://schemas.microsoft.com/office/powerpoint/2010/main" val="13577696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a:t>Nearest Neighbor Distance Ratio</a:t>
            </a:r>
          </a:p>
        </p:txBody>
      </p:sp>
      <p:sp>
        <p:nvSpPr>
          <p:cNvPr id="63491" name="Content Placeholder 4"/>
          <p:cNvSpPr>
            <a:spLocks noGrp="1"/>
          </p:cNvSpPr>
          <p:nvPr>
            <p:ph idx="1"/>
          </p:nvPr>
        </p:nvSpPr>
        <p:spPr>
          <a:xfrm>
            <a:off x="457200" y="1066073"/>
            <a:ext cx="8229600" cy="1387642"/>
          </a:xfrm>
        </p:spPr>
        <p:txBody>
          <a:bodyPr>
            <a:normAutofit/>
          </a:bodyPr>
          <a:lstStyle/>
          <a:p>
            <a:r>
              <a:rPr lang="en-US" sz="2400" dirty="0"/>
              <a:t>Lowe computed a probability distribution functions of ratios</a:t>
            </a:r>
          </a:p>
          <a:p>
            <a:r>
              <a:rPr lang="en-US" sz="2400" dirty="0"/>
              <a:t>40,000 </a:t>
            </a:r>
            <a:r>
              <a:rPr lang="en-US" sz="2400" dirty="0" err="1"/>
              <a:t>keypoints</a:t>
            </a:r>
            <a:r>
              <a:rPr lang="en-US" sz="2400" dirty="0"/>
              <a:t> with hand-labeled ground truth</a:t>
            </a:r>
          </a:p>
        </p:txBody>
      </p:sp>
      <p:pic>
        <p:nvPicPr>
          <p:cNvPr id="63492" name="Picture 2"/>
          <p:cNvPicPr>
            <a:picLocks noChangeAspect="1" noChangeArrowheads="1"/>
          </p:cNvPicPr>
          <p:nvPr/>
        </p:nvPicPr>
        <p:blipFill rotWithShape="1">
          <a:blip r:embed="rId3" cstate="print"/>
          <a:srcRect t="3158"/>
          <a:stretch/>
        </p:blipFill>
        <p:spPr bwMode="auto">
          <a:xfrm>
            <a:off x="0" y="2245435"/>
            <a:ext cx="6353175" cy="4427621"/>
          </a:xfrm>
          <a:prstGeom prst="rect">
            <a:avLst/>
          </a:prstGeom>
          <a:noFill/>
          <a:ln w="9525">
            <a:noFill/>
            <a:miter lim="800000"/>
            <a:headEnd/>
            <a:tailEnd/>
          </a:ln>
        </p:spPr>
      </p:pic>
      <p:sp>
        <p:nvSpPr>
          <p:cNvPr id="63493" name="TextBox 5"/>
          <p:cNvSpPr txBox="1">
            <a:spLocks noChangeArrowheads="1"/>
          </p:cNvSpPr>
          <p:nvPr/>
        </p:nvSpPr>
        <p:spPr bwMode="auto">
          <a:xfrm>
            <a:off x="7265988" y="6488113"/>
            <a:ext cx="1878012" cy="369887"/>
          </a:xfrm>
          <a:prstGeom prst="rect">
            <a:avLst/>
          </a:prstGeom>
          <a:noFill/>
          <a:ln w="9525">
            <a:noFill/>
            <a:miter lim="800000"/>
            <a:headEnd/>
            <a:tailEnd/>
          </a:ln>
        </p:spPr>
        <p:txBody>
          <a:bodyPr wrap="none">
            <a:spAutoFit/>
          </a:bodyPr>
          <a:lstStyle/>
          <a:p>
            <a:r>
              <a:rPr lang="en-US" dirty="0">
                <a:solidFill>
                  <a:schemeClr val="bg1">
                    <a:lumMod val="50000"/>
                  </a:schemeClr>
                </a:solidFill>
              </a:rPr>
              <a:t>Lowe IJCV 2004</a:t>
            </a:r>
          </a:p>
        </p:txBody>
      </p:sp>
      <p:sp>
        <p:nvSpPr>
          <p:cNvPr id="2" name="TextBox 1">
            <a:extLst>
              <a:ext uri="{FF2B5EF4-FFF2-40B4-BE49-F238E27FC236}">
                <a16:creationId xmlns:a16="http://schemas.microsoft.com/office/drawing/2014/main" id="{FAF22182-AC4D-4255-BFD8-C1C373836BD4}"/>
              </a:ext>
            </a:extLst>
          </p:cNvPr>
          <p:cNvSpPr txBox="1"/>
          <p:nvPr/>
        </p:nvSpPr>
        <p:spPr>
          <a:xfrm>
            <a:off x="6353175" y="3048000"/>
            <a:ext cx="2562225" cy="2031325"/>
          </a:xfrm>
          <a:prstGeom prst="rect">
            <a:avLst/>
          </a:prstGeom>
          <a:noFill/>
        </p:spPr>
        <p:txBody>
          <a:bodyPr wrap="square" rtlCol="0">
            <a:spAutoFit/>
          </a:bodyPr>
          <a:lstStyle/>
          <a:p>
            <a:r>
              <a:rPr lang="en-US" dirty="0"/>
              <a:t>Ratio threshold depends on your application’s view on the trade-off between the number of false positives and true positives!</a:t>
            </a:r>
          </a:p>
        </p:txBody>
      </p:sp>
    </p:spTree>
    <p:extLst>
      <p:ext uri="{BB962C8B-B14F-4D97-AF65-F5344CB8AC3E}">
        <p14:creationId xmlns:p14="http://schemas.microsoft.com/office/powerpoint/2010/main" val="2180964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Efficient compute cost</a:t>
            </a:r>
          </a:p>
        </p:txBody>
      </p:sp>
      <p:sp>
        <p:nvSpPr>
          <p:cNvPr id="3" name="Content Placeholder 2"/>
          <p:cNvSpPr>
            <a:spLocks noGrp="1"/>
          </p:cNvSpPr>
          <p:nvPr>
            <p:ph idx="1"/>
          </p:nvPr>
        </p:nvSpPr>
        <p:spPr/>
        <p:txBody>
          <a:bodyPr/>
          <a:lstStyle/>
          <a:p>
            <a:r>
              <a:rPr lang="en-US" dirty="0"/>
              <a:t>Naïve looping: Expensive</a:t>
            </a:r>
          </a:p>
          <a:p>
            <a:endParaRPr lang="en-US" dirty="0"/>
          </a:p>
          <a:p>
            <a:r>
              <a:rPr lang="en-US" dirty="0"/>
              <a:t>Operate on matrices of descriptors</a:t>
            </a:r>
          </a:p>
          <a:p>
            <a:r>
              <a:rPr lang="en-US" dirty="0"/>
              <a:t>E.g., for row vectors,</a:t>
            </a:r>
            <a:br>
              <a:rPr lang="en-US" dirty="0"/>
            </a:br>
            <a:br>
              <a:rPr lang="en-US" dirty="0"/>
            </a:br>
            <a:r>
              <a:rPr lang="en-US" sz="2400" dirty="0">
                <a:latin typeface="Courier New" panose="02070309020205020404" pitchFamily="49" charset="0"/>
                <a:cs typeface="Courier New" panose="02070309020205020404" pitchFamily="49" charset="0"/>
              </a:rPr>
              <a:t>features_image1 * features_image2</a:t>
            </a:r>
            <a:r>
              <a:rPr lang="en-US" sz="2400" baseline="30000" dirty="0">
                <a:latin typeface="Courier New" panose="02070309020205020404" pitchFamily="49" charset="0"/>
                <a:cs typeface="Courier New" panose="02070309020205020404" pitchFamily="49" charset="0"/>
              </a:rPr>
              <a:t>T</a:t>
            </a:r>
            <a:br>
              <a:rPr lang="en-US" sz="2400" baseline="30000" dirty="0">
                <a:latin typeface="Courier New" panose="02070309020205020404" pitchFamily="49" charset="0"/>
                <a:cs typeface="Courier New" panose="02070309020205020404" pitchFamily="49" charset="0"/>
              </a:rPr>
            </a:br>
            <a:br>
              <a:rPr lang="en-US" sz="2400" baseline="30000" dirty="0">
                <a:latin typeface="Courier New" panose="02070309020205020404" pitchFamily="49" charset="0"/>
                <a:cs typeface="Courier New" panose="02070309020205020404" pitchFamily="49" charset="0"/>
              </a:rPr>
            </a:br>
            <a:r>
              <a:rPr lang="en-US" dirty="0"/>
              <a:t>produces matrix of dot product results </a:t>
            </a:r>
            <a:br>
              <a:rPr lang="en-US" dirty="0"/>
            </a:br>
            <a:r>
              <a:rPr lang="en-US" dirty="0"/>
              <a:t>for all pairs of features</a:t>
            </a:r>
          </a:p>
        </p:txBody>
      </p:sp>
    </p:spTree>
    <p:extLst>
      <p:ext uri="{BB962C8B-B14F-4D97-AF65-F5344CB8AC3E}">
        <p14:creationId xmlns:p14="http://schemas.microsoft.com/office/powerpoint/2010/main" val="3848257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is sift?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3108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SIFT Repeatability</a:t>
            </a:r>
          </a:p>
        </p:txBody>
      </p:sp>
      <p:pic>
        <p:nvPicPr>
          <p:cNvPr id="64515" name="Picture 2"/>
          <p:cNvPicPr>
            <a:picLocks noChangeAspect="1" noChangeArrowheads="1"/>
          </p:cNvPicPr>
          <p:nvPr/>
        </p:nvPicPr>
        <p:blipFill>
          <a:blip r:embed="rId3" cstate="print"/>
          <a:srcRect/>
          <a:stretch>
            <a:fillRect/>
          </a:stretch>
        </p:blipFill>
        <p:spPr bwMode="auto">
          <a:xfrm>
            <a:off x="1181100" y="1295400"/>
            <a:ext cx="6781800" cy="4533900"/>
          </a:xfrm>
          <a:prstGeom prst="rect">
            <a:avLst/>
          </a:prstGeom>
          <a:noFill/>
          <a:ln w="9525">
            <a:noFill/>
            <a:miter lim="800000"/>
            <a:headEnd/>
            <a:tailEnd/>
          </a:ln>
        </p:spPr>
      </p:pic>
      <p:sp>
        <p:nvSpPr>
          <p:cNvPr id="5" name="TextBox 6"/>
          <p:cNvSpPr txBox="1">
            <a:spLocks noChangeArrowheads="1"/>
          </p:cNvSpPr>
          <p:nvPr/>
        </p:nvSpPr>
        <p:spPr bwMode="auto">
          <a:xfrm>
            <a:off x="7265988" y="6488113"/>
            <a:ext cx="1878012" cy="369887"/>
          </a:xfrm>
          <a:prstGeom prst="rect">
            <a:avLst/>
          </a:prstGeom>
          <a:noFill/>
          <a:ln w="9525">
            <a:noFill/>
            <a:miter lim="800000"/>
            <a:headEnd/>
            <a:tailEnd/>
          </a:ln>
        </p:spPr>
        <p:txBody>
          <a:bodyPr wrap="none">
            <a:spAutoFit/>
          </a:bodyPr>
          <a:lstStyle/>
          <a:p>
            <a:r>
              <a:rPr lang="en-US" dirty="0">
                <a:solidFill>
                  <a:schemeClr val="bg1">
                    <a:lumMod val="50000"/>
                  </a:schemeClr>
                </a:solidFill>
              </a:rPr>
              <a:t>Lowe IJCV 2004</a:t>
            </a:r>
          </a:p>
        </p:txBody>
      </p:sp>
    </p:spTree>
    <p:extLst>
      <p:ext uri="{BB962C8B-B14F-4D97-AF65-F5344CB8AC3E}">
        <p14:creationId xmlns:p14="http://schemas.microsoft.com/office/powerpoint/2010/main" val="2373908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Harris Corners – Why so complicated?</a:t>
            </a:r>
          </a:p>
        </p:txBody>
      </p:sp>
      <p:sp>
        <p:nvSpPr>
          <p:cNvPr id="3" name="Content Placeholder 2"/>
          <p:cNvSpPr>
            <a:spLocks noGrp="1"/>
          </p:cNvSpPr>
          <p:nvPr>
            <p:ph idx="1"/>
          </p:nvPr>
        </p:nvSpPr>
        <p:spPr>
          <a:xfrm>
            <a:off x="457200" y="4407484"/>
            <a:ext cx="8229600" cy="2005432"/>
          </a:xfrm>
        </p:spPr>
        <p:txBody>
          <a:bodyPr/>
          <a:lstStyle/>
          <a:p>
            <a:r>
              <a:rPr lang="en-US" dirty="0"/>
              <a:t>What does the structure matrix look here?</a:t>
            </a:r>
          </a:p>
        </p:txBody>
      </p:sp>
      <p:graphicFrame>
        <p:nvGraphicFramePr>
          <p:cNvPr id="7" name="Object 2"/>
          <p:cNvGraphicFramePr>
            <a:graphicFrameLocks noChangeAspect="1"/>
          </p:cNvGraphicFramePr>
          <p:nvPr>
            <p:extLst/>
          </p:nvPr>
        </p:nvGraphicFramePr>
        <p:xfrm>
          <a:off x="3127375" y="5135563"/>
          <a:ext cx="2071688" cy="1258887"/>
        </p:xfrm>
        <a:graphic>
          <a:graphicData uri="http://schemas.openxmlformats.org/presentationml/2006/ole">
            <mc:AlternateContent xmlns:mc="http://schemas.openxmlformats.org/markup-compatibility/2006">
              <mc:Choice xmlns:v="urn:schemas-microsoft-com:vml" Requires="v">
                <p:oleObj spid="_x0000_s70673" name="Equation" r:id="rId3" imgW="749160" imgH="457200" progId="Equation.3">
                  <p:embed/>
                </p:oleObj>
              </mc:Choice>
              <mc:Fallback>
                <p:oleObj name="Equation" r:id="rId3" imgW="749160" imgH="457200" progId="Equation.3">
                  <p:embed/>
                  <p:pic>
                    <p:nvPicPr>
                      <p:cNvPr id="7" name="Object 2"/>
                      <p:cNvPicPr>
                        <a:picLocks noChangeAspect="1" noChangeArrowheads="1"/>
                      </p:cNvPicPr>
                      <p:nvPr/>
                    </p:nvPicPr>
                    <p:blipFill>
                      <a:blip r:embed="rId4"/>
                      <a:srcRect/>
                      <a:stretch>
                        <a:fillRect/>
                      </a:stretch>
                    </p:blipFill>
                    <p:spPr bwMode="auto">
                      <a:xfrm>
                        <a:off x="3127375" y="5135563"/>
                        <a:ext cx="2071688" cy="1258887"/>
                      </a:xfrm>
                      <a:prstGeom prst="rect">
                        <a:avLst/>
                      </a:prstGeom>
                      <a:noFill/>
                      <a:ln>
                        <a:noFill/>
                      </a:ln>
                    </p:spPr>
                  </p:pic>
                </p:oleObj>
              </mc:Fallback>
            </mc:AlternateContent>
          </a:graphicData>
        </a:graphic>
      </p:graphicFrame>
      <p:sp>
        <p:nvSpPr>
          <p:cNvPr id="8" name="Rectangle 7"/>
          <p:cNvSpPr/>
          <p:nvPr/>
        </p:nvSpPr>
        <p:spPr>
          <a:xfrm rot="18900000">
            <a:off x="3408122" y="1100950"/>
            <a:ext cx="1573460" cy="3179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37486" y="1183059"/>
            <a:ext cx="1905000" cy="1980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2486" y="1159248"/>
            <a:ext cx="1143000" cy="646331"/>
          </a:xfrm>
          <a:prstGeom prst="rect">
            <a:avLst/>
          </a:prstGeom>
          <a:noFill/>
        </p:spPr>
        <p:txBody>
          <a:bodyPr wrap="square" rtlCol="0">
            <a:spAutoFit/>
          </a:bodyPr>
          <a:lstStyle/>
          <a:p>
            <a:r>
              <a:rPr lang="en-US" dirty="0"/>
              <a:t>Current Window</a:t>
            </a:r>
          </a:p>
        </p:txBody>
      </p:sp>
    </p:spTree>
    <p:extLst>
      <p:ext uri="{BB962C8B-B14F-4D97-AF65-F5344CB8AC3E}">
        <p14:creationId xmlns:p14="http://schemas.microsoft.com/office/powerpoint/2010/main" val="422694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SIFT Repeatability</a:t>
            </a:r>
          </a:p>
        </p:txBody>
      </p:sp>
      <p:pic>
        <p:nvPicPr>
          <p:cNvPr id="65539" name="Picture 4"/>
          <p:cNvPicPr>
            <a:picLocks noGrp="1" noChangeAspect="1" noChangeArrowheads="1"/>
          </p:cNvPicPr>
          <p:nvPr>
            <p:ph/>
          </p:nvPr>
        </p:nvPicPr>
        <p:blipFill>
          <a:blip r:embed="rId2" cstate="print"/>
          <a:srcRect/>
          <a:stretch>
            <a:fillRect/>
          </a:stretch>
        </p:blipFill>
        <p:spPr>
          <a:xfrm>
            <a:off x="899318" y="1295400"/>
            <a:ext cx="7345363" cy="4881563"/>
          </a:xfrm>
          <a:noFill/>
        </p:spPr>
      </p:pic>
      <p:sp>
        <p:nvSpPr>
          <p:cNvPr id="5" name="TextBox 6"/>
          <p:cNvSpPr txBox="1">
            <a:spLocks noChangeArrowheads="1"/>
          </p:cNvSpPr>
          <p:nvPr/>
        </p:nvSpPr>
        <p:spPr bwMode="auto">
          <a:xfrm>
            <a:off x="7265988" y="6488113"/>
            <a:ext cx="1878012" cy="369887"/>
          </a:xfrm>
          <a:prstGeom prst="rect">
            <a:avLst/>
          </a:prstGeom>
          <a:noFill/>
          <a:ln w="9525">
            <a:noFill/>
            <a:miter lim="800000"/>
            <a:headEnd/>
            <a:tailEnd/>
          </a:ln>
        </p:spPr>
        <p:txBody>
          <a:bodyPr wrap="none">
            <a:spAutoFit/>
          </a:bodyPr>
          <a:lstStyle/>
          <a:p>
            <a:r>
              <a:rPr lang="en-US" dirty="0">
                <a:solidFill>
                  <a:schemeClr val="bg1">
                    <a:lumMod val="50000"/>
                  </a:schemeClr>
                </a:solidFill>
              </a:rPr>
              <a:t>Lowe IJCV 2004</a:t>
            </a:r>
          </a:p>
        </p:txBody>
      </p:sp>
    </p:spTree>
    <p:extLst>
      <p:ext uri="{BB962C8B-B14F-4D97-AF65-F5344CB8AC3E}">
        <p14:creationId xmlns:p14="http://schemas.microsoft.com/office/powerpoint/2010/main" val="22307320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3"/>
          <p:cNvPicPr>
            <a:picLocks noChangeAspect="1" noChangeArrowheads="1"/>
          </p:cNvPicPr>
          <p:nvPr/>
        </p:nvPicPr>
        <p:blipFill>
          <a:blip r:embed="rId2" cstate="print"/>
          <a:srcRect/>
          <a:stretch>
            <a:fillRect/>
          </a:stretch>
        </p:blipFill>
        <p:spPr bwMode="auto">
          <a:xfrm>
            <a:off x="990600" y="1366284"/>
            <a:ext cx="6934200" cy="4653516"/>
          </a:xfrm>
          <a:prstGeom prst="rect">
            <a:avLst/>
          </a:prstGeom>
          <a:noFill/>
          <a:ln w="9525">
            <a:noFill/>
            <a:miter lim="800000"/>
            <a:headEnd/>
            <a:tailEnd/>
          </a:ln>
        </p:spPr>
      </p:pic>
      <p:sp>
        <p:nvSpPr>
          <p:cNvPr id="66563" name="Title 1"/>
          <p:cNvSpPr>
            <a:spLocks noGrp="1"/>
          </p:cNvSpPr>
          <p:nvPr>
            <p:ph type="title"/>
          </p:nvPr>
        </p:nvSpPr>
        <p:spPr/>
        <p:txBody>
          <a:bodyPr/>
          <a:lstStyle/>
          <a:p>
            <a:r>
              <a:rPr lang="en-US"/>
              <a:t>SIFT Repeatability</a:t>
            </a:r>
          </a:p>
        </p:txBody>
      </p:sp>
      <p:sp>
        <p:nvSpPr>
          <p:cNvPr id="7" name="TextBox 6"/>
          <p:cNvSpPr txBox="1">
            <a:spLocks noChangeArrowheads="1"/>
          </p:cNvSpPr>
          <p:nvPr/>
        </p:nvSpPr>
        <p:spPr bwMode="auto">
          <a:xfrm>
            <a:off x="7265988" y="6488113"/>
            <a:ext cx="1878012" cy="369887"/>
          </a:xfrm>
          <a:prstGeom prst="rect">
            <a:avLst/>
          </a:prstGeom>
          <a:noFill/>
          <a:ln w="9525">
            <a:noFill/>
            <a:miter lim="800000"/>
            <a:headEnd/>
            <a:tailEnd/>
          </a:ln>
        </p:spPr>
        <p:txBody>
          <a:bodyPr wrap="none">
            <a:spAutoFit/>
          </a:bodyPr>
          <a:lstStyle/>
          <a:p>
            <a:r>
              <a:rPr lang="en-US" dirty="0">
                <a:solidFill>
                  <a:schemeClr val="bg1">
                    <a:lumMod val="50000"/>
                  </a:schemeClr>
                </a:solidFill>
              </a:rPr>
              <a:t>Lowe IJCV 2004</a:t>
            </a:r>
          </a:p>
        </p:txBody>
      </p:sp>
    </p:spTree>
    <p:extLst>
      <p:ext uri="{BB962C8B-B14F-4D97-AF65-F5344CB8AC3E}">
        <p14:creationId xmlns:p14="http://schemas.microsoft.com/office/powerpoint/2010/main" val="42919128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SIFT Repeatability</a:t>
            </a:r>
          </a:p>
        </p:txBody>
      </p:sp>
      <p:pic>
        <p:nvPicPr>
          <p:cNvPr id="67587" name="Picture 2"/>
          <p:cNvPicPr>
            <a:picLocks noChangeAspect="1" noChangeArrowheads="1"/>
          </p:cNvPicPr>
          <p:nvPr/>
        </p:nvPicPr>
        <p:blipFill>
          <a:blip r:embed="rId2"/>
          <a:srcRect/>
          <a:stretch>
            <a:fillRect/>
          </a:stretch>
        </p:blipFill>
        <p:spPr bwMode="auto">
          <a:xfrm>
            <a:off x="4567238" y="3424238"/>
            <a:ext cx="9525" cy="9525"/>
          </a:xfrm>
          <a:prstGeom prst="rect">
            <a:avLst/>
          </a:prstGeom>
          <a:noFill/>
          <a:ln w="9525">
            <a:noFill/>
            <a:miter lim="800000"/>
            <a:headEnd/>
            <a:tailEnd/>
          </a:ln>
        </p:spPr>
      </p:pic>
      <p:pic>
        <p:nvPicPr>
          <p:cNvPr id="67588" name="Picture 4"/>
          <p:cNvPicPr>
            <a:picLocks noChangeAspect="1" noChangeArrowheads="1"/>
          </p:cNvPicPr>
          <p:nvPr/>
        </p:nvPicPr>
        <p:blipFill>
          <a:blip r:embed="rId3" cstate="print"/>
          <a:srcRect/>
          <a:stretch>
            <a:fillRect/>
          </a:stretch>
        </p:blipFill>
        <p:spPr bwMode="auto">
          <a:xfrm>
            <a:off x="645319" y="1219200"/>
            <a:ext cx="7475538" cy="4724400"/>
          </a:xfrm>
          <a:prstGeom prst="rect">
            <a:avLst/>
          </a:prstGeom>
          <a:noFill/>
          <a:ln w="9525">
            <a:noFill/>
            <a:miter lim="800000"/>
            <a:headEnd/>
            <a:tailEnd/>
          </a:ln>
        </p:spPr>
      </p:pic>
      <p:sp>
        <p:nvSpPr>
          <p:cNvPr id="67589" name="TextBox 6"/>
          <p:cNvSpPr txBox="1">
            <a:spLocks noChangeArrowheads="1"/>
          </p:cNvSpPr>
          <p:nvPr/>
        </p:nvSpPr>
        <p:spPr bwMode="auto">
          <a:xfrm>
            <a:off x="7265988" y="6488113"/>
            <a:ext cx="1878012" cy="369887"/>
          </a:xfrm>
          <a:prstGeom prst="rect">
            <a:avLst/>
          </a:prstGeom>
          <a:noFill/>
          <a:ln w="9525">
            <a:noFill/>
            <a:miter lim="800000"/>
            <a:headEnd/>
            <a:tailEnd/>
          </a:ln>
        </p:spPr>
        <p:txBody>
          <a:bodyPr wrap="none">
            <a:spAutoFit/>
          </a:bodyPr>
          <a:lstStyle/>
          <a:p>
            <a:r>
              <a:rPr lang="en-US" dirty="0">
                <a:solidFill>
                  <a:schemeClr val="bg1">
                    <a:lumMod val="50000"/>
                  </a:schemeClr>
                </a:solidFill>
              </a:rPr>
              <a:t>Lowe IJCV 2004</a:t>
            </a:r>
          </a:p>
        </p:txBody>
      </p:sp>
    </p:spTree>
    <p:extLst>
      <p:ext uri="{BB962C8B-B14F-4D97-AF65-F5344CB8AC3E}">
        <p14:creationId xmlns:p14="http://schemas.microsoft.com/office/powerpoint/2010/main" val="17656192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Review: Interest points</a:t>
            </a:r>
          </a:p>
        </p:txBody>
      </p:sp>
      <p:sp>
        <p:nvSpPr>
          <p:cNvPr id="3" name="Content Placeholder 2"/>
          <p:cNvSpPr>
            <a:spLocks noGrp="1"/>
          </p:cNvSpPr>
          <p:nvPr>
            <p:ph idx="1"/>
          </p:nvPr>
        </p:nvSpPr>
        <p:spPr>
          <a:xfrm>
            <a:off x="457200" y="990600"/>
            <a:ext cx="5410200" cy="5135563"/>
          </a:xfrm>
        </p:spPr>
        <p:txBody>
          <a:bodyPr/>
          <a:lstStyle/>
          <a:p>
            <a:endParaRPr lang="en-US" sz="2800" dirty="0"/>
          </a:p>
          <a:p>
            <a:r>
              <a:rPr lang="en-US" sz="2800" dirty="0" err="1"/>
              <a:t>Keypoint</a:t>
            </a:r>
            <a:r>
              <a:rPr lang="en-US" sz="2800" dirty="0"/>
              <a:t> detection: repeatable and distinctive</a:t>
            </a:r>
          </a:p>
          <a:p>
            <a:pPr lvl="1"/>
            <a:r>
              <a:rPr lang="en-US" sz="2400" dirty="0"/>
              <a:t>Corners, blobs, stable regions</a:t>
            </a:r>
          </a:p>
          <a:p>
            <a:pPr lvl="1"/>
            <a:r>
              <a:rPr lang="en-US" sz="2400" dirty="0"/>
              <a:t>Harris, </a:t>
            </a:r>
            <a:r>
              <a:rPr lang="en-US" sz="2400" dirty="0" err="1"/>
              <a:t>DoG</a:t>
            </a:r>
            <a:endParaRPr lang="en-US" sz="2400" dirty="0"/>
          </a:p>
          <a:p>
            <a:endParaRPr lang="en-US" sz="2800" dirty="0"/>
          </a:p>
          <a:p>
            <a:endParaRPr lang="en-US" sz="2800" dirty="0"/>
          </a:p>
          <a:p>
            <a:r>
              <a:rPr lang="en-US" sz="2800" dirty="0"/>
              <a:t>Descriptors: robust and selective</a:t>
            </a:r>
          </a:p>
          <a:p>
            <a:pPr lvl="1"/>
            <a:r>
              <a:rPr lang="en-US" sz="2400" dirty="0"/>
              <a:t>Spatial histograms of orientation</a:t>
            </a:r>
          </a:p>
          <a:p>
            <a:pPr lvl="1"/>
            <a:r>
              <a:rPr lang="en-US" sz="2400" dirty="0"/>
              <a:t>SIFT</a:t>
            </a:r>
          </a:p>
          <a:p>
            <a:endParaRPr lang="en-US" sz="2800" dirty="0"/>
          </a:p>
          <a:p>
            <a:endParaRPr lang="en-US" sz="2800" dirty="0"/>
          </a:p>
          <a:p>
            <a:endParaRPr lang="en-US" sz="2800" dirty="0"/>
          </a:p>
        </p:txBody>
      </p:sp>
      <p:pic>
        <p:nvPicPr>
          <p:cNvPr id="74756" name="Picture 12"/>
          <p:cNvPicPr>
            <a:picLocks noChangeAspect="1" noChangeArrowheads="1"/>
          </p:cNvPicPr>
          <p:nvPr/>
        </p:nvPicPr>
        <p:blipFill>
          <a:blip r:embed="rId2" cstate="print"/>
          <a:srcRect/>
          <a:stretch>
            <a:fillRect/>
          </a:stretch>
        </p:blipFill>
        <p:spPr bwMode="auto">
          <a:xfrm>
            <a:off x="6096000" y="1447800"/>
            <a:ext cx="2781300" cy="2090738"/>
          </a:xfrm>
          <a:prstGeom prst="rect">
            <a:avLst/>
          </a:prstGeom>
          <a:noFill/>
          <a:ln w="9525">
            <a:noFill/>
            <a:miter lim="800000"/>
            <a:headEnd/>
            <a:tailEnd/>
          </a:ln>
        </p:spPr>
      </p:pic>
      <p:pic>
        <p:nvPicPr>
          <p:cNvPr id="5" name="Picture 6"/>
          <p:cNvPicPr>
            <a:picLocks noChangeAspect="1" noChangeArrowheads="1"/>
          </p:cNvPicPr>
          <p:nvPr/>
        </p:nvPicPr>
        <p:blipFill>
          <a:blip r:embed="rId3" cstate="print"/>
          <a:srcRect/>
          <a:stretch>
            <a:fillRect/>
          </a:stretch>
        </p:blipFill>
        <p:spPr bwMode="auto">
          <a:xfrm>
            <a:off x="6019800" y="4495800"/>
            <a:ext cx="3124200" cy="1363663"/>
          </a:xfrm>
          <a:prstGeom prst="rect">
            <a:avLst/>
          </a:prstGeom>
          <a:noFill/>
          <a:ln w="9525">
            <a:noFill/>
            <a:miter lim="800000"/>
            <a:headEnd/>
            <a:tailEnd/>
          </a:ln>
        </p:spPr>
      </p:pic>
    </p:spTree>
    <p:extLst>
      <p:ext uri="{BB962C8B-B14F-4D97-AF65-F5344CB8AC3E}">
        <p14:creationId xmlns:p14="http://schemas.microsoft.com/office/powerpoint/2010/main" val="1594847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7365D"/>
      </a:hlink>
      <a:folHlink>
        <a:srgbClr val="17365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41011</TotalTime>
  <Words>3135</Words>
  <Application>Microsoft Office PowerPoint</Application>
  <PresentationFormat>On-screen Show (4:3)</PresentationFormat>
  <Paragraphs>648</Paragraphs>
  <Slides>93</Slides>
  <Notes>44</Notes>
  <HiddenSlides>20</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93</vt:i4>
      </vt:variant>
    </vt:vector>
  </HeadingPairs>
  <TitlesOfParts>
    <vt:vector size="113" baseType="lpstr">
      <vt:lpstr>Arial</vt:lpstr>
      <vt:lpstr>Arial Unicode MS</vt:lpstr>
      <vt:lpstr>AvantGarde Bk BT</vt:lpstr>
      <vt:lpstr>Calibri</vt:lpstr>
      <vt:lpstr>Cambria Math</vt:lpstr>
      <vt:lpstr>Courier New</vt:lpstr>
      <vt:lpstr>StarSymbol</vt:lpstr>
      <vt:lpstr>Symbol</vt:lpstr>
      <vt:lpstr>Tahoma</vt:lpstr>
      <vt:lpstr>Times New Roman</vt:lpstr>
      <vt:lpstr>Trebuchet MS</vt:lpstr>
      <vt:lpstr>Wingdings</vt:lpstr>
      <vt:lpstr>ZapfDingbats</vt:lpstr>
      <vt:lpstr>ヒラギノ明朝 ProN W6</vt:lpstr>
      <vt:lpstr>Office Theme</vt:lpstr>
      <vt:lpstr>1_Office Theme</vt:lpstr>
      <vt:lpstr>2_Office Theme</vt:lpstr>
      <vt:lpstr>Blank Presentation</vt:lpstr>
      <vt:lpstr>Equation</vt:lpstr>
      <vt:lpstr>Microsoft Equation 3.0</vt:lpstr>
      <vt:lpstr>PowerPoint Presentation</vt:lpstr>
      <vt:lpstr>Motion illusion, rotating snakes</vt:lpstr>
      <vt:lpstr>Local features: main components</vt:lpstr>
      <vt:lpstr>Review: Harris corner detector</vt:lpstr>
      <vt:lpstr>Trace / determinant and eigenvalues</vt:lpstr>
      <vt:lpstr>Harris Detector [Harris88]</vt:lpstr>
      <vt:lpstr>How invariant are  harris corners?</vt:lpstr>
      <vt:lpstr>Harris Corners – Why so complicated?</vt:lpstr>
      <vt:lpstr>Harris Corners – Why so complicated?</vt:lpstr>
      <vt:lpstr>Harris Corners – Why so complicated?</vt:lpstr>
      <vt:lpstr>Harris Corners – Why so complicated?</vt:lpstr>
      <vt:lpstr>Affine intensity change</vt:lpstr>
      <vt:lpstr>Image translation</vt:lpstr>
      <vt:lpstr>Image rotation</vt:lpstr>
      <vt:lpstr>Scaling</vt:lpstr>
      <vt:lpstr>So far: can localize in x-y, but not scale</vt:lpstr>
      <vt:lpstr>What is the ‘scale’ of a  feature point?</vt:lpstr>
      <vt:lpstr>Automatic Scale Selection</vt:lpstr>
      <vt:lpstr>Automatic Scale Selection</vt:lpstr>
      <vt:lpstr>Automatic Scale Selection</vt:lpstr>
      <vt:lpstr>Automatic Scale Selection</vt:lpstr>
      <vt:lpstr>Automatic Scale Selection</vt:lpstr>
      <vt:lpstr>Automatic Scale Selection</vt:lpstr>
      <vt:lpstr>Automatic Scale Selection</vt:lpstr>
      <vt:lpstr>PowerPoint Presentation</vt:lpstr>
      <vt:lpstr>What Is A Useful Signature Function f ?</vt:lpstr>
      <vt:lpstr>Find local maxima in position-scale space</vt:lpstr>
      <vt:lpstr>Alternative approach</vt:lpstr>
      <vt:lpstr>Alternative approach</vt:lpstr>
      <vt:lpstr>Find local maxima in position-scale space of DoG</vt:lpstr>
      <vt:lpstr>Results: Difference-of-Gaussian</vt:lpstr>
      <vt:lpstr>Harris-Laplace [Mikolajczyk ‘01]</vt:lpstr>
      <vt:lpstr>Harris-Laplace [Mikolajczyk ‘01]</vt:lpstr>
      <vt:lpstr>Maximally Stable Extremal Regions [Matas ‘02]</vt:lpstr>
      <vt:lpstr>Example Results: MSER</vt:lpstr>
      <vt:lpstr>Comparison</vt:lpstr>
      <vt:lpstr>Review: Interest points</vt:lpstr>
      <vt:lpstr>Review: Choosing an interest point detector</vt:lpstr>
      <vt:lpstr>Comparison of Keypoint Detectors</vt:lpstr>
      <vt:lpstr>Local Image Descriptors</vt:lpstr>
      <vt:lpstr>Local features: main components</vt:lpstr>
      <vt:lpstr>Image representations</vt:lpstr>
      <vt:lpstr>Image Representations: Histograms</vt:lpstr>
      <vt:lpstr>Image Representations: Histograms</vt:lpstr>
      <vt:lpstr>Image Representations: Histograms</vt:lpstr>
      <vt:lpstr>Computing histogram distance</vt:lpstr>
      <vt:lpstr>Histograms: Implementation issues</vt:lpstr>
      <vt:lpstr>For what things do we compute histograms?</vt:lpstr>
      <vt:lpstr>For what things do we compute histograms?</vt:lpstr>
      <vt:lpstr>SIFT descriptor formation</vt:lpstr>
      <vt:lpstr>SIFT vector formation</vt:lpstr>
      <vt:lpstr>Ensure smoothness</vt:lpstr>
      <vt:lpstr>Reduce effect of illumination</vt:lpstr>
      <vt:lpstr>SIFT</vt:lpstr>
      <vt:lpstr>SIFT</vt:lpstr>
      <vt:lpstr>SIFT Orientation Normalization</vt:lpstr>
      <vt:lpstr>SIFT</vt:lpstr>
      <vt:lpstr>SIFT Descriptor Extraction</vt:lpstr>
      <vt:lpstr>SIFT Orientation Normalization</vt:lpstr>
      <vt:lpstr>SIFT Descriptor Extraction</vt:lpstr>
      <vt:lpstr>SIFT Descriptor Extraction</vt:lpstr>
      <vt:lpstr>SIFT Descriptor Extraction</vt:lpstr>
      <vt:lpstr>Specular highlights move between image pairs!</vt:lpstr>
      <vt:lpstr>PowerPoint Presentation</vt:lpstr>
      <vt:lpstr>SIFT-like descriptor in Project 2</vt:lpstr>
      <vt:lpstr>Efficient Implementation</vt:lpstr>
      <vt:lpstr>Local Descriptors: SURF</vt:lpstr>
      <vt:lpstr>PowerPoint Presentation</vt:lpstr>
      <vt:lpstr>Shape Context Descriptor</vt:lpstr>
      <vt:lpstr>PowerPoint Presentation</vt:lpstr>
      <vt:lpstr>Self-similarity Descriptor</vt:lpstr>
      <vt:lpstr>Self-similarity Descriptor</vt:lpstr>
      <vt:lpstr>Self-similarity Descriptor</vt:lpstr>
      <vt:lpstr>Learning Local Image Descriptors  Winder and Brown, 2007</vt:lpstr>
      <vt:lpstr>Right features are application specific</vt:lpstr>
      <vt:lpstr>Review: Local Descriptors</vt:lpstr>
      <vt:lpstr>Available at a web site near you…</vt:lpstr>
      <vt:lpstr>Feature Matching</vt:lpstr>
      <vt:lpstr>Local features: main components</vt:lpstr>
      <vt:lpstr>How do we decide which features match?</vt:lpstr>
      <vt:lpstr>Think-Pair-Share</vt:lpstr>
      <vt:lpstr>Euclidean distance vs. Cosine Similarity</vt:lpstr>
      <vt:lpstr>Feature Matching</vt:lpstr>
      <vt:lpstr>Feature Matching</vt:lpstr>
      <vt:lpstr>Nearest Neighbor Distance Ratio</vt:lpstr>
      <vt:lpstr>Nearest Neighbor Distance Ratio</vt:lpstr>
      <vt:lpstr>Efficient compute cost</vt:lpstr>
      <vt:lpstr>How good is sift?</vt:lpstr>
      <vt:lpstr>SIFT Repeatability</vt:lpstr>
      <vt:lpstr>SIFT Repeatability</vt:lpstr>
      <vt:lpstr>SIFT Repeatability</vt:lpstr>
      <vt:lpstr>SIFT Repeatability</vt:lpstr>
      <vt:lpstr>Review: Interest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James Tompkin</cp:lastModifiedBy>
  <cp:revision>180</cp:revision>
  <dcterms:created xsi:type="dcterms:W3CDTF">2009-12-16T02:55:56Z</dcterms:created>
  <dcterms:modified xsi:type="dcterms:W3CDTF">2017-09-25T18:59:56Z</dcterms:modified>
</cp:coreProperties>
</file>